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62" r:id="rId3"/>
    <p:sldId id="263" r:id="rId4"/>
    <p:sldId id="256" r:id="rId5"/>
    <p:sldId id="259" r:id="rId6"/>
    <p:sldId id="272" r:id="rId7"/>
    <p:sldId id="273" r:id="rId8"/>
    <p:sldId id="260" r:id="rId9"/>
    <p:sldId id="261" r:id="rId10"/>
    <p:sldId id="264" r:id="rId11"/>
    <p:sldId id="265" r:id="rId12"/>
    <p:sldId id="270" r:id="rId13"/>
    <p:sldId id="271" r:id="rId14"/>
    <p:sldId id="282" r:id="rId15"/>
    <p:sldId id="283" r:id="rId1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36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4F9E"/>
    <a:srgbClr val="E6EEF9"/>
    <a:srgbClr val="FFFFFF"/>
    <a:srgbClr val="99B6D9"/>
    <a:srgbClr val="D22D27"/>
    <a:srgbClr val="DCDCDC"/>
    <a:srgbClr val="F0F0F0"/>
    <a:srgbClr val="E6E6E6"/>
    <a:srgbClr val="C8C8C8"/>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59"/>
        <p:guide pos="367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notesMaster" Target="notesMasters/notesMaster1.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65.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tags" Target="../tags/tag108.xml"/><Relationship Id="rId8" Type="http://schemas.openxmlformats.org/officeDocument/2006/relationships/tags" Target="../tags/tag107.xml"/><Relationship Id="rId7" Type="http://schemas.openxmlformats.org/officeDocument/2006/relationships/tags" Target="../tags/tag106.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image" Target="../media/image12.png"/><Relationship Id="rId10" Type="http://schemas.openxmlformats.org/officeDocument/2006/relationships/slideLayout" Target="../slideLayouts/slideLayout1.xml"/><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11.xml"/><Relationship Id="rId6" Type="http://schemas.openxmlformats.org/officeDocument/2006/relationships/image" Target="../media/image13.png"/><Relationship Id="rId5" Type="http://schemas.openxmlformats.org/officeDocument/2006/relationships/image" Target="../media/image4.svg"/><Relationship Id="rId4" Type="http://schemas.openxmlformats.org/officeDocument/2006/relationships/image" Target="../media/image3.png"/><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tags" Target="../tags/tag117.xml"/><Relationship Id="rId7" Type="http://schemas.openxmlformats.org/officeDocument/2006/relationships/tags" Target="../tags/tag116.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image" Target="../media/image14.png"/><Relationship Id="rId10" Type="http://schemas.openxmlformats.org/officeDocument/2006/relationships/slideLayout" Target="../slideLayouts/slideLayout1.xml"/><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20.xml"/><Relationship Id="rId5" Type="http://schemas.openxmlformats.org/officeDocument/2006/relationships/image" Target="../media/image15.png"/><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tags" Target="../tags/tag119.xml"/><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tags" Target="../tags/tag123.xml"/><Relationship Id="rId4" Type="http://schemas.openxmlformats.org/officeDocument/2006/relationships/image" Target="../media/image16.png"/><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9" Type="http://schemas.openxmlformats.org/officeDocument/2006/relationships/image" Target="../media/image4.svg"/><Relationship Id="rId8" Type="http://schemas.openxmlformats.org/officeDocument/2006/relationships/image" Target="../media/image3.png"/><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image" Target="../media/image5.png"/><Relationship Id="rId11" Type="http://schemas.openxmlformats.org/officeDocument/2006/relationships/slideLayout" Target="../slideLayouts/slideLayout1.xml"/><Relationship Id="rId10" Type="http://schemas.openxmlformats.org/officeDocument/2006/relationships/tags" Target="../tags/tag71.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7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image" Target="../media/image6.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80.xml"/><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image" Target="../media/image6.pn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83.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image" Target="../media/image8.png"/><Relationship Id="rId7" Type="http://schemas.openxmlformats.org/officeDocument/2006/relationships/image" Target="../media/image4.svg"/><Relationship Id="rId6" Type="http://schemas.openxmlformats.org/officeDocument/2006/relationships/image" Target="../media/image3.png"/><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1" Type="http://schemas.openxmlformats.org/officeDocument/2006/relationships/slideLayout" Target="../slideLayouts/slideLayout1.xml"/><Relationship Id="rId10" Type="http://schemas.openxmlformats.org/officeDocument/2006/relationships/tags" Target="../tags/tag89.xml"/><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9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image" Target="../media/image9.pn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image" Target="../media/image10.png"/><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01.xml"/><Relationship Id="rId6" Type="http://schemas.openxmlformats.org/officeDocument/2006/relationships/image" Target="../media/image11.png"/><Relationship Id="rId5" Type="http://schemas.openxmlformats.org/officeDocument/2006/relationships/image" Target="../media/image4.svg"/><Relationship Id="rId4" Type="http://schemas.openxmlformats.org/officeDocument/2006/relationships/image" Target="../media/image3.png"/><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descr="单机 (12)"/>
          <p:cNvPicPr>
            <a:picLocks noChangeAspect="1"/>
          </p:cNvPicPr>
          <p:nvPr/>
        </p:nvPicPr>
        <p:blipFill>
          <a:blip r:embed="rId2"/>
          <a:stretch>
            <a:fillRect/>
          </a:stretch>
        </p:blipFill>
        <p:spPr>
          <a:xfrm>
            <a:off x="-1827530" y="931545"/>
            <a:ext cx="9240520" cy="6160770"/>
          </a:xfrm>
          <a:prstGeom prst="rect">
            <a:avLst/>
          </a:prstGeom>
        </p:spPr>
      </p:pic>
      <p:sp>
        <p:nvSpPr>
          <p:cNvPr id="10" name="Title 6"/>
          <p:cNvSpPr txBox="1"/>
          <p:nvPr>
            <p:custDataLst>
              <p:tags r:id="rId3"/>
            </p:custDataLst>
          </p:nvPr>
        </p:nvSpPr>
        <p:spPr>
          <a:xfrm>
            <a:off x="1001395" y="445770"/>
            <a:ext cx="4607560" cy="500380"/>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none" lIns="72000" tIns="36195" rIns="72000" bIns="36195"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90000"/>
              </a:lnSpc>
              <a:spcBef>
                <a:spcPts val="1000"/>
              </a:spcBef>
              <a:spcAft>
                <a:spcPts val="0"/>
              </a:spcAft>
              <a:buSzPct val="100000"/>
              <a:buNone/>
            </a:pPr>
            <a:r>
              <a:rPr altLang="zh-CN" sz="2800" b="1" spc="205">
                <a:ln w="3175">
                  <a:noFill/>
                  <a:prstDash val="dash"/>
                </a:ln>
                <a:solidFill>
                  <a:schemeClr val="tx1"/>
                </a:solidFill>
                <a:uFillTx/>
                <a:latin typeface="Impact" panose="020B0806030902050204" charset="0"/>
                <a:ea typeface="思源黑体 CN Heavy" panose="020B0A00000000000000" charset="-122"/>
                <a:cs typeface="Impact" panose="020B0806030902050204" charset="0"/>
                <a:sym typeface="+mn-ea"/>
              </a:rPr>
              <a:t>HM15-16</a:t>
            </a:r>
            <a:r>
              <a:rPr lang="zh-CN" altLang="en-US" sz="2800" b="1" spc="205">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rPr>
              <a:t>螺杆空压机</a:t>
            </a:r>
            <a:endParaRPr lang="zh-CN" altLang="en-US" sz="2800" b="1" spc="205">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endParaRPr>
          </a:p>
        </p:txBody>
      </p:sp>
      <p:graphicFrame>
        <p:nvGraphicFramePr>
          <p:cNvPr id="11" name="表格 10"/>
          <p:cNvGraphicFramePr/>
          <p:nvPr>
            <p:custDataLst>
              <p:tags r:id="rId4"/>
            </p:custDataLst>
          </p:nvPr>
        </p:nvGraphicFramePr>
        <p:xfrm>
          <a:off x="5911850" y="4261485"/>
          <a:ext cx="5295900" cy="2168525"/>
        </p:xfrm>
        <a:graphic>
          <a:graphicData uri="http://schemas.openxmlformats.org/drawingml/2006/table">
            <a:tbl>
              <a:tblPr firstRow="1" bandRow="1">
                <a:tableStyleId>{5C22544A-7EE6-4342-B048-85BDC9FD1C3A}</a:tableStyleId>
              </a:tblPr>
              <a:tblGrid>
                <a:gridCol w="1009650"/>
                <a:gridCol w="1541780"/>
                <a:gridCol w="1071245"/>
                <a:gridCol w="1673225"/>
              </a:tblGrid>
              <a:tr h="359410">
                <a:tc gridSpan="4">
                  <a:txBody>
                    <a:bodyPr/>
                    <a:p>
                      <a:pPr algn="l">
                        <a:lnSpc>
                          <a:spcPct val="110000"/>
                        </a:lnSpc>
                        <a:buNone/>
                      </a:pPr>
                      <a:r>
                        <a:rPr lang="zh-CN" altLang="en-US" sz="1600">
                          <a:latin typeface="思源黑体 CN Heavy" panose="020B0A00000000000000" charset="-122"/>
                          <a:ea typeface="思源黑体 CN Heavy" panose="020B0A00000000000000" charset="-122"/>
                        </a:rPr>
                        <a:t>螺杆</a:t>
                      </a:r>
                      <a:r>
                        <a:rPr lang="zh-CN" altLang="en-US" sz="1600">
                          <a:latin typeface="思源黑体 CN Heavy" panose="020B0A00000000000000" charset="-122"/>
                          <a:ea typeface="思源黑体 CN Heavy" panose="020B0A00000000000000" charset="-122"/>
                        </a:rPr>
                        <a:t>空压机产品配置</a:t>
                      </a:r>
                      <a:endParaRPr lang="zh-CN" altLang="en-US" sz="1600">
                        <a:latin typeface="思源黑体 CN Heavy" panose="020B0A00000000000000" charset="-122"/>
                        <a:ea typeface="思源黑体 CN Heavy" panose="020B0A00000000000000" charset="-122"/>
                      </a:endParaRPr>
                    </a:p>
                  </a:txBody>
                  <a:tcPr anchor="ctr" anchorCtr="0">
                    <a:lnL>
                      <a:noFill/>
                    </a:lnL>
                    <a:lnR>
                      <a:noFill/>
                    </a:lnR>
                    <a:lnT>
                      <a:noFill/>
                    </a:lnT>
                    <a:lnB>
                      <a:noFill/>
                    </a:lnB>
                    <a:lnTlToBr>
                      <a:noFill/>
                    </a:lnTlToBr>
                    <a:lnBlToTr>
                      <a:noFill/>
                    </a:lnBlToTr>
                    <a:solidFill>
                      <a:srgbClr val="0C4F9E"/>
                    </a:solidFill>
                  </a:tcPr>
                </a:tc>
                <a:tc hMerge="1">
                  <a:tcPr>
                    <a:lnT>
                      <a:noFill/>
                    </a:lnT>
                    <a:lnB>
                      <a:noFill/>
                    </a:lnB>
                  </a:tcPr>
                </a:tc>
                <a:tc hMerge="1">
                  <a:tcPr>
                    <a:lnT>
                      <a:noFill/>
                    </a:lnT>
                    <a:lnB>
                      <a:noFill/>
                    </a:lnB>
                  </a:tcPr>
                </a:tc>
                <a:tc hMerge="1">
                  <a:tcPr>
                    <a:lnR>
                      <a:noFill/>
                    </a:lnR>
                    <a:lnT>
                      <a:noFill/>
                    </a:lnT>
                    <a:lnB>
                      <a:noFill/>
                    </a:lnB>
                  </a:tcPr>
                </a:tc>
              </a:tr>
              <a:tr h="300990">
                <a:tc>
                  <a:txBody>
                    <a:bodyPr/>
                    <a:p>
                      <a:pPr algn="l">
                        <a:buNone/>
                      </a:pPr>
                      <a:r>
                        <a:rPr lang="zh-CN" altLang="en-US" sz="1200" b="1"/>
                        <a:t>品牌</a:t>
                      </a:r>
                      <a:endParaRPr lang="zh-CN" altLang="en-US" sz="1200" b="1"/>
                    </a:p>
                  </a:txBody>
                  <a:tcPr anchor="ctr" anchorCtr="0">
                    <a:lnL>
                      <a:noFill/>
                    </a:lnL>
                    <a:lnR w="12700">
                      <a:solidFill>
                        <a:schemeClr val="accent1"/>
                      </a:solidFill>
                      <a:prstDash val="sysDot"/>
                    </a:lnR>
                    <a:lnT>
                      <a:noFill/>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上海汉尼米克</a:t>
                      </a:r>
                      <a:endParaRPr lang="zh-CN" altLang="en-US" sz="1200"/>
                    </a:p>
                  </a:txBody>
                  <a:tcPr anchor="ctr" anchorCtr="0">
                    <a:lnL w="12700">
                      <a:solidFill>
                        <a:schemeClr val="accent1"/>
                      </a:solidFill>
                      <a:prstDash val="sysDot"/>
                    </a:lnL>
                    <a:lnR w="12700">
                      <a:solidFill>
                        <a:schemeClr val="accent1"/>
                      </a:solidFill>
                      <a:prstDash val="sysDot"/>
                    </a:lnR>
                    <a:lnT>
                      <a:noFill/>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b="1"/>
                        <a:t>机箱</a:t>
                      </a:r>
                      <a:endParaRPr lang="zh-CN" altLang="en-US" sz="1200" b="1"/>
                    </a:p>
                  </a:txBody>
                  <a:tcPr anchor="ctr" anchorCtr="0">
                    <a:lnL w="12700">
                      <a:solidFill>
                        <a:schemeClr val="accent1"/>
                      </a:solidFill>
                      <a:prstDash val="sysDot"/>
                    </a:lnL>
                    <a:lnR w="12700">
                      <a:solidFill>
                        <a:schemeClr val="accent1"/>
                      </a:solidFill>
                      <a:prstDash val="sysDot"/>
                    </a:lnR>
                    <a:lnT>
                      <a:noFill/>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汉尼米克定制</a:t>
                      </a:r>
                      <a:endParaRPr lang="zh-CN" altLang="en-US" sz="1200"/>
                    </a:p>
                  </a:txBody>
                  <a:tcPr anchor="ctr" anchorCtr="0">
                    <a:lnL w="12700">
                      <a:solidFill>
                        <a:schemeClr val="accent1"/>
                      </a:solidFill>
                      <a:prstDash val="sysDot"/>
                    </a:lnL>
                    <a:lnR>
                      <a:noFill/>
                    </a:lnR>
                    <a:lnT>
                      <a:noFill/>
                    </a:lnT>
                    <a:lnB w="12700">
                      <a:solidFill>
                        <a:schemeClr val="accent1"/>
                      </a:solidFill>
                      <a:prstDash val="sysDot"/>
                    </a:lnB>
                    <a:lnTlToBr>
                      <a:noFill/>
                    </a:lnTlToBr>
                    <a:lnBlToTr>
                      <a:noFill/>
                    </a:lnBlToTr>
                    <a:solidFill>
                      <a:schemeClr val="bg1">
                        <a:lumMod val="95000"/>
                        <a:alpha val="73000"/>
                      </a:schemeClr>
                    </a:solidFill>
                  </a:tcPr>
                </a:tc>
              </a:tr>
              <a:tr h="301625">
                <a:tc>
                  <a:txBody>
                    <a:bodyPr/>
                    <a:p>
                      <a:pPr algn="l">
                        <a:buNone/>
                      </a:pPr>
                      <a:r>
                        <a:rPr lang="zh-CN" altLang="en-US" sz="1200" b="1"/>
                        <a:t>主机</a:t>
                      </a:r>
                      <a:endParaRPr lang="zh-CN" altLang="en-US" sz="1200" b="1"/>
                    </a:p>
                  </a:txBody>
                  <a:tcPr anchor="ctr" anchorCtr="0">
                    <a:lnL>
                      <a:noFill/>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汉尼米克定制</a:t>
                      </a:r>
                      <a:endParaRPr lang="zh-CN" altLang="en-US"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b="1"/>
                        <a:t>电机</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金龙</a:t>
                      </a:r>
                      <a:r>
                        <a:rPr lang="en-US" altLang="zh-CN" sz="1200"/>
                        <a:t>/</a:t>
                      </a:r>
                      <a:r>
                        <a:rPr lang="zh-CN" altLang="en-US" sz="1200"/>
                        <a:t>江天</a:t>
                      </a:r>
                      <a:endParaRPr lang="zh-CN" altLang="en-US" sz="1200"/>
                    </a:p>
                  </a:txBody>
                  <a:tcPr anchor="ctr" anchorCtr="0">
                    <a:lnL w="12700">
                      <a:solidFill>
                        <a:schemeClr val="accent1"/>
                      </a:solidFill>
                      <a:prstDash val="sysDot"/>
                    </a:lnL>
                    <a:lnR>
                      <a:noFill/>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r>
              <a:tr h="301625">
                <a:tc>
                  <a:txBody>
                    <a:bodyPr/>
                    <a:p>
                      <a:pPr algn="l">
                        <a:buNone/>
                      </a:pPr>
                      <a:r>
                        <a:rPr lang="zh-CN" altLang="en-US" sz="1200" b="1"/>
                        <a:t>变频器</a:t>
                      </a:r>
                      <a:endParaRPr lang="zh-CN" altLang="en-US" sz="1200" b="1"/>
                    </a:p>
                  </a:txBody>
                  <a:tcPr anchor="ctr" anchorCtr="0">
                    <a:lnL>
                      <a:noFill/>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富凌</a:t>
                      </a:r>
                      <a:r>
                        <a:rPr lang="en-US" altLang="zh-CN" sz="1200"/>
                        <a:t>/</a:t>
                      </a:r>
                      <a:r>
                        <a:rPr lang="zh-CN" altLang="en-US" sz="1200"/>
                        <a:t>汇川</a:t>
                      </a:r>
                      <a:endParaRPr lang="zh-CN" altLang="en-US"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b="1"/>
                        <a:t>交流接触器</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施耐德</a:t>
                      </a:r>
                      <a:r>
                        <a:rPr lang="en-US" altLang="zh-CN" sz="1200"/>
                        <a:t>/</a:t>
                      </a:r>
                      <a:r>
                        <a:rPr lang="zh-CN" altLang="en-US" sz="1200"/>
                        <a:t>西门子</a:t>
                      </a:r>
                      <a:endParaRPr lang="zh-CN" altLang="en-US" sz="1200"/>
                    </a:p>
                  </a:txBody>
                  <a:tcPr anchor="ctr" anchorCtr="0">
                    <a:lnL w="12700">
                      <a:solidFill>
                        <a:schemeClr val="accent1"/>
                      </a:solidFill>
                      <a:prstDash val="sysDot"/>
                    </a:lnL>
                    <a:lnR>
                      <a:noFill/>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r>
              <a:tr h="301625">
                <a:tc>
                  <a:txBody>
                    <a:bodyPr/>
                    <a:p>
                      <a:pPr algn="l">
                        <a:buNone/>
                      </a:pPr>
                      <a:r>
                        <a:rPr lang="zh-CN" altLang="en-US" sz="1200" b="1"/>
                        <a:t>油气分离器</a:t>
                      </a:r>
                      <a:endParaRPr lang="zh-CN" altLang="en-US" sz="1200" b="1"/>
                    </a:p>
                  </a:txBody>
                  <a:tcPr anchor="ctr" anchorCtr="0">
                    <a:lnL>
                      <a:noFill/>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九树</a:t>
                      </a:r>
                      <a:r>
                        <a:rPr lang="en-US" altLang="zh-CN" sz="1200"/>
                        <a:t>/</a:t>
                      </a:r>
                      <a:r>
                        <a:rPr lang="zh-CN" altLang="en-US" sz="1200"/>
                        <a:t>聚才</a:t>
                      </a:r>
                      <a:endParaRPr lang="zh-CN" altLang="en-US"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b="1"/>
                        <a:t>冷却器</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汉尼米克定制</a:t>
                      </a:r>
                      <a:endParaRPr lang="zh-CN" altLang="en-US" sz="1200"/>
                    </a:p>
                  </a:txBody>
                  <a:tcPr anchor="ctr" anchorCtr="0">
                    <a:lnL w="12700">
                      <a:solidFill>
                        <a:schemeClr val="accent1"/>
                      </a:solidFill>
                      <a:prstDash val="sysDot"/>
                    </a:lnL>
                    <a:lnR>
                      <a:noFill/>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r>
              <a:tr h="301625">
                <a:tc>
                  <a:txBody>
                    <a:bodyPr/>
                    <a:p>
                      <a:pPr algn="l">
                        <a:buNone/>
                      </a:pPr>
                      <a:r>
                        <a:rPr lang="zh-CN" altLang="en-US" sz="1200" b="1"/>
                        <a:t>进气阀</a:t>
                      </a:r>
                      <a:endParaRPr lang="zh-CN" altLang="en-US" sz="1200" b="1"/>
                    </a:p>
                  </a:txBody>
                  <a:tcPr anchor="ctr" anchorCtr="0">
                    <a:lnL>
                      <a:noFill/>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红星</a:t>
                      </a:r>
                      <a:endParaRPr lang="zh-CN" altLang="en-US"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b="1"/>
                        <a:t>传感器</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欧</a:t>
                      </a:r>
                      <a:r>
                        <a:rPr lang="zh-CN" altLang="en-US" sz="1200"/>
                        <a:t>利德</a:t>
                      </a:r>
                      <a:endParaRPr lang="zh-CN" altLang="en-US" sz="1200"/>
                    </a:p>
                  </a:txBody>
                  <a:tcPr anchor="ctr" anchorCtr="0">
                    <a:lnL w="12700">
                      <a:solidFill>
                        <a:schemeClr val="accent1"/>
                      </a:solidFill>
                      <a:prstDash val="sysDot"/>
                    </a:lnL>
                    <a:lnR>
                      <a:noFill/>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r>
              <a:tr h="301625">
                <a:tc>
                  <a:txBody>
                    <a:bodyPr/>
                    <a:p>
                      <a:pPr algn="l">
                        <a:buNone/>
                      </a:pPr>
                      <a:r>
                        <a:rPr lang="zh-CN" altLang="en-US" sz="1200" b="1"/>
                        <a:t>油滤、油分</a:t>
                      </a:r>
                      <a:endParaRPr lang="zh-CN" altLang="en-US" sz="1200" b="1"/>
                    </a:p>
                  </a:txBody>
                  <a:tcPr anchor="ctr" anchorCtr="0">
                    <a:lnL>
                      <a:noFill/>
                    </a:lnL>
                    <a:lnR w="12700">
                      <a:solidFill>
                        <a:schemeClr val="accent1"/>
                      </a:solidFill>
                      <a:prstDash val="sysDot"/>
                    </a:lnR>
                    <a:lnT w="12700">
                      <a:solidFill>
                        <a:schemeClr val="accent1"/>
                      </a:solidFill>
                      <a:prstDash val="sysDot"/>
                    </a:lnT>
                    <a:lnB w="28575">
                      <a:solidFill>
                        <a:schemeClr val="accent1"/>
                      </a:solidFill>
                      <a:prstDash val="solid"/>
                    </a:lnB>
                    <a:lnTlToBr>
                      <a:noFill/>
                    </a:lnTlToBr>
                    <a:lnBlToTr>
                      <a:noFill/>
                    </a:lnBlToTr>
                    <a:solidFill>
                      <a:schemeClr val="bg1">
                        <a:lumMod val="95000"/>
                        <a:alpha val="73000"/>
                      </a:schemeClr>
                    </a:solidFill>
                  </a:tcPr>
                </a:tc>
                <a:tc>
                  <a:txBody>
                    <a:bodyPr/>
                    <a:p>
                      <a:pPr algn="l">
                        <a:buNone/>
                      </a:pPr>
                      <a:r>
                        <a:rPr lang="zh-CN" altLang="en-US" sz="1200"/>
                        <a:t>汉尼米克定制</a:t>
                      </a:r>
                      <a:endParaRPr lang="zh-CN" altLang="en-US"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28575">
                      <a:solidFill>
                        <a:schemeClr val="accent1"/>
                      </a:solidFill>
                      <a:prstDash val="solid"/>
                    </a:lnB>
                    <a:lnTlToBr>
                      <a:noFill/>
                    </a:lnTlToBr>
                    <a:lnBlToTr>
                      <a:noFill/>
                    </a:lnBlToTr>
                    <a:solidFill>
                      <a:schemeClr val="bg1">
                        <a:lumMod val="95000"/>
                        <a:alpha val="73000"/>
                      </a:schemeClr>
                    </a:solidFill>
                  </a:tcPr>
                </a:tc>
                <a:tc>
                  <a:txBody>
                    <a:bodyPr/>
                    <a:p>
                      <a:pPr algn="l">
                        <a:buNone/>
                      </a:pPr>
                      <a:r>
                        <a:rPr lang="zh-CN" altLang="en-US" sz="1200" b="1"/>
                        <a:t>控制器</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28575">
                      <a:solidFill>
                        <a:schemeClr val="accent1"/>
                      </a:solidFill>
                      <a:prstDash val="solid"/>
                    </a:lnB>
                    <a:lnTlToBr>
                      <a:noFill/>
                    </a:lnTlToBr>
                    <a:lnBlToTr>
                      <a:noFill/>
                    </a:lnBlToTr>
                    <a:solidFill>
                      <a:schemeClr val="bg1">
                        <a:lumMod val="95000"/>
                        <a:alpha val="73000"/>
                      </a:schemeClr>
                    </a:solidFill>
                  </a:tcPr>
                </a:tc>
                <a:tc>
                  <a:txBody>
                    <a:bodyPr/>
                    <a:p>
                      <a:pPr algn="l">
                        <a:buNone/>
                      </a:pPr>
                      <a:r>
                        <a:rPr lang="zh-CN" altLang="en-US" sz="1200"/>
                        <a:t>汉尼米克定制</a:t>
                      </a:r>
                      <a:endParaRPr lang="zh-CN" altLang="en-US" sz="1200"/>
                    </a:p>
                  </a:txBody>
                  <a:tcPr anchor="ctr" anchorCtr="0">
                    <a:lnL w="12700">
                      <a:solidFill>
                        <a:schemeClr val="accent1"/>
                      </a:solidFill>
                      <a:prstDash val="sysDot"/>
                    </a:lnL>
                    <a:lnR>
                      <a:noFill/>
                    </a:lnR>
                    <a:lnT w="12700">
                      <a:solidFill>
                        <a:schemeClr val="accent1"/>
                      </a:solidFill>
                      <a:prstDash val="sysDot"/>
                    </a:lnT>
                    <a:lnB w="28575">
                      <a:solidFill>
                        <a:schemeClr val="accent1"/>
                      </a:solidFill>
                      <a:prstDash val="solid"/>
                    </a:lnB>
                    <a:lnTlToBr>
                      <a:noFill/>
                    </a:lnTlToBr>
                    <a:lnBlToTr>
                      <a:noFill/>
                    </a:lnBlToTr>
                    <a:solidFill>
                      <a:schemeClr val="bg1">
                        <a:lumMod val="95000"/>
                        <a:alpha val="73000"/>
                      </a:schemeClr>
                    </a:solidFill>
                  </a:tcPr>
                </a:tc>
              </a:tr>
            </a:tbl>
          </a:graphicData>
        </a:graphic>
      </p:graphicFrame>
      <p:sp>
        <p:nvSpPr>
          <p:cNvPr id="14" name="文本框 13"/>
          <p:cNvSpPr txBox="1"/>
          <p:nvPr/>
        </p:nvSpPr>
        <p:spPr>
          <a:xfrm>
            <a:off x="176530" y="154940"/>
            <a:ext cx="946785" cy="628015"/>
          </a:xfrm>
          <a:prstGeom prst="rect">
            <a:avLst/>
          </a:prstGeom>
        </p:spPr>
        <p:txBody>
          <a:bodyPr wrap="square">
            <a:noAutofit/>
            <a:extLst>
              <a:ext uri="{4A0BC546-FE56-4ADE-93B0-CB8AF2F6F144}">
                <wpsdc:textFrameExt xmlns:wpsdc="http://www.wps.cn/officeDocument/2022/drawingmlCustomData" type="title"/>
              </a:ext>
            </a:extLst>
          </a:bodyPr>
          <a:p>
            <a:pPr algn="l"/>
            <a:r>
              <a:rPr lang="en-US" altLang="zh-CN" sz="4800" b="1" spc="400">
                <a:solidFill>
                  <a:srgbClr val="0C4F9E"/>
                </a:solidFill>
                <a:latin typeface="Impact" panose="020B0806030902050204" charset="0"/>
                <a:ea typeface="思源黑体 CN Heavy" panose="020B0A00000000000000" charset="-122"/>
                <a:cs typeface="Impact" panose="020B0806030902050204" charset="0"/>
              </a:rPr>
              <a:t>01</a:t>
            </a:r>
            <a:endParaRPr lang="en-US" altLang="zh-CN" sz="4800" b="1" spc="400">
              <a:solidFill>
                <a:srgbClr val="0C4F9E"/>
              </a:solidFill>
              <a:latin typeface="Impact" panose="020B0806030902050204" charset="0"/>
              <a:ea typeface="思源黑体 CN Heavy" panose="020B0A00000000000000" charset="-122"/>
              <a:cs typeface="Impact" panose="020B0806030902050204" charset="0"/>
            </a:endParaRPr>
          </a:p>
        </p:txBody>
      </p:sp>
      <p:grpSp>
        <p:nvGrpSpPr>
          <p:cNvPr id="7" name="组合 6"/>
          <p:cNvGrpSpPr/>
          <p:nvPr/>
        </p:nvGrpSpPr>
        <p:grpSpPr>
          <a:xfrm rot="0">
            <a:off x="5466715" y="1475105"/>
            <a:ext cx="142240" cy="4613275"/>
            <a:chOff x="8534" y="1933"/>
            <a:chExt cx="224" cy="7265"/>
          </a:xfrm>
        </p:grpSpPr>
        <p:cxnSp>
          <p:nvCxnSpPr>
            <p:cNvPr id="16" name="直接连接符 15"/>
            <p:cNvCxnSpPr/>
            <p:nvPr/>
          </p:nvCxnSpPr>
          <p:spPr>
            <a:xfrm>
              <a:off x="8646" y="1933"/>
              <a:ext cx="13" cy="7265"/>
            </a:xfrm>
            <a:prstGeom prst="line">
              <a:avLst/>
            </a:prstGeom>
            <a:ln>
              <a:solidFill>
                <a:schemeClr val="accent1">
                  <a:alpha val="30000"/>
                </a:schemeClr>
              </a:solidFill>
            </a:ln>
            <a:effectLst>
              <a:outerShdw blurRad="50800" dist="50800" dir="5400000" algn="ctr" rotWithShape="0">
                <a:srgbClr val="000000">
                  <a:alpha val="40000"/>
                </a:srgbClr>
              </a:outerShdw>
            </a:effectLst>
          </p:spPr>
          <p:style>
            <a:lnRef idx="2">
              <a:schemeClr val="accent1"/>
            </a:lnRef>
            <a:fillRef idx="0">
              <a:srgbClr val="FFFFFF"/>
            </a:fillRef>
            <a:effectRef idx="0">
              <a:srgbClr val="FFFFFF"/>
            </a:effectRef>
            <a:fontRef idx="minor">
              <a:schemeClr val="tx1"/>
            </a:fontRef>
          </p:style>
        </p:cxnSp>
        <p:sp>
          <p:nvSpPr>
            <p:cNvPr id="18" name="椭圆 17"/>
            <p:cNvSpPr/>
            <p:nvPr/>
          </p:nvSpPr>
          <p:spPr>
            <a:xfrm flipH="1">
              <a:off x="8534" y="1933"/>
              <a:ext cx="224" cy="221"/>
            </a:xfrm>
            <a:prstGeom prst="ellipse">
              <a:avLst/>
            </a:prstGeom>
            <a:solidFill>
              <a:srgbClr val="0C4F9E"/>
            </a:solidFill>
          </p:spPr>
          <p:style>
            <a:lnRef idx="2">
              <a:schemeClr val="lt1"/>
            </a:lnRef>
            <a:fillRef idx="1">
              <a:schemeClr val="accent1"/>
            </a:fillRef>
            <a:effectRef idx="1">
              <a:schemeClr val="accent1"/>
            </a:effectRef>
            <a:fontRef idx="minor">
              <a:schemeClr val="lt1"/>
            </a:fontRef>
          </p:style>
          <p:txBody>
            <a:bodyPr rtlCol="0" anchor="ctr"/>
            <a:p>
              <a:pPr algn="ctr"/>
              <a:endParaRPr lang="zh-CN" altLang="en-US"/>
            </a:p>
          </p:txBody>
        </p:sp>
        <p:sp>
          <p:nvSpPr>
            <p:cNvPr id="29" name="椭圆 28"/>
            <p:cNvSpPr/>
            <p:nvPr/>
          </p:nvSpPr>
          <p:spPr>
            <a:xfrm flipH="1">
              <a:off x="8534" y="6330"/>
              <a:ext cx="224" cy="221"/>
            </a:xfrm>
            <a:prstGeom prst="ellipse">
              <a:avLst/>
            </a:prstGeom>
            <a:solidFill>
              <a:srgbClr val="0C4F9E"/>
            </a:solidFill>
          </p:spPr>
          <p:style>
            <a:lnRef idx="2">
              <a:schemeClr val="lt1"/>
            </a:lnRef>
            <a:fillRef idx="1">
              <a:schemeClr val="accent1"/>
            </a:fillRef>
            <a:effectRef idx="1">
              <a:schemeClr val="accent1"/>
            </a:effectRef>
            <a:fontRef idx="minor">
              <a:schemeClr val="lt1"/>
            </a:fontRef>
          </p:style>
          <p:txBody>
            <a:bodyPr rtlCol="0" anchor="ctr"/>
            <a:p>
              <a:pPr algn="ctr"/>
              <a:endParaRPr lang="zh-CN" altLang="en-US"/>
            </a:p>
          </p:txBody>
        </p:sp>
        <p:sp>
          <p:nvSpPr>
            <p:cNvPr id="30" name="椭圆 29"/>
            <p:cNvSpPr/>
            <p:nvPr/>
          </p:nvSpPr>
          <p:spPr>
            <a:xfrm flipH="1">
              <a:off x="8534" y="5201"/>
              <a:ext cx="224" cy="221"/>
            </a:xfrm>
            <a:prstGeom prst="ellipse">
              <a:avLst/>
            </a:prstGeom>
            <a:solidFill>
              <a:srgbClr val="0C4F9E"/>
            </a:solidFill>
          </p:spPr>
          <p:style>
            <a:lnRef idx="2">
              <a:schemeClr val="lt1"/>
            </a:lnRef>
            <a:fillRef idx="1">
              <a:schemeClr val="accent1"/>
            </a:fillRef>
            <a:effectRef idx="1">
              <a:schemeClr val="accent1"/>
            </a:effectRef>
            <a:fontRef idx="minor">
              <a:schemeClr val="lt1"/>
            </a:fontRef>
          </p:style>
          <p:txBody>
            <a:bodyPr rtlCol="0" anchor="ctr"/>
            <a:p>
              <a:pPr algn="ctr"/>
              <a:endParaRPr lang="zh-CN" altLang="en-US"/>
            </a:p>
          </p:txBody>
        </p:sp>
      </p:grpSp>
      <p:grpSp>
        <p:nvGrpSpPr>
          <p:cNvPr id="5" name="组合 4"/>
          <p:cNvGrpSpPr/>
          <p:nvPr/>
        </p:nvGrpSpPr>
        <p:grpSpPr>
          <a:xfrm rot="0">
            <a:off x="5833110" y="1450975"/>
            <a:ext cx="5374623" cy="1793084"/>
            <a:chOff x="9210" y="1447"/>
            <a:chExt cx="9096" cy="3042"/>
          </a:xfrm>
        </p:grpSpPr>
        <p:sp>
          <p:nvSpPr>
            <p:cNvPr id="25" name="圆角矩形 24"/>
            <p:cNvSpPr/>
            <p:nvPr/>
          </p:nvSpPr>
          <p:spPr>
            <a:xfrm>
              <a:off x="9210" y="1447"/>
              <a:ext cx="9096" cy="3042"/>
            </a:xfrm>
            <a:prstGeom prst="roundRect">
              <a:avLst/>
            </a:prstGeom>
            <a:solidFill>
              <a:srgbClr val="FAFAFA">
                <a:alpha val="82000"/>
              </a:srgbClr>
            </a:solidFill>
            <a:ln>
              <a:noFill/>
            </a:ln>
          </p:spPr>
          <p:style>
            <a:lnRef idx="2">
              <a:schemeClr val="lt1"/>
            </a:lnRef>
            <a:fillRef idx="1">
              <a:schemeClr val="accent1"/>
            </a:fillRef>
            <a:effectRef idx="1">
              <a:schemeClr val="accent1"/>
            </a:effectRef>
            <a:fontRef idx="minor">
              <a:schemeClr val="lt1"/>
            </a:fontRef>
          </p:style>
          <p:txBody>
            <a:bodyPr rtlCol="0" anchor="ctr"/>
            <a:p>
              <a:pPr algn="ctr"/>
              <a:endParaRPr lang="en-US" altLang="zh-CN"/>
            </a:p>
          </p:txBody>
        </p:sp>
        <p:sp>
          <p:nvSpPr>
            <p:cNvPr id="41" name="对角圆角矩形 40"/>
            <p:cNvSpPr/>
            <p:nvPr/>
          </p:nvSpPr>
          <p:spPr>
            <a:xfrm>
              <a:off x="9210" y="1447"/>
              <a:ext cx="2265" cy="615"/>
            </a:xfrm>
            <a:prstGeom prst="round2DiagRect">
              <a:avLst>
                <a:gd name="adj1" fmla="val 50000"/>
                <a:gd name="adj2" fmla="val 0"/>
              </a:avLst>
            </a:prstGeom>
            <a:solidFill>
              <a:srgbClr val="0C4F9E">
                <a:alpha val="82000"/>
              </a:srgbClr>
            </a:solid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nvGrpSpPr>
            <p:cNvPr id="4" name="组合 3"/>
            <p:cNvGrpSpPr/>
            <p:nvPr/>
          </p:nvGrpSpPr>
          <p:grpSpPr>
            <a:xfrm>
              <a:off x="9451" y="2201"/>
              <a:ext cx="8805" cy="1956"/>
              <a:chOff x="9451" y="2201"/>
              <a:chExt cx="8805" cy="1956"/>
            </a:xfrm>
          </p:grpSpPr>
          <p:sp>
            <p:nvSpPr>
              <p:cNvPr id="32" name="文本框 31"/>
              <p:cNvSpPr txBox="1"/>
              <p:nvPr/>
            </p:nvSpPr>
            <p:spPr>
              <a:xfrm>
                <a:off x="9561" y="2201"/>
                <a:ext cx="8695" cy="468"/>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200">
                    <a:latin typeface="Arial" panose="020B0604020202020204" pitchFamily="34" charset="0"/>
                    <a:ea typeface="微软雅黑" panose="020B0503020204020204" charset="-122"/>
                  </a:rPr>
                  <a:t>定制</a:t>
                </a:r>
                <a:r>
                  <a:rPr lang="zh-CN" altLang="en-US" sz="1200" b="1">
                    <a:latin typeface="Arial" panose="020B0604020202020204" pitchFamily="34" charset="0"/>
                    <a:ea typeface="微软雅黑" panose="020B0503020204020204" charset="-122"/>
                  </a:rPr>
                  <a:t>八轴承主机</a:t>
                </a:r>
                <a:r>
                  <a:rPr lang="zh-CN" altLang="en-US" sz="1200">
                    <a:latin typeface="Arial" panose="020B0604020202020204" pitchFamily="34" charset="0"/>
                    <a:ea typeface="微软雅黑" panose="020B0503020204020204" charset="-122"/>
                  </a:rPr>
                  <a:t>，高效率和超长使用寿命，可</a:t>
                </a:r>
                <a:r>
                  <a:rPr lang="zh-CN" altLang="en-US" sz="1200" b="1">
                    <a:latin typeface="Arial" panose="020B0604020202020204" pitchFamily="34" charset="0"/>
                    <a:ea typeface="微软雅黑" panose="020B0503020204020204" charset="-122"/>
                  </a:rPr>
                  <a:t>质保两年（可提供超长</a:t>
                </a:r>
                <a:r>
                  <a:rPr lang="zh-CN" altLang="en-US" sz="1200" b="1">
                    <a:latin typeface="Arial" panose="020B0604020202020204" pitchFamily="34" charset="0"/>
                    <a:ea typeface="微软雅黑" panose="020B0503020204020204" charset="-122"/>
                  </a:rPr>
                  <a:t>质保）</a:t>
                </a:r>
                <a:endParaRPr lang="zh-CN" altLang="en-US" sz="1200" b="1">
                  <a:latin typeface="Arial" panose="020B0604020202020204" pitchFamily="34" charset="0"/>
                  <a:ea typeface="微软雅黑" panose="020B0503020204020204" charset="-122"/>
                </a:endParaRPr>
              </a:p>
            </p:txBody>
          </p:sp>
          <p:sp>
            <p:nvSpPr>
              <p:cNvPr id="33" name="文本框 32"/>
              <p:cNvSpPr txBox="1"/>
              <p:nvPr/>
            </p:nvSpPr>
            <p:spPr>
              <a:xfrm>
                <a:off x="9561" y="2681"/>
                <a:ext cx="8695" cy="468"/>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200">
                    <a:latin typeface="Arial" panose="020B0604020202020204" pitchFamily="34" charset="0"/>
                    <a:ea typeface="微软雅黑" panose="020B0503020204020204" charset="-122"/>
                  </a:rPr>
                  <a:t>品牌的</a:t>
                </a:r>
                <a:r>
                  <a:rPr lang="zh-CN" altLang="en-US" sz="1200" b="1">
                    <a:latin typeface="Arial" panose="020B0604020202020204" pitchFamily="34" charset="0"/>
                    <a:ea typeface="微软雅黑" panose="020B0503020204020204" charset="-122"/>
                  </a:rPr>
                  <a:t>电机、变频器、进气阀</a:t>
                </a:r>
                <a:r>
                  <a:rPr lang="zh-CN" altLang="en-US" sz="1200">
                    <a:latin typeface="Arial" panose="020B0604020202020204" pitchFamily="34" charset="0"/>
                    <a:ea typeface="微软雅黑" panose="020B0503020204020204" charset="-122"/>
                  </a:rPr>
                  <a:t>保证了空压机的品质</a:t>
                </a:r>
                <a:endParaRPr lang="zh-CN" altLang="en-US" sz="1200">
                  <a:latin typeface="Arial" panose="020B0604020202020204" pitchFamily="34" charset="0"/>
                  <a:ea typeface="微软雅黑" panose="020B0503020204020204" charset="-122"/>
                </a:endParaRPr>
              </a:p>
            </p:txBody>
          </p:sp>
          <p:sp>
            <p:nvSpPr>
              <p:cNvPr id="34" name="文本框 33"/>
              <p:cNvSpPr txBox="1"/>
              <p:nvPr/>
            </p:nvSpPr>
            <p:spPr>
              <a:xfrm>
                <a:off x="9561" y="3176"/>
                <a:ext cx="8695" cy="468"/>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200">
                    <a:latin typeface="Arial" panose="020B0604020202020204" pitchFamily="34" charset="0"/>
                    <a:ea typeface="微软雅黑" panose="020B0503020204020204" charset="-122"/>
                    <a:sym typeface="+mn-ea"/>
                  </a:rPr>
                  <a:t>超大</a:t>
                </a:r>
                <a:r>
                  <a:rPr lang="zh-CN" altLang="en-US" sz="1200" b="1">
                    <a:latin typeface="Arial" panose="020B0604020202020204" pitchFamily="34" charset="0"/>
                    <a:ea typeface="微软雅黑" panose="020B0503020204020204" charset="-122"/>
                    <a:sym typeface="+mn-ea"/>
                  </a:rPr>
                  <a:t>油气分离桶</a:t>
                </a:r>
                <a:r>
                  <a:rPr lang="zh-CN" altLang="en-US" sz="1200">
                    <a:latin typeface="Arial" panose="020B0604020202020204" pitchFamily="34" charset="0"/>
                    <a:ea typeface="微软雅黑" panose="020B0503020204020204" charset="-122"/>
                    <a:sym typeface="+mn-ea"/>
                  </a:rPr>
                  <a:t>，压力损失更小，更</a:t>
                </a:r>
                <a:r>
                  <a:rPr lang="zh-CN" altLang="en-US" sz="1200">
                    <a:latin typeface="Arial" panose="020B0604020202020204" pitchFamily="34" charset="0"/>
                    <a:ea typeface="微软雅黑" panose="020B0503020204020204" charset="-122"/>
                    <a:sym typeface="+mn-ea"/>
                  </a:rPr>
                  <a:t>节能</a:t>
                </a:r>
                <a:endParaRPr lang="zh-CN" altLang="en-US" sz="1200">
                  <a:latin typeface="Arial" panose="020B0604020202020204" pitchFamily="34" charset="0"/>
                  <a:ea typeface="微软雅黑" panose="020B0503020204020204" charset="-122"/>
                  <a:sym typeface="+mn-ea"/>
                </a:endParaRPr>
              </a:p>
            </p:txBody>
          </p:sp>
          <p:sp>
            <p:nvSpPr>
              <p:cNvPr id="35" name="文本框 34"/>
              <p:cNvSpPr txBox="1"/>
              <p:nvPr/>
            </p:nvSpPr>
            <p:spPr>
              <a:xfrm>
                <a:off x="9561" y="3689"/>
                <a:ext cx="8695" cy="468"/>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200">
                    <a:latin typeface="Arial" panose="020B0604020202020204" pitchFamily="34" charset="0"/>
                    <a:ea typeface="微软雅黑" panose="020B0503020204020204" charset="-122"/>
                  </a:rPr>
                  <a:t>加大加厚</a:t>
                </a:r>
                <a:r>
                  <a:rPr lang="zh-CN" altLang="en-US" sz="1200" b="1">
                    <a:latin typeface="Arial" panose="020B0604020202020204" pitchFamily="34" charset="0"/>
                    <a:ea typeface="微软雅黑" panose="020B0503020204020204" charset="-122"/>
                  </a:rPr>
                  <a:t>散热器</a:t>
                </a:r>
                <a:r>
                  <a:rPr lang="zh-CN" altLang="en-US" sz="1200">
                    <a:latin typeface="Arial" panose="020B0604020202020204" pitchFamily="34" charset="0"/>
                    <a:ea typeface="微软雅黑" panose="020B0503020204020204" charset="-122"/>
                  </a:rPr>
                  <a:t>，防止高温故障</a:t>
                </a:r>
                <a:r>
                  <a:rPr lang="en-US" altLang="zh-CN" sz="1200">
                    <a:latin typeface="Arial" panose="020B0604020202020204" pitchFamily="34" charset="0"/>
                    <a:ea typeface="微软雅黑" panose="020B0503020204020204" charset="-122"/>
                  </a:rPr>
                  <a:t> </a:t>
                </a:r>
                <a:r>
                  <a:rPr lang="zh-CN" altLang="en-US" sz="1200">
                    <a:latin typeface="Arial" panose="020B0604020202020204" pitchFamily="34" charset="0"/>
                    <a:ea typeface="微软雅黑" panose="020B0503020204020204" charset="-122"/>
                  </a:rPr>
                  <a:t>，更适用于</a:t>
                </a:r>
                <a:r>
                  <a:rPr lang="zh-CN" altLang="en-US" sz="1200" b="1">
                    <a:latin typeface="Arial" panose="020B0604020202020204" pitchFamily="34" charset="0"/>
                    <a:ea typeface="微软雅黑" panose="020B0503020204020204" charset="-122"/>
                  </a:rPr>
                  <a:t>高温高湿</a:t>
                </a:r>
                <a:r>
                  <a:rPr lang="zh-CN" altLang="en-US" sz="1200">
                    <a:latin typeface="Arial" panose="020B0604020202020204" pitchFamily="34" charset="0"/>
                    <a:ea typeface="微软雅黑" panose="020B0503020204020204" charset="-122"/>
                  </a:rPr>
                  <a:t>环境</a:t>
                </a:r>
                <a:endParaRPr lang="zh-CN" altLang="en-US" sz="1200">
                  <a:latin typeface="Arial" panose="020B0604020202020204" pitchFamily="34" charset="0"/>
                  <a:ea typeface="微软雅黑" panose="020B0503020204020204" charset="-122"/>
                </a:endParaRPr>
              </a:p>
            </p:txBody>
          </p:sp>
          <p:pic>
            <p:nvPicPr>
              <p:cNvPr id="36" name="图片 35" descr="箭头"/>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51" y="2366"/>
                <a:ext cx="151" cy="151"/>
              </a:xfrm>
              <a:prstGeom prst="rect">
                <a:avLst/>
              </a:prstGeom>
            </p:spPr>
          </p:pic>
          <p:pic>
            <p:nvPicPr>
              <p:cNvPr id="37" name="图片 36" descr="箭头"/>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66" y="2835"/>
                <a:ext cx="151" cy="151"/>
              </a:xfrm>
              <a:prstGeom prst="rect">
                <a:avLst/>
              </a:prstGeom>
            </p:spPr>
          </p:pic>
          <p:pic>
            <p:nvPicPr>
              <p:cNvPr id="38" name="图片 37" descr="箭头"/>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56" y="3863"/>
                <a:ext cx="151" cy="151"/>
              </a:xfrm>
              <a:prstGeom prst="rect">
                <a:avLst/>
              </a:prstGeom>
            </p:spPr>
          </p:pic>
          <p:pic>
            <p:nvPicPr>
              <p:cNvPr id="39" name="图片 38" descr="箭头"/>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51" y="3335"/>
                <a:ext cx="151" cy="151"/>
              </a:xfrm>
              <a:prstGeom prst="rect">
                <a:avLst/>
              </a:prstGeom>
            </p:spPr>
          </p:pic>
        </p:grpSp>
        <p:sp>
          <p:nvSpPr>
            <p:cNvPr id="42" name="文本框 41"/>
            <p:cNvSpPr txBox="1"/>
            <p:nvPr/>
          </p:nvSpPr>
          <p:spPr>
            <a:xfrm>
              <a:off x="9451" y="1462"/>
              <a:ext cx="6400" cy="572"/>
            </a:xfrm>
            <a:prstGeom prst="rect">
              <a:avLst/>
            </a:prstGeom>
            <a:noFill/>
          </p:spPr>
          <p:txBody>
            <a:bodyPr wrap="square" rtlCol="0">
              <a:spAutoFit/>
            </a:bodyPr>
            <a:p>
              <a:r>
                <a:rPr lang="zh-CN" altLang="en-US" sz="1600" b="1">
                  <a:solidFill>
                    <a:schemeClr val="bg1"/>
                  </a:solidFill>
                  <a:latin typeface="思源黑体 CN Heavy" panose="020B0A00000000000000" charset="-122"/>
                  <a:ea typeface="思源黑体 CN Heavy" panose="020B0A00000000000000" charset="-122"/>
                </a:rPr>
                <a:t>产品优势</a:t>
              </a:r>
              <a:endParaRPr lang="zh-CN" altLang="en-US" sz="1600" b="1">
                <a:solidFill>
                  <a:schemeClr val="bg1"/>
                </a:solidFill>
                <a:latin typeface="思源黑体 CN Heavy" panose="020B0A00000000000000" charset="-122"/>
                <a:ea typeface="思源黑体 CN Heavy" panose="020B0A00000000000000" charset="-122"/>
              </a:endParaRPr>
            </a:p>
          </p:txBody>
        </p:sp>
      </p:grpSp>
      <p:sp>
        <p:nvSpPr>
          <p:cNvPr id="45" name="圆角矩形 44"/>
          <p:cNvSpPr/>
          <p:nvPr/>
        </p:nvSpPr>
        <p:spPr>
          <a:xfrm>
            <a:off x="5895975" y="3522345"/>
            <a:ext cx="5311140" cy="446405"/>
          </a:xfrm>
          <a:prstGeom prst="roundRect">
            <a:avLst/>
          </a:prstGeom>
          <a:solidFill>
            <a:srgbClr val="FAFAFA">
              <a:alpha val="82000"/>
            </a:srgbClr>
          </a:solidFill>
          <a:ln>
            <a:noFill/>
          </a:ln>
        </p:spPr>
        <p:style>
          <a:lnRef idx="2">
            <a:schemeClr val="lt1"/>
          </a:lnRef>
          <a:fillRef idx="1">
            <a:schemeClr val="accent1"/>
          </a:fillRef>
          <a:effectRef idx="1">
            <a:schemeClr val="accent1"/>
          </a:effectRef>
          <a:fontRef idx="minor">
            <a:schemeClr val="lt1"/>
          </a:fontRef>
        </p:style>
        <p:txBody>
          <a:bodyPr rtlCol="0" anchor="ctr"/>
          <a:p>
            <a:pPr algn="ctr"/>
            <a:endParaRPr lang="en-US" altLang="zh-CN"/>
          </a:p>
        </p:txBody>
      </p:sp>
      <p:sp>
        <p:nvSpPr>
          <p:cNvPr id="47" name="流程图: 终止 46"/>
          <p:cNvSpPr/>
          <p:nvPr/>
        </p:nvSpPr>
        <p:spPr>
          <a:xfrm>
            <a:off x="6049010" y="3607435"/>
            <a:ext cx="1183005" cy="291465"/>
          </a:xfrm>
          <a:prstGeom prst="flowChartTerminator">
            <a:avLst/>
          </a:prstGeom>
          <a:solidFill>
            <a:srgbClr val="C00000"/>
          </a:solid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48" name="文本框 47"/>
          <p:cNvSpPr txBox="1"/>
          <p:nvPr/>
        </p:nvSpPr>
        <p:spPr>
          <a:xfrm>
            <a:off x="6182360" y="3592195"/>
            <a:ext cx="974090" cy="264795"/>
          </a:xfrm>
          <a:prstGeom prst="rect">
            <a:avLst/>
          </a:prstGeom>
        </p:spPr>
        <p:txBody>
          <a:bodyPr wrap="square">
            <a:noAutofit/>
            <a:extLst>
              <a:ext uri="{4A0BC546-FE56-4ADE-93B0-CB8AF2F6F144}">
                <wpsdc:textFrameExt xmlns:wpsdc="http://www.wps.cn/officeDocument/2022/drawingmlCustomData" type="text"/>
              </a:ext>
            </a:extLst>
          </a:bodyPr>
          <a:p>
            <a:pPr algn="l"/>
            <a:r>
              <a:rPr lang="zh-CN" altLang="en-US" sz="1400" b="1">
                <a:solidFill>
                  <a:schemeClr val="bg1"/>
                </a:solidFill>
                <a:latin typeface="Arial" panose="020B0604020202020204" pitchFamily="34" charset="0"/>
                <a:ea typeface="微软雅黑" panose="020B0503020204020204" charset="-122"/>
              </a:rPr>
              <a:t>适配激光</a:t>
            </a:r>
            <a:endParaRPr lang="zh-CN" altLang="en-US" sz="1400" b="1">
              <a:solidFill>
                <a:schemeClr val="bg1"/>
              </a:solidFill>
              <a:latin typeface="Arial" panose="020B0604020202020204" pitchFamily="34" charset="0"/>
              <a:ea typeface="微软雅黑" panose="020B0503020204020204" charset="-122"/>
            </a:endParaRPr>
          </a:p>
        </p:txBody>
      </p:sp>
      <p:sp>
        <p:nvSpPr>
          <p:cNvPr id="49" name="文本框 48"/>
          <p:cNvSpPr txBox="1"/>
          <p:nvPr/>
        </p:nvSpPr>
        <p:spPr>
          <a:xfrm>
            <a:off x="7473950" y="3584575"/>
            <a:ext cx="3736975" cy="288925"/>
          </a:xfrm>
          <a:prstGeom prst="rect">
            <a:avLst/>
          </a:prstGeom>
        </p:spPr>
        <p:txBody>
          <a:bodyPr>
            <a:noAutofit/>
            <a:extLst>
              <a:ext uri="{4A0BC546-FE56-4ADE-93B0-CB8AF2F6F144}">
                <wpsdc:textFrameExt xmlns:wpsdc="http://www.wps.cn/officeDocument/2022/drawingmlCustomData" type="text"/>
              </a:ext>
            </a:extLst>
          </a:bodyPr>
          <a:p>
            <a:pPr algn="l"/>
            <a:r>
              <a:rPr lang="en-US" altLang="zh-CN" sz="1800">
                <a:latin typeface="Arial" panose="020B0604020202020204" pitchFamily="34" charset="0"/>
                <a:ea typeface="微软雅黑" panose="020B0503020204020204" charset="-122"/>
              </a:rPr>
              <a:t>1500W-3000W</a:t>
            </a:r>
            <a:endParaRPr lang="en-US" altLang="zh-CN" sz="1800">
              <a:latin typeface="Arial" panose="020B0604020202020204" pitchFamily="34" charset="0"/>
              <a:ea typeface="微软雅黑" panose="020B0503020204020204" charset="-122"/>
            </a:endParaRPr>
          </a:p>
        </p:txBody>
      </p:sp>
    </p:spTree>
    <p:custDataLst>
      <p:tags r:id="rId7"/>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2" name="图片 1" descr="23"/>
          <p:cNvPicPr>
            <a:picLocks noChangeAspect="1"/>
          </p:cNvPicPr>
          <p:nvPr/>
        </p:nvPicPr>
        <p:blipFill>
          <a:blip r:embed="rId2"/>
          <a:stretch>
            <a:fillRect/>
          </a:stretch>
        </p:blipFill>
        <p:spPr>
          <a:xfrm>
            <a:off x="2255520" y="318770"/>
            <a:ext cx="7853045" cy="6091555"/>
          </a:xfrm>
          <a:prstGeom prst="rect">
            <a:avLst/>
          </a:prstGeom>
        </p:spPr>
      </p:pic>
      <p:graphicFrame>
        <p:nvGraphicFramePr>
          <p:cNvPr id="6" name="表格 5"/>
          <p:cNvGraphicFramePr/>
          <p:nvPr>
            <p:custDataLst>
              <p:tags r:id="rId3"/>
            </p:custDataLst>
          </p:nvPr>
        </p:nvGraphicFramePr>
        <p:xfrm>
          <a:off x="9148445" y="1389380"/>
          <a:ext cx="2651760" cy="1787525"/>
        </p:xfrm>
        <a:graphic>
          <a:graphicData uri="http://schemas.openxmlformats.org/drawingml/2006/table">
            <a:tbl>
              <a:tblPr firstRow="1" bandRow="1">
                <a:tableStyleId>{5C22544A-7EE6-4342-B048-85BDC9FD1C3A}</a:tableStyleId>
              </a:tblPr>
              <a:tblGrid>
                <a:gridCol w="1268095"/>
                <a:gridCol w="1383665"/>
              </a:tblGrid>
              <a:tr h="344805">
                <a:tc gridSpan="2">
                  <a:txBody>
                    <a:bodyPr/>
                    <a:p>
                      <a:pPr>
                        <a:buNone/>
                      </a:pPr>
                      <a:r>
                        <a:rPr lang="zh-CN" altLang="en-US" sz="1600" b="0">
                          <a:latin typeface="思源黑体 CN Heavy" panose="020B0A00000000000000" charset="-122"/>
                          <a:ea typeface="思源黑体 CN Heavy" panose="020B0A00000000000000" charset="-122"/>
                        </a:rPr>
                        <a:t>螺杆空压机</a:t>
                      </a:r>
                      <a:endParaRPr lang="zh-CN" altLang="en-US" sz="1600" b="0">
                        <a:latin typeface="思源黑体 CN Heavy" panose="020B0A00000000000000" charset="-122"/>
                        <a:ea typeface="思源黑体 CN Heavy" panose="020B0A00000000000000" charset="-122"/>
                      </a:endParaRPr>
                    </a:p>
                  </a:txBody>
                  <a:tcPr anchor="ctr" anchorCtr="0">
                    <a:lnL>
                      <a:noFill/>
                    </a:lnL>
                    <a:lnR>
                      <a:noFill/>
                    </a:lnR>
                    <a:lnT>
                      <a:noFill/>
                    </a:lnT>
                    <a:lnB>
                      <a:noFill/>
                    </a:lnB>
                    <a:lnTlToBr>
                      <a:noFill/>
                    </a:lnTlToBr>
                    <a:lnBlToTr>
                      <a:noFill/>
                    </a:lnBlToTr>
                    <a:solidFill>
                      <a:srgbClr val="0C4F9E"/>
                    </a:solidFill>
                  </a:tcPr>
                </a:tc>
                <a:tc hMerge="1">
                  <a:tcPr>
                    <a:lnR>
                      <a:noFill/>
                    </a:lnR>
                    <a:lnT>
                      <a:noFill/>
                    </a:lnT>
                    <a:lnB>
                      <a:noFill/>
                    </a:lnB>
                  </a:tcPr>
                </a:tc>
              </a:tr>
              <a:tr h="462915">
                <a:tc>
                  <a:txBody>
                    <a:bodyPr/>
                    <a:p>
                      <a:pPr>
                        <a:buNone/>
                      </a:pPr>
                      <a:r>
                        <a:rPr lang="zh-CN" altLang="en-US" sz="1200" b="1"/>
                        <a:t>额定功率：</a:t>
                      </a:r>
                      <a:endParaRPr lang="zh-CN" altLang="en-US" sz="1200" b="1"/>
                    </a:p>
                    <a:p>
                      <a:pPr>
                        <a:buNone/>
                      </a:pPr>
                      <a:r>
                        <a:rPr lang="en-US" altLang="zh-CN" sz="1200"/>
                        <a:t>22kw</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t>工作压力：</a:t>
                      </a:r>
                      <a:r>
                        <a:rPr lang="en-US" altLang="zh-CN" sz="1200"/>
                        <a:t>1.58Mpa/16bar</a:t>
                      </a:r>
                      <a:endParaRPr lang="en-US" altLang="zh-CN" sz="1200"/>
                    </a:p>
                  </a:txBody>
                  <a:tcPr anchor="ctr" anchorCtr="0">
                    <a:lnL>
                      <a:noFill/>
                    </a:lnL>
                    <a:lnR>
                      <a:noFill/>
                    </a:lnR>
                    <a:lnT>
                      <a:noFill/>
                    </a:lnT>
                    <a:lnB>
                      <a:noFill/>
                    </a:lnB>
                    <a:lnTlToBr>
                      <a:noFill/>
                    </a:lnTlToBr>
                    <a:lnBlToTr>
                      <a:noFill/>
                    </a:lnBlToTr>
                  </a:tcPr>
                </a:tc>
              </a:tr>
              <a:tr h="482600">
                <a:tc>
                  <a:txBody>
                    <a:bodyPr/>
                    <a:p>
                      <a:pPr>
                        <a:buNone/>
                      </a:pPr>
                      <a:r>
                        <a:rPr lang="zh-CN" altLang="en-US" sz="1200" b="1"/>
                        <a:t>产气量：</a:t>
                      </a:r>
                      <a:endParaRPr lang="zh-CN" altLang="en-US" sz="1200" b="1"/>
                    </a:p>
                    <a:p>
                      <a:pPr>
                        <a:buNone/>
                      </a:pPr>
                      <a:r>
                        <a:rPr lang="en-US" altLang="zh-CN" sz="1200"/>
                        <a:t>2.4m</a:t>
                      </a:r>
                      <a:r>
                        <a:rPr lang="en-US" altLang="en-US" sz="1200"/>
                        <a:t>³</a:t>
                      </a:r>
                      <a:r>
                        <a:rPr lang="en-US" altLang="zh-CN" sz="1200"/>
                        <a:t>/min</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t>启动方式：</a:t>
                      </a:r>
                      <a:endParaRPr lang="zh-CN" altLang="en-US" sz="1200" b="1"/>
                    </a:p>
                    <a:p>
                      <a:pPr>
                        <a:buNone/>
                      </a:pPr>
                      <a:r>
                        <a:rPr lang="zh-CN" altLang="en-US" sz="1200"/>
                        <a:t>变频启动</a:t>
                      </a:r>
                      <a:endParaRPr lang="zh-CN" altLang="en-US" sz="1200"/>
                    </a:p>
                  </a:txBody>
                  <a:tcPr anchor="ctr" anchorCtr="0">
                    <a:lnL>
                      <a:noFill/>
                    </a:lnL>
                    <a:lnR>
                      <a:noFill/>
                    </a:lnR>
                    <a:lnT>
                      <a:noFill/>
                    </a:lnT>
                    <a:lnB>
                      <a:noFill/>
                    </a:lnB>
                    <a:lnTlToBr>
                      <a:noFill/>
                    </a:lnTlToBr>
                    <a:lnBlToTr>
                      <a:noFill/>
                    </a:lnBlToTr>
                  </a:tcPr>
                </a:tc>
              </a:tr>
              <a:tr h="497205">
                <a:tc>
                  <a:txBody>
                    <a:bodyPr/>
                    <a:p>
                      <a:pPr>
                        <a:buNone/>
                      </a:pPr>
                      <a:r>
                        <a:rPr lang="zh-CN" altLang="en-US" sz="1200" b="1"/>
                        <a:t>冷却方式：</a:t>
                      </a:r>
                      <a:endParaRPr lang="zh-CN" altLang="en-US" sz="1200" b="1"/>
                    </a:p>
                    <a:p>
                      <a:pPr>
                        <a:buNone/>
                      </a:pPr>
                      <a:r>
                        <a:rPr lang="zh-CN" altLang="en-US" sz="1200"/>
                        <a:t>风冷</a:t>
                      </a:r>
                      <a:endParaRPr lang="zh-CN" altLang="en-US" sz="1200"/>
                    </a:p>
                  </a:txBody>
                  <a:tcPr anchor="ctr" anchorCtr="0">
                    <a:lnL>
                      <a:noFill/>
                    </a:lnL>
                    <a:lnR>
                      <a:noFill/>
                    </a:lnR>
                    <a:lnT>
                      <a:noFill/>
                    </a:lnT>
                    <a:lnB w="19050">
                      <a:solidFill>
                        <a:srgbClr val="0C4F9E"/>
                      </a:solidFill>
                      <a:prstDash val="solid"/>
                    </a:lnB>
                    <a:lnTlToBr>
                      <a:noFill/>
                    </a:lnTlToBr>
                    <a:lnBlToTr>
                      <a:noFill/>
                    </a:lnBlToTr>
                  </a:tcPr>
                </a:tc>
                <a:tc>
                  <a:txBody>
                    <a:bodyPr/>
                    <a:p>
                      <a:pPr>
                        <a:buNone/>
                      </a:pPr>
                      <a:r>
                        <a:rPr lang="zh-CN" altLang="en-US" sz="1200" b="1"/>
                        <a:t>电源：</a:t>
                      </a:r>
                      <a:endParaRPr lang="zh-CN" altLang="en-US" sz="1200" b="1"/>
                    </a:p>
                    <a:p>
                      <a:pPr>
                        <a:buNone/>
                      </a:pPr>
                      <a:r>
                        <a:rPr lang="en-US" altLang="zh-CN" sz="1200"/>
                        <a:t>380v/50Hz</a:t>
                      </a:r>
                      <a:endParaRPr lang="en-US" altLang="zh-CN" sz="1200"/>
                    </a:p>
                  </a:txBody>
                  <a:tcPr anchor="ctr" anchorCtr="0">
                    <a:lnL>
                      <a:noFill/>
                    </a:lnL>
                    <a:lnR>
                      <a:noFill/>
                    </a:lnR>
                    <a:lnT>
                      <a:noFill/>
                    </a:lnT>
                    <a:lnB w="19050">
                      <a:solidFill>
                        <a:srgbClr val="0C4F9E"/>
                      </a:solidFill>
                      <a:prstDash val="solid"/>
                    </a:lnB>
                    <a:lnTlToBr>
                      <a:noFill/>
                    </a:lnTlToBr>
                    <a:lnBlToTr>
                      <a:noFill/>
                    </a:lnBlToTr>
                  </a:tcPr>
                </a:tc>
              </a:tr>
            </a:tbl>
          </a:graphicData>
        </a:graphic>
      </p:graphicFrame>
      <p:graphicFrame>
        <p:nvGraphicFramePr>
          <p:cNvPr id="7" name="表格 6"/>
          <p:cNvGraphicFramePr/>
          <p:nvPr>
            <p:custDataLst>
              <p:tags r:id="rId4"/>
            </p:custDataLst>
          </p:nvPr>
        </p:nvGraphicFramePr>
        <p:xfrm>
          <a:off x="638175" y="1389380"/>
          <a:ext cx="2893060" cy="1287780"/>
        </p:xfrm>
        <a:graphic>
          <a:graphicData uri="http://schemas.openxmlformats.org/drawingml/2006/table">
            <a:tbl>
              <a:tblPr firstRow="1" bandRow="1">
                <a:tableStyleId>{5C22544A-7EE6-4342-B048-85BDC9FD1C3A}</a:tableStyleId>
              </a:tblPr>
              <a:tblGrid>
                <a:gridCol w="1513840"/>
                <a:gridCol w="1379220"/>
              </a:tblGrid>
              <a:tr h="373380">
                <a:tc gridSpan="2">
                  <a:txBody>
                    <a:bodyPr/>
                    <a:p>
                      <a:pPr>
                        <a:buNone/>
                      </a:pPr>
                      <a:r>
                        <a:rPr lang="zh-CN" altLang="en-US" sz="1600">
                          <a:latin typeface="思源黑体 CN Heavy" panose="020B0A00000000000000" charset="-122"/>
                          <a:ea typeface="思源黑体 CN Heavy" panose="020B0A00000000000000" charset="-122"/>
                          <a:cs typeface="思源黑体 CN Heavy" panose="020B0A00000000000000" charset="-122"/>
                        </a:rPr>
                        <a:t>储气罐</a:t>
                      </a:r>
                      <a:r>
                        <a:rPr lang="en-US" altLang="en-US" sz="1600">
                          <a:latin typeface="思源黑体 CN Heavy" panose="020B0A00000000000000" charset="-122"/>
                          <a:ea typeface="思源黑体 CN Heavy" panose="020B0A00000000000000" charset="-122"/>
                          <a:cs typeface="思源黑体 CN Heavy" panose="020B0A00000000000000" charset="-122"/>
                        </a:rPr>
                        <a:t>×2</a:t>
                      </a:r>
                      <a:r>
                        <a:rPr lang="en-US" altLang="zh-CN" sz="1600">
                          <a:latin typeface="思源黑体 CN Heavy" panose="020B0A00000000000000" charset="-122"/>
                          <a:ea typeface="思源黑体 CN Heavy" panose="020B0A00000000000000" charset="-122"/>
                          <a:cs typeface="思源黑体 CN Heavy" panose="020B0A00000000000000" charset="-122"/>
                        </a:rPr>
                        <a:t>  </a:t>
                      </a:r>
                      <a:endParaRPr lang="en-US" altLang="zh-CN" sz="1600">
                        <a:latin typeface="思源黑体 CN Heavy" panose="020B0A00000000000000" charset="-122"/>
                        <a:ea typeface="思源黑体 CN Heavy" panose="020B0A00000000000000" charset="-122"/>
                        <a:cs typeface="思源黑体 CN Heavy" panose="020B0A00000000000000" charset="-122"/>
                      </a:endParaRPr>
                    </a:p>
                  </a:txBody>
                  <a:tcPr anchor="ctr" anchorCtr="0">
                    <a:lnL>
                      <a:noFill/>
                    </a:lnL>
                    <a:lnR>
                      <a:noFill/>
                    </a:lnR>
                    <a:lnT>
                      <a:noFill/>
                    </a:lnT>
                    <a:lnB>
                      <a:noFill/>
                    </a:lnB>
                    <a:lnTlToBr>
                      <a:noFill/>
                    </a:lnTlToBr>
                    <a:lnBlToTr>
                      <a:noFill/>
                    </a:lnBlToTr>
                    <a:solidFill>
                      <a:srgbClr val="0C4F9E"/>
                    </a:solidFill>
                  </a:tcPr>
                </a:tc>
                <a:tc hMerge="1">
                  <a:tcPr>
                    <a:lnR>
                      <a:noFill/>
                    </a:lnR>
                    <a:lnT>
                      <a:noFill/>
                    </a:lnT>
                    <a:lnB>
                      <a:noFill/>
                    </a:lnB>
                  </a:tcPr>
                </a:tc>
              </a:tr>
              <a:tr h="438150">
                <a:tc>
                  <a:txBody>
                    <a:bodyPr/>
                    <a:p>
                      <a:pPr>
                        <a:buNone/>
                      </a:pPr>
                      <a:r>
                        <a:rPr lang="zh-CN" altLang="en-US" sz="1200" b="1"/>
                        <a:t>容积：</a:t>
                      </a:r>
                      <a:endParaRPr lang="zh-CN" altLang="en-US" sz="1200" b="1"/>
                    </a:p>
                    <a:p>
                      <a:pPr>
                        <a:buNone/>
                      </a:pPr>
                      <a:r>
                        <a:rPr lang="en-US" altLang="zh-CN" sz="1200"/>
                        <a:t>600L</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t>最大工作压力：</a:t>
                      </a:r>
                      <a:r>
                        <a:rPr lang="en-US" altLang="zh-CN" sz="1200"/>
                        <a:t>1.58Mpa</a:t>
                      </a:r>
                      <a:endParaRPr lang="en-US" altLang="zh-CN" sz="1200"/>
                    </a:p>
                  </a:txBody>
                  <a:tcPr anchor="ctr" anchorCtr="0">
                    <a:lnL>
                      <a:noFill/>
                    </a:lnL>
                    <a:lnR>
                      <a:noFill/>
                    </a:lnR>
                    <a:lnT>
                      <a:noFill/>
                    </a:lnT>
                    <a:lnB>
                      <a:noFill/>
                    </a:lnB>
                    <a:lnTlToBr>
                      <a:noFill/>
                    </a:lnTlToBr>
                    <a:lnBlToTr>
                      <a:noFill/>
                    </a:lnBlToTr>
                  </a:tcPr>
                </a:tc>
              </a:tr>
              <a:tr h="457200">
                <a:tc>
                  <a:txBody>
                    <a:bodyPr/>
                    <a:p>
                      <a:pPr>
                        <a:buNone/>
                      </a:pPr>
                      <a:r>
                        <a:rPr lang="zh-CN" altLang="en-US" sz="1200" b="1"/>
                        <a:t>进</a:t>
                      </a:r>
                      <a:r>
                        <a:rPr lang="en-US" altLang="zh-CN" sz="1200" b="1"/>
                        <a:t>/</a:t>
                      </a:r>
                      <a:r>
                        <a:rPr lang="zh-CN" altLang="en-US" sz="1200" b="1"/>
                        <a:t>出气口：</a:t>
                      </a:r>
                      <a:endParaRPr lang="zh-CN" altLang="en-US" sz="1200" b="1"/>
                    </a:p>
                    <a:p>
                      <a:pPr>
                        <a:buNone/>
                      </a:pPr>
                      <a:r>
                        <a:rPr lang="en-US" altLang="zh-CN" sz="1200"/>
                        <a:t>1 1/2</a:t>
                      </a:r>
                      <a:endParaRPr lang="zh-CN" altLang="en-US" sz="1200"/>
                    </a:p>
                  </a:txBody>
                  <a:tcPr anchor="ctr" anchorCtr="0">
                    <a:lnL>
                      <a:noFill/>
                    </a:lnL>
                    <a:lnR>
                      <a:noFill/>
                    </a:lnR>
                    <a:lnT>
                      <a:noFill/>
                    </a:lnT>
                    <a:lnB w="19050">
                      <a:solidFill>
                        <a:srgbClr val="0C4F9E"/>
                      </a:solidFill>
                      <a:prstDash val="solid"/>
                    </a:lnB>
                    <a:lnTlToBr>
                      <a:noFill/>
                    </a:lnTlToBr>
                    <a:lnBlToTr>
                      <a:noFill/>
                    </a:lnBlToTr>
                  </a:tcPr>
                </a:tc>
                <a:tc>
                  <a:txBody>
                    <a:bodyPr/>
                    <a:p>
                      <a:pPr>
                        <a:buNone/>
                      </a:pPr>
                      <a:r>
                        <a:rPr lang="zh-CN" altLang="en-US" sz="1200" b="1"/>
                        <a:t>尺寸：</a:t>
                      </a:r>
                      <a:endParaRPr lang="zh-CN" altLang="en-US" sz="1200" b="1"/>
                    </a:p>
                    <a:p>
                      <a:pPr>
                        <a:buNone/>
                      </a:pPr>
                      <a:r>
                        <a:rPr lang="en-US" altLang="zh-CN" sz="1200"/>
                        <a:t>Φ650</a:t>
                      </a:r>
                      <a:r>
                        <a:rPr lang="en-US" altLang="en-US" sz="1200"/>
                        <a:t>×220</a:t>
                      </a:r>
                      <a:r>
                        <a:rPr lang="en-US" altLang="zh-CN" sz="1200"/>
                        <a:t>0mm</a:t>
                      </a:r>
                      <a:endParaRPr lang="en-US" altLang="zh-CN" sz="1200"/>
                    </a:p>
                  </a:txBody>
                  <a:tcPr anchor="ctr" anchorCtr="0">
                    <a:lnL>
                      <a:noFill/>
                    </a:lnL>
                    <a:lnR>
                      <a:noFill/>
                    </a:lnR>
                    <a:lnT>
                      <a:noFill/>
                    </a:lnT>
                    <a:lnB w="19050">
                      <a:solidFill>
                        <a:srgbClr val="0C4F9E"/>
                      </a:solidFill>
                      <a:prstDash val="solid"/>
                    </a:lnB>
                    <a:lnTlToBr>
                      <a:noFill/>
                    </a:lnTlToBr>
                    <a:lnBlToTr>
                      <a:noFill/>
                    </a:lnBlToTr>
                  </a:tcPr>
                </a:tc>
              </a:tr>
            </a:tbl>
          </a:graphicData>
        </a:graphic>
      </p:graphicFrame>
      <p:sp>
        <p:nvSpPr>
          <p:cNvPr id="10" name="Title 6"/>
          <p:cNvSpPr txBox="1"/>
          <p:nvPr>
            <p:custDataLst>
              <p:tags r:id="rId5"/>
            </p:custDataLst>
          </p:nvPr>
        </p:nvSpPr>
        <p:spPr>
          <a:xfrm>
            <a:off x="633095" y="349250"/>
            <a:ext cx="2571115" cy="500380"/>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none" lIns="72000" tIns="36195" rIns="72000" bIns="36195"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00000"/>
              </a:lnSpc>
              <a:spcBef>
                <a:spcPts val="1000"/>
              </a:spcBef>
              <a:spcAft>
                <a:spcPts val="0"/>
              </a:spcAft>
              <a:buSzPct val="100000"/>
              <a:buNone/>
            </a:pPr>
            <a:r>
              <a:rPr altLang="zh-CN" sz="2800" b="1" spc="205">
                <a:ln w="3175">
                  <a:noFill/>
                  <a:prstDash val="dash"/>
                </a:ln>
                <a:uFillTx/>
                <a:latin typeface="Impact" panose="020B0806030902050204" charset="0"/>
                <a:ea typeface="思源黑体 CN Heavy" panose="020B0A00000000000000" charset="-122"/>
                <a:cs typeface="Impact" panose="020B0806030902050204" charset="0"/>
                <a:sym typeface="+mn-ea"/>
              </a:rPr>
              <a:t>HM22-16</a:t>
            </a:r>
            <a:r>
              <a:rPr lang="zh-CN" altLang="en-US" sz="2800" b="1" spc="205">
                <a:ln w="3175">
                  <a:noFill/>
                  <a:prstDash val="dash"/>
                </a:ln>
                <a:uFillTx/>
                <a:latin typeface="Impact" panose="020B0806030902050204" charset="0"/>
                <a:ea typeface="思源黑体 CN Heavy" panose="020B0A00000000000000" charset="-122"/>
                <a:cs typeface="Impact" panose="020B0806030902050204" charset="0"/>
                <a:sym typeface="+mn-ea"/>
              </a:rPr>
              <a:t>撬装</a:t>
            </a:r>
            <a:r>
              <a:rPr lang="zh-CN" altLang="en-US" sz="2800" b="1" spc="205">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rPr>
              <a:t>产品参数</a:t>
            </a:r>
            <a:endParaRPr lang="zh-CN" altLang="en-US" sz="2800" b="1" spc="205">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endParaRPr>
          </a:p>
        </p:txBody>
      </p:sp>
      <p:grpSp>
        <p:nvGrpSpPr>
          <p:cNvPr id="36" name="组合 35"/>
          <p:cNvGrpSpPr/>
          <p:nvPr/>
        </p:nvGrpSpPr>
        <p:grpSpPr>
          <a:xfrm>
            <a:off x="4524375" y="1995170"/>
            <a:ext cx="133985" cy="133985"/>
            <a:chOff x="9390" y="247"/>
            <a:chExt cx="1980" cy="1980"/>
          </a:xfrm>
          <a:solidFill>
            <a:srgbClr val="0C4F9E"/>
          </a:solidFill>
        </p:grpSpPr>
        <p:sp>
          <p:nvSpPr>
            <p:cNvPr id="34" name="椭圆 33"/>
            <p:cNvSpPr/>
            <p:nvPr/>
          </p:nvSpPr>
          <p:spPr>
            <a:xfrm>
              <a:off x="9390" y="247"/>
              <a:ext cx="1980" cy="1980"/>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35" name="椭圆 34"/>
            <p:cNvSpPr/>
            <p:nvPr/>
          </p:nvSpPr>
          <p:spPr>
            <a:xfrm>
              <a:off x="9743" y="600"/>
              <a:ext cx="1275" cy="1275"/>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grpSp>
        <p:nvGrpSpPr>
          <p:cNvPr id="37" name="组合 36"/>
          <p:cNvGrpSpPr/>
          <p:nvPr/>
        </p:nvGrpSpPr>
        <p:grpSpPr>
          <a:xfrm>
            <a:off x="5237480" y="4265930"/>
            <a:ext cx="133985" cy="133985"/>
            <a:chOff x="9390" y="247"/>
            <a:chExt cx="1980" cy="1980"/>
          </a:xfrm>
          <a:solidFill>
            <a:srgbClr val="0C4F9E"/>
          </a:solidFill>
        </p:grpSpPr>
        <p:sp>
          <p:nvSpPr>
            <p:cNvPr id="38" name="椭圆 37"/>
            <p:cNvSpPr/>
            <p:nvPr/>
          </p:nvSpPr>
          <p:spPr>
            <a:xfrm>
              <a:off x="9390" y="247"/>
              <a:ext cx="1980" cy="1980"/>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39" name="椭圆 38"/>
            <p:cNvSpPr/>
            <p:nvPr/>
          </p:nvSpPr>
          <p:spPr>
            <a:xfrm>
              <a:off x="9743" y="600"/>
              <a:ext cx="1275" cy="1275"/>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grpSp>
        <p:nvGrpSpPr>
          <p:cNvPr id="40" name="组合 39"/>
          <p:cNvGrpSpPr/>
          <p:nvPr/>
        </p:nvGrpSpPr>
        <p:grpSpPr>
          <a:xfrm>
            <a:off x="6177915" y="3872230"/>
            <a:ext cx="133985" cy="133985"/>
            <a:chOff x="9390" y="247"/>
            <a:chExt cx="1980" cy="1980"/>
          </a:xfrm>
          <a:solidFill>
            <a:srgbClr val="0C4F9E"/>
          </a:solidFill>
        </p:grpSpPr>
        <p:sp>
          <p:nvSpPr>
            <p:cNvPr id="41" name="椭圆 40"/>
            <p:cNvSpPr/>
            <p:nvPr/>
          </p:nvSpPr>
          <p:spPr>
            <a:xfrm>
              <a:off x="9390" y="247"/>
              <a:ext cx="1980" cy="1980"/>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42" name="椭圆 41"/>
            <p:cNvSpPr/>
            <p:nvPr/>
          </p:nvSpPr>
          <p:spPr>
            <a:xfrm>
              <a:off x="9743" y="600"/>
              <a:ext cx="1275" cy="1275"/>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grpSp>
        <p:nvGrpSpPr>
          <p:cNvPr id="43" name="组合 42"/>
          <p:cNvGrpSpPr/>
          <p:nvPr/>
        </p:nvGrpSpPr>
        <p:grpSpPr>
          <a:xfrm>
            <a:off x="7998460" y="3614420"/>
            <a:ext cx="143510" cy="133985"/>
            <a:chOff x="9390" y="247"/>
            <a:chExt cx="1980" cy="1980"/>
          </a:xfrm>
          <a:solidFill>
            <a:srgbClr val="0C4F9E"/>
          </a:solidFill>
        </p:grpSpPr>
        <p:sp>
          <p:nvSpPr>
            <p:cNvPr id="44" name="椭圆 43"/>
            <p:cNvSpPr/>
            <p:nvPr/>
          </p:nvSpPr>
          <p:spPr>
            <a:xfrm>
              <a:off x="9390" y="247"/>
              <a:ext cx="1980" cy="1980"/>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45" name="椭圆 44"/>
            <p:cNvSpPr/>
            <p:nvPr/>
          </p:nvSpPr>
          <p:spPr>
            <a:xfrm>
              <a:off x="9743" y="600"/>
              <a:ext cx="1275" cy="1275"/>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cxnSp>
        <p:nvCxnSpPr>
          <p:cNvPr id="47" name="直接连接符 46"/>
          <p:cNvCxnSpPr/>
          <p:nvPr/>
        </p:nvCxnSpPr>
        <p:spPr>
          <a:xfrm flipH="1">
            <a:off x="3526155" y="2099945"/>
            <a:ext cx="1035050" cy="582295"/>
          </a:xfrm>
          <a:prstGeom prst="line">
            <a:avLst/>
          </a:prstGeom>
          <a:ln>
            <a:solidFill>
              <a:srgbClr val="0C4F9E"/>
            </a:solidFill>
          </a:ln>
        </p:spPr>
        <p:style>
          <a:lnRef idx="2">
            <a:schemeClr val="accent1"/>
          </a:lnRef>
          <a:fillRef idx="0">
            <a:srgbClr val="FFFFFF"/>
          </a:fillRef>
          <a:effectRef idx="0">
            <a:srgbClr val="FFFFFF"/>
          </a:effectRef>
          <a:fontRef idx="minor">
            <a:schemeClr val="tx1"/>
          </a:fontRef>
        </p:style>
      </p:cxnSp>
      <p:cxnSp>
        <p:nvCxnSpPr>
          <p:cNvPr id="51" name="直接连接符 50"/>
          <p:cNvCxnSpPr/>
          <p:nvPr/>
        </p:nvCxnSpPr>
        <p:spPr>
          <a:xfrm flipH="1">
            <a:off x="3500120" y="4373245"/>
            <a:ext cx="1774190" cy="1355725"/>
          </a:xfrm>
          <a:prstGeom prst="line">
            <a:avLst/>
          </a:prstGeom>
          <a:ln>
            <a:solidFill>
              <a:srgbClr val="0C4F9E"/>
            </a:solidFill>
          </a:ln>
        </p:spPr>
        <p:style>
          <a:lnRef idx="2">
            <a:schemeClr val="accent1"/>
          </a:lnRef>
          <a:fillRef idx="0">
            <a:srgbClr val="FFFFFF"/>
          </a:fillRef>
          <a:effectRef idx="0">
            <a:srgbClr val="FFFFFF"/>
          </a:effectRef>
          <a:fontRef idx="minor">
            <a:schemeClr val="tx1"/>
          </a:fontRef>
        </p:style>
      </p:cxnSp>
      <p:cxnSp>
        <p:nvCxnSpPr>
          <p:cNvPr id="55" name="直接连接符 54"/>
          <p:cNvCxnSpPr/>
          <p:nvPr/>
        </p:nvCxnSpPr>
        <p:spPr>
          <a:xfrm>
            <a:off x="6304280" y="3976370"/>
            <a:ext cx="2847975" cy="1645285"/>
          </a:xfrm>
          <a:prstGeom prst="line">
            <a:avLst/>
          </a:prstGeom>
          <a:ln>
            <a:solidFill>
              <a:srgbClr val="0C4F9E"/>
            </a:solidFill>
          </a:ln>
        </p:spPr>
        <p:style>
          <a:lnRef idx="2">
            <a:schemeClr val="accent1"/>
          </a:lnRef>
          <a:fillRef idx="0">
            <a:srgbClr val="FFFFFF"/>
          </a:fillRef>
          <a:effectRef idx="0">
            <a:srgbClr val="FFFFFF"/>
          </a:effectRef>
          <a:fontRef idx="minor">
            <a:schemeClr val="tx1"/>
          </a:fontRef>
        </p:style>
      </p:cxnSp>
      <p:cxnSp>
        <p:nvCxnSpPr>
          <p:cNvPr id="60" name="直接连接符 59"/>
          <p:cNvCxnSpPr/>
          <p:nvPr/>
        </p:nvCxnSpPr>
        <p:spPr>
          <a:xfrm flipH="1">
            <a:off x="8103235" y="3167380"/>
            <a:ext cx="1049020" cy="483870"/>
          </a:xfrm>
          <a:prstGeom prst="line">
            <a:avLst/>
          </a:prstGeom>
          <a:ln>
            <a:solidFill>
              <a:srgbClr val="0C4F9E"/>
            </a:solidFill>
          </a:ln>
        </p:spPr>
        <p:style>
          <a:lnRef idx="2">
            <a:schemeClr val="accent1"/>
          </a:lnRef>
          <a:fillRef idx="0">
            <a:srgbClr val="FFFFFF"/>
          </a:fillRef>
          <a:effectRef idx="0">
            <a:srgbClr val="FFFFFF"/>
          </a:effectRef>
          <a:fontRef idx="minor">
            <a:schemeClr val="tx1"/>
          </a:fontRef>
        </p:style>
      </p:cxnSp>
      <p:graphicFrame>
        <p:nvGraphicFramePr>
          <p:cNvPr id="5" name="表格 4"/>
          <p:cNvGraphicFramePr/>
          <p:nvPr>
            <p:custDataLst>
              <p:tags r:id="rId6"/>
            </p:custDataLst>
          </p:nvPr>
        </p:nvGraphicFramePr>
        <p:xfrm>
          <a:off x="633095" y="4422140"/>
          <a:ext cx="2862580" cy="1320165"/>
        </p:xfrm>
        <a:graphic>
          <a:graphicData uri="http://schemas.openxmlformats.org/drawingml/2006/table">
            <a:tbl>
              <a:tblPr firstRow="1" bandRow="1">
                <a:tableStyleId>{5C22544A-7EE6-4342-B048-85BDC9FD1C3A}</a:tableStyleId>
              </a:tblPr>
              <a:tblGrid>
                <a:gridCol w="1513840"/>
                <a:gridCol w="1348740"/>
              </a:tblGrid>
              <a:tr h="404495">
                <a:tc gridSpan="2">
                  <a:txBody>
                    <a:bodyPr/>
                    <a:p>
                      <a:pPr>
                        <a:buNone/>
                      </a:pPr>
                      <a:r>
                        <a:rPr lang="zh-CN" altLang="en-US" sz="1600">
                          <a:latin typeface="思源黑体 CN Heavy" panose="020B0A00000000000000" charset="-122"/>
                          <a:ea typeface="思源黑体 CN Heavy" panose="020B0A00000000000000" charset="-122"/>
                          <a:cs typeface="思源黑体 CN Heavy" panose="020B0A00000000000000" charset="-122"/>
                        </a:rPr>
                        <a:t>过滤器×</a:t>
                      </a:r>
                      <a:r>
                        <a:rPr lang="en-US" altLang="zh-CN" sz="1600">
                          <a:latin typeface="思源黑体 CN Heavy" panose="020B0A00000000000000" charset="-122"/>
                          <a:ea typeface="思源黑体 CN Heavy" panose="020B0A00000000000000" charset="-122"/>
                          <a:cs typeface="思源黑体 CN Heavy" panose="020B0A00000000000000" charset="-122"/>
                        </a:rPr>
                        <a:t>8</a:t>
                      </a:r>
                      <a:endParaRPr lang="en-US" altLang="zh-CN" sz="1600">
                        <a:latin typeface="思源黑体 CN Heavy" panose="020B0A00000000000000" charset="-122"/>
                        <a:ea typeface="思源黑体 CN Heavy" panose="020B0A00000000000000" charset="-122"/>
                        <a:cs typeface="思源黑体 CN Heavy" panose="020B0A00000000000000" charset="-122"/>
                      </a:endParaRPr>
                    </a:p>
                  </a:txBody>
                  <a:tcPr anchor="ctr" anchorCtr="0">
                    <a:lnL>
                      <a:noFill/>
                    </a:lnL>
                    <a:lnR>
                      <a:noFill/>
                    </a:lnR>
                    <a:lnT>
                      <a:noFill/>
                    </a:lnT>
                    <a:lnB>
                      <a:noFill/>
                    </a:lnB>
                    <a:lnTlToBr>
                      <a:noFill/>
                    </a:lnTlToBr>
                    <a:lnBlToTr>
                      <a:noFill/>
                    </a:lnBlToTr>
                    <a:solidFill>
                      <a:srgbClr val="0C4F9E"/>
                    </a:solidFill>
                  </a:tcPr>
                </a:tc>
                <a:tc hMerge="1">
                  <a:tcPr>
                    <a:lnR>
                      <a:noFill/>
                    </a:lnR>
                    <a:lnT>
                      <a:noFill/>
                    </a:lnT>
                    <a:lnB>
                      <a:noFill/>
                    </a:lnB>
                  </a:tcPr>
                </a:tc>
              </a:tr>
              <a:tr h="457200">
                <a:tc>
                  <a:txBody>
                    <a:bodyPr/>
                    <a:p>
                      <a:pPr>
                        <a:buNone/>
                      </a:pPr>
                      <a:r>
                        <a:rPr lang="zh-CN" altLang="en-US" sz="1200" b="1"/>
                        <a:t>处理</a:t>
                      </a:r>
                      <a:r>
                        <a:rPr lang="zh-CN" altLang="en-US" sz="1200" b="1"/>
                        <a:t>风量：</a:t>
                      </a:r>
                      <a:endParaRPr lang="zh-CN" altLang="en-US" sz="1200" b="1"/>
                    </a:p>
                    <a:p>
                      <a:pPr>
                        <a:buNone/>
                      </a:pPr>
                      <a:r>
                        <a:rPr lang="en-US" altLang="zh-CN" sz="1200"/>
                        <a:t>8.0m³/min</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t>使用压力：</a:t>
                      </a:r>
                      <a:endParaRPr lang="zh-CN" altLang="en-US" sz="1200" b="1"/>
                    </a:p>
                    <a:p>
                      <a:pPr>
                        <a:buNone/>
                      </a:pPr>
                      <a:r>
                        <a:rPr lang="en-US" altLang="zh-CN" sz="1200" b="1"/>
                        <a:t>≤</a:t>
                      </a:r>
                      <a:r>
                        <a:rPr lang="en-US" altLang="zh-CN" sz="1200"/>
                        <a:t>2.0M</a:t>
                      </a:r>
                      <a:r>
                        <a:rPr lang="en-US" altLang="zh-CN" sz="1200"/>
                        <a:t>pa</a:t>
                      </a:r>
                      <a:endParaRPr lang="en-US" altLang="zh-CN" sz="1200"/>
                    </a:p>
                  </a:txBody>
                  <a:tcPr anchor="ctr" anchorCtr="0">
                    <a:lnL>
                      <a:noFill/>
                    </a:lnL>
                    <a:lnR>
                      <a:noFill/>
                    </a:lnR>
                    <a:lnT>
                      <a:noFill/>
                    </a:lnT>
                    <a:lnB>
                      <a:noFill/>
                    </a:lnB>
                    <a:lnTlToBr>
                      <a:noFill/>
                    </a:lnTlToBr>
                    <a:lnBlToTr>
                      <a:noFill/>
                    </a:lnBlToTr>
                  </a:tcPr>
                </a:tc>
              </a:tr>
              <a:tr h="458470">
                <a:tc>
                  <a:txBody>
                    <a:bodyPr/>
                    <a:p>
                      <a:pPr>
                        <a:buNone/>
                      </a:pPr>
                      <a:r>
                        <a:rPr lang="zh-CN" altLang="en-US" sz="1200" b="1"/>
                        <a:t>处理精度：</a:t>
                      </a:r>
                      <a:endParaRPr lang="zh-CN" altLang="en-US" sz="1200" b="1"/>
                    </a:p>
                    <a:p>
                      <a:pPr>
                        <a:buNone/>
                      </a:pPr>
                      <a:r>
                        <a:rPr lang="en-US" altLang="zh-CN" sz="1200"/>
                        <a:t>0.01um</a:t>
                      </a:r>
                      <a:endParaRPr lang="en-US" altLang="zh-CN" sz="1200"/>
                    </a:p>
                  </a:txBody>
                  <a:tcPr anchor="ctr" anchorCtr="0">
                    <a:lnL>
                      <a:noFill/>
                    </a:lnL>
                    <a:lnR>
                      <a:noFill/>
                    </a:lnR>
                    <a:lnT>
                      <a:noFill/>
                    </a:lnT>
                    <a:lnB w="19050">
                      <a:solidFill>
                        <a:srgbClr val="0C4F9E"/>
                      </a:solidFill>
                      <a:prstDash val="solid"/>
                    </a:lnB>
                    <a:lnTlToBr>
                      <a:noFill/>
                    </a:lnTlToBr>
                    <a:lnBlToTr>
                      <a:noFill/>
                    </a:lnBlToTr>
                  </a:tcPr>
                </a:tc>
                <a:tc>
                  <a:txBody>
                    <a:bodyPr/>
                    <a:p>
                      <a:pPr>
                        <a:buNone/>
                      </a:pPr>
                      <a:r>
                        <a:rPr lang="zh-CN" altLang="en-US" sz="1200" b="1"/>
                        <a:t>接口管径：</a:t>
                      </a:r>
                      <a:endParaRPr lang="zh-CN" altLang="en-US" sz="1200" b="1"/>
                    </a:p>
                    <a:p>
                      <a:pPr>
                        <a:buNone/>
                      </a:pPr>
                      <a:r>
                        <a:rPr lang="en-US" altLang="zh-CN" sz="1200"/>
                        <a:t>DN25</a:t>
                      </a:r>
                      <a:endParaRPr lang="en-US" altLang="zh-CN" sz="1200"/>
                    </a:p>
                  </a:txBody>
                  <a:tcPr anchor="ctr" anchorCtr="0">
                    <a:lnL>
                      <a:noFill/>
                    </a:lnL>
                    <a:lnR>
                      <a:noFill/>
                    </a:lnR>
                    <a:lnT>
                      <a:noFill/>
                    </a:lnT>
                    <a:lnB w="19050">
                      <a:solidFill>
                        <a:srgbClr val="0C4F9E"/>
                      </a:solidFill>
                      <a:prstDash val="solid"/>
                    </a:lnB>
                    <a:lnTlToBr>
                      <a:noFill/>
                    </a:lnTlToBr>
                    <a:lnBlToTr>
                      <a:noFill/>
                    </a:lnBlToTr>
                  </a:tcPr>
                </a:tc>
              </a:tr>
            </a:tbl>
          </a:graphicData>
        </a:graphic>
      </p:graphicFrame>
      <p:graphicFrame>
        <p:nvGraphicFramePr>
          <p:cNvPr id="11" name="表格 10"/>
          <p:cNvGraphicFramePr/>
          <p:nvPr>
            <p:custDataLst>
              <p:tags r:id="rId7"/>
            </p:custDataLst>
          </p:nvPr>
        </p:nvGraphicFramePr>
        <p:xfrm>
          <a:off x="9148445" y="4250055"/>
          <a:ext cx="2652395" cy="1373505"/>
        </p:xfrm>
        <a:graphic>
          <a:graphicData uri="http://schemas.openxmlformats.org/drawingml/2006/table">
            <a:tbl>
              <a:tblPr firstRow="1" bandRow="1">
                <a:tableStyleId>{5C22544A-7EE6-4342-B048-85BDC9FD1C3A}</a:tableStyleId>
              </a:tblPr>
              <a:tblGrid>
                <a:gridCol w="1365885"/>
                <a:gridCol w="1286510"/>
              </a:tblGrid>
              <a:tr h="343535">
                <a:tc gridSpan="2">
                  <a:txBody>
                    <a:bodyPr/>
                    <a:p>
                      <a:pPr>
                        <a:buNone/>
                      </a:pPr>
                      <a:r>
                        <a:rPr lang="zh-CN" altLang="en-US" sz="1600">
                          <a:latin typeface="思源黑体 CN Heavy" panose="020B0A00000000000000" charset="-122"/>
                          <a:ea typeface="思源黑体 CN Heavy" panose="020B0A00000000000000" charset="-122"/>
                        </a:rPr>
                        <a:t>冷干机</a:t>
                      </a:r>
                      <a:endParaRPr lang="en-US" altLang="zh-CN" sz="1600">
                        <a:latin typeface="思源黑体 CN Heavy" panose="020B0A00000000000000" charset="-122"/>
                        <a:ea typeface="思源黑体 CN Heavy" panose="020B0A00000000000000" charset="-122"/>
                      </a:endParaRPr>
                    </a:p>
                  </a:txBody>
                  <a:tcPr anchor="ctr" anchorCtr="0">
                    <a:lnL>
                      <a:noFill/>
                    </a:lnL>
                    <a:lnR>
                      <a:noFill/>
                    </a:lnR>
                    <a:lnT>
                      <a:noFill/>
                    </a:lnT>
                    <a:lnB>
                      <a:noFill/>
                    </a:lnB>
                    <a:lnTlToBr>
                      <a:noFill/>
                    </a:lnTlToBr>
                    <a:lnBlToTr>
                      <a:noFill/>
                    </a:lnBlToTr>
                    <a:solidFill>
                      <a:srgbClr val="0C4F9E"/>
                    </a:solidFill>
                  </a:tcPr>
                </a:tc>
                <a:tc hMerge="1">
                  <a:tcPr>
                    <a:lnR>
                      <a:noFill/>
                    </a:lnR>
                    <a:lnT>
                      <a:noFill/>
                    </a:lnT>
                    <a:lnB>
                      <a:noFill/>
                    </a:lnB>
                  </a:tcPr>
                </a:tc>
              </a:tr>
              <a:tr h="499110">
                <a:tc>
                  <a:txBody>
                    <a:bodyPr/>
                    <a:p>
                      <a:pPr>
                        <a:buNone/>
                      </a:pPr>
                      <a:r>
                        <a:rPr lang="zh-CN" altLang="en-US" sz="1200" b="1"/>
                        <a:t>处理风量：</a:t>
                      </a:r>
                      <a:endParaRPr lang="zh-CN" altLang="en-US" sz="1200" b="1"/>
                    </a:p>
                    <a:p>
                      <a:pPr>
                        <a:buNone/>
                      </a:pPr>
                      <a:r>
                        <a:rPr lang="en-US" altLang="zh-CN" sz="1200"/>
                        <a:t>3.0m</a:t>
                      </a:r>
                      <a:r>
                        <a:rPr lang="en-US" altLang="en-US" sz="1200"/>
                        <a:t>³</a:t>
                      </a:r>
                      <a:r>
                        <a:rPr lang="en-US" altLang="zh-CN" sz="1200"/>
                        <a:t>/min</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t>使用压力：</a:t>
                      </a:r>
                      <a:endParaRPr lang="zh-CN" altLang="en-US" sz="1200" b="1"/>
                    </a:p>
                    <a:p>
                      <a:pPr>
                        <a:buNone/>
                      </a:pPr>
                      <a:r>
                        <a:rPr lang="en-US" altLang="zh-CN" sz="1200"/>
                        <a:t>1.6Mpa</a:t>
                      </a:r>
                      <a:endParaRPr lang="en-US" altLang="zh-CN" sz="1200"/>
                    </a:p>
                  </a:txBody>
                  <a:tcPr anchor="ctr" anchorCtr="0">
                    <a:lnL>
                      <a:noFill/>
                    </a:lnL>
                    <a:lnR>
                      <a:noFill/>
                    </a:lnR>
                    <a:lnT>
                      <a:noFill/>
                    </a:lnT>
                    <a:lnB>
                      <a:noFill/>
                    </a:lnB>
                    <a:lnTlToBr>
                      <a:noFill/>
                    </a:lnTlToBr>
                    <a:lnBlToTr>
                      <a:noFill/>
                    </a:lnBlToTr>
                  </a:tcPr>
                </a:tc>
              </a:tr>
              <a:tr h="530860">
                <a:tc>
                  <a:txBody>
                    <a:bodyPr/>
                    <a:p>
                      <a:pPr>
                        <a:buNone/>
                      </a:pPr>
                      <a:r>
                        <a:rPr lang="zh-CN" altLang="en-US" sz="1200" b="1"/>
                        <a:t>压力露点：</a:t>
                      </a:r>
                      <a:endParaRPr lang="zh-CN" altLang="en-US" sz="1200" b="1"/>
                    </a:p>
                    <a:p>
                      <a:pPr>
                        <a:buNone/>
                      </a:pPr>
                      <a:r>
                        <a:rPr lang="en-US" altLang="zh-CN" sz="1200"/>
                        <a:t>3-5</a:t>
                      </a:r>
                      <a:r>
                        <a:rPr lang="en-US" altLang="en-US" sz="1200"/>
                        <a:t>℃</a:t>
                      </a:r>
                      <a:endParaRPr lang="en-US" altLang="en-US" sz="1200"/>
                    </a:p>
                  </a:txBody>
                  <a:tcPr anchor="ctr" anchorCtr="0">
                    <a:lnL>
                      <a:noFill/>
                    </a:lnL>
                    <a:lnR>
                      <a:noFill/>
                    </a:lnR>
                    <a:lnT>
                      <a:noFill/>
                    </a:lnT>
                    <a:lnB w="19050">
                      <a:solidFill>
                        <a:srgbClr val="0C4F9E"/>
                      </a:solidFill>
                      <a:prstDash val="solid"/>
                    </a:lnB>
                    <a:lnTlToBr>
                      <a:noFill/>
                    </a:lnTlToBr>
                    <a:lnBlToTr>
                      <a:noFill/>
                    </a:lnBlToTr>
                  </a:tcPr>
                </a:tc>
                <a:tc>
                  <a:txBody>
                    <a:bodyPr/>
                    <a:p>
                      <a:pPr>
                        <a:buNone/>
                      </a:pPr>
                      <a:r>
                        <a:rPr lang="zh-CN" altLang="en-US" sz="1200" b="1"/>
                        <a:t>环境温度：</a:t>
                      </a:r>
                      <a:endParaRPr lang="zh-CN" altLang="en-US" sz="1200" b="1"/>
                    </a:p>
                    <a:p>
                      <a:pPr>
                        <a:buNone/>
                      </a:pPr>
                      <a:r>
                        <a:rPr lang="zh-CN" altLang="en-US" sz="1200"/>
                        <a:t>＜</a:t>
                      </a:r>
                      <a:r>
                        <a:rPr lang="en-US" altLang="zh-CN" sz="1200"/>
                        <a:t>45</a:t>
                      </a:r>
                      <a:r>
                        <a:rPr lang="en-US" altLang="en-US" sz="1200"/>
                        <a:t>℃</a:t>
                      </a:r>
                      <a:endParaRPr lang="en-US" altLang="en-US" sz="1200"/>
                    </a:p>
                  </a:txBody>
                  <a:tcPr anchor="ctr" anchorCtr="0">
                    <a:lnL>
                      <a:noFill/>
                    </a:lnL>
                    <a:lnR>
                      <a:noFill/>
                    </a:lnR>
                    <a:lnT>
                      <a:noFill/>
                    </a:lnT>
                    <a:lnB w="19050">
                      <a:solidFill>
                        <a:srgbClr val="0C4F9E"/>
                      </a:solidFill>
                      <a:prstDash val="solid"/>
                    </a:lnB>
                    <a:lnTlToBr>
                      <a:noFill/>
                    </a:lnTlToBr>
                    <a:lnBlToTr>
                      <a:noFill/>
                    </a:lnBlToTr>
                  </a:tcPr>
                </a:tc>
              </a:tr>
            </a:tbl>
          </a:graphicData>
        </a:graphic>
      </p:graphicFrame>
      <p:graphicFrame>
        <p:nvGraphicFramePr>
          <p:cNvPr id="9" name="表格 8"/>
          <p:cNvGraphicFramePr/>
          <p:nvPr>
            <p:custDataLst>
              <p:tags r:id="rId8"/>
            </p:custDataLst>
          </p:nvPr>
        </p:nvGraphicFramePr>
        <p:xfrm>
          <a:off x="658495" y="2872105"/>
          <a:ext cx="2872740" cy="1311275"/>
        </p:xfrm>
        <a:graphic>
          <a:graphicData uri="http://schemas.openxmlformats.org/drawingml/2006/table">
            <a:tbl>
              <a:tblPr firstRow="1" bandRow="1">
                <a:tableStyleId>{5C22544A-7EE6-4342-B048-85BDC9FD1C3A}</a:tableStyleId>
              </a:tblPr>
              <a:tblGrid>
                <a:gridCol w="1240790"/>
                <a:gridCol w="1631950"/>
              </a:tblGrid>
              <a:tr h="352425">
                <a:tc gridSpan="2">
                  <a:txBody>
                    <a:bodyPr/>
                    <a:p>
                      <a:pPr>
                        <a:buNone/>
                      </a:pPr>
                      <a:r>
                        <a:rPr lang="zh-CN" altLang="en-US" sz="1600">
                          <a:latin typeface="思源黑体 CN Heavy" panose="020B0A00000000000000" charset="-122"/>
                          <a:ea typeface="思源黑体 CN Heavy" panose="020B0A00000000000000" charset="-122"/>
                          <a:cs typeface="思源黑体 CN Heavy" panose="020B0A00000000000000" charset="-122"/>
                        </a:rPr>
                        <a:t>吸干机</a:t>
                      </a:r>
                      <a:endParaRPr lang="zh-CN" altLang="en-US" sz="1600">
                        <a:latin typeface="思源黑体 CN Heavy" panose="020B0A00000000000000" charset="-122"/>
                        <a:ea typeface="思源黑体 CN Heavy" panose="020B0A00000000000000" charset="-122"/>
                        <a:cs typeface="思源黑体 CN Heavy" panose="020B0A00000000000000" charset="-122"/>
                      </a:endParaRPr>
                    </a:p>
                  </a:txBody>
                  <a:tcPr anchor="ctr" anchorCtr="0">
                    <a:lnL>
                      <a:noFill/>
                    </a:lnL>
                    <a:lnR>
                      <a:noFill/>
                    </a:lnR>
                    <a:lnT>
                      <a:noFill/>
                    </a:lnT>
                    <a:lnB>
                      <a:noFill/>
                    </a:lnB>
                    <a:lnTlToBr>
                      <a:noFill/>
                    </a:lnTlToBr>
                    <a:lnBlToTr>
                      <a:noFill/>
                    </a:lnBlToTr>
                    <a:solidFill>
                      <a:srgbClr val="0C4F9E"/>
                    </a:solidFill>
                  </a:tcPr>
                </a:tc>
                <a:tc hMerge="1">
                  <a:tcPr>
                    <a:lnR>
                      <a:noFill/>
                    </a:lnR>
                    <a:lnT>
                      <a:noFill/>
                    </a:lnT>
                    <a:lnB>
                      <a:noFill/>
                    </a:lnB>
                  </a:tcPr>
                </a:tc>
              </a:tr>
              <a:tr h="464820">
                <a:tc>
                  <a:txBody>
                    <a:bodyPr/>
                    <a:p>
                      <a:pPr>
                        <a:buNone/>
                      </a:pPr>
                      <a:r>
                        <a:rPr lang="zh-CN" altLang="en-US" sz="1200" b="1"/>
                        <a:t>处理风量：</a:t>
                      </a:r>
                      <a:r>
                        <a:rPr lang="en-US" altLang="zh-CN" sz="1200"/>
                        <a:t>3.0m³/min</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t>使用压力：</a:t>
                      </a:r>
                      <a:endParaRPr lang="zh-CN" altLang="en-US" sz="1200" b="1"/>
                    </a:p>
                    <a:p>
                      <a:pPr>
                        <a:buNone/>
                      </a:pPr>
                      <a:r>
                        <a:rPr lang="en-US" altLang="zh-CN" sz="1200" b="0"/>
                        <a:t>1.6</a:t>
                      </a:r>
                      <a:r>
                        <a:rPr lang="en-US" altLang="zh-CN" sz="1200"/>
                        <a:t>M</a:t>
                      </a:r>
                      <a:r>
                        <a:rPr lang="en-US" altLang="zh-CN" sz="1200"/>
                        <a:t>pa</a:t>
                      </a:r>
                      <a:endParaRPr lang="en-US" altLang="zh-CN" sz="1200"/>
                    </a:p>
                  </a:txBody>
                  <a:tcPr anchor="ctr" anchorCtr="0">
                    <a:lnL>
                      <a:noFill/>
                    </a:lnL>
                    <a:lnR>
                      <a:noFill/>
                    </a:lnR>
                    <a:lnT>
                      <a:noFill/>
                    </a:lnT>
                    <a:lnB>
                      <a:noFill/>
                    </a:lnB>
                    <a:lnTlToBr>
                      <a:noFill/>
                    </a:lnTlToBr>
                    <a:lnBlToTr>
                      <a:noFill/>
                    </a:lnBlToTr>
                  </a:tcPr>
                </a:tc>
              </a:tr>
              <a:tr h="494030">
                <a:tc>
                  <a:txBody>
                    <a:bodyPr/>
                    <a:p>
                      <a:pPr>
                        <a:buNone/>
                      </a:pPr>
                      <a:r>
                        <a:rPr lang="zh-CN" altLang="en-US" sz="1200" b="1"/>
                        <a:t>压力</a:t>
                      </a:r>
                      <a:r>
                        <a:rPr lang="zh-CN" altLang="en-US" sz="1200" b="1"/>
                        <a:t>露点：</a:t>
                      </a:r>
                      <a:endParaRPr lang="zh-CN" altLang="en-US" sz="1200" b="1"/>
                    </a:p>
                    <a:p>
                      <a:pPr>
                        <a:buNone/>
                      </a:pPr>
                      <a:r>
                        <a:rPr lang="en-US" altLang="zh-CN" sz="1200"/>
                        <a:t>-40</a:t>
                      </a:r>
                      <a:r>
                        <a:rPr lang="en-US" altLang="zh-CN" sz="1200"/>
                        <a:t>℃</a:t>
                      </a:r>
                      <a:endParaRPr lang="en-US" altLang="zh-CN" sz="1200"/>
                    </a:p>
                  </a:txBody>
                  <a:tcPr anchor="ctr" anchorCtr="0">
                    <a:lnL>
                      <a:noFill/>
                    </a:lnL>
                    <a:lnR>
                      <a:noFill/>
                    </a:lnR>
                    <a:lnT>
                      <a:noFill/>
                    </a:lnT>
                    <a:lnB w="19050">
                      <a:solidFill>
                        <a:srgbClr val="0C4F9E"/>
                      </a:solidFill>
                      <a:prstDash val="solid"/>
                    </a:lnB>
                    <a:lnTlToBr>
                      <a:noFill/>
                    </a:lnTlToBr>
                    <a:lnBlToTr>
                      <a:noFill/>
                    </a:lnBlToTr>
                  </a:tcPr>
                </a:tc>
                <a:tc>
                  <a:txBody>
                    <a:bodyPr/>
                    <a:p>
                      <a:pPr>
                        <a:buNone/>
                      </a:pPr>
                      <a:r>
                        <a:rPr lang="zh-CN" altLang="en-US" sz="1200" b="1"/>
                        <a:t>进气</a:t>
                      </a:r>
                      <a:r>
                        <a:rPr lang="zh-CN" altLang="en-US" sz="1200" b="1"/>
                        <a:t>温度：</a:t>
                      </a:r>
                      <a:endParaRPr lang="zh-CN" altLang="en-US" sz="1200" b="1"/>
                    </a:p>
                    <a:p>
                      <a:pPr>
                        <a:buNone/>
                      </a:pPr>
                      <a:r>
                        <a:rPr lang="zh-CN" altLang="en-US" sz="1200"/>
                        <a:t>＜</a:t>
                      </a:r>
                      <a:r>
                        <a:rPr lang="en-US" altLang="zh-CN" sz="1200"/>
                        <a:t>40</a:t>
                      </a:r>
                      <a:r>
                        <a:rPr lang="en-US" altLang="zh-CN" sz="1200"/>
                        <a:t>℃</a:t>
                      </a:r>
                      <a:endParaRPr lang="en-US" altLang="zh-CN" sz="1200"/>
                    </a:p>
                  </a:txBody>
                  <a:tcPr anchor="ctr" anchorCtr="0">
                    <a:lnL>
                      <a:noFill/>
                    </a:lnL>
                    <a:lnR>
                      <a:noFill/>
                    </a:lnR>
                    <a:lnT>
                      <a:noFill/>
                    </a:lnT>
                    <a:lnB w="19050">
                      <a:solidFill>
                        <a:srgbClr val="0C4F9E"/>
                      </a:solidFill>
                      <a:prstDash val="solid"/>
                    </a:lnB>
                    <a:lnTlToBr>
                      <a:noFill/>
                    </a:lnTlToBr>
                    <a:lnBlToTr>
                      <a:noFill/>
                    </a:lnBlToTr>
                  </a:tcPr>
                </a:tc>
              </a:tr>
            </a:tbl>
          </a:graphicData>
        </a:graphic>
      </p:graphicFrame>
      <p:grpSp>
        <p:nvGrpSpPr>
          <p:cNvPr id="12" name="组合 11"/>
          <p:cNvGrpSpPr/>
          <p:nvPr/>
        </p:nvGrpSpPr>
        <p:grpSpPr>
          <a:xfrm>
            <a:off x="4432935" y="3649345"/>
            <a:ext cx="133985" cy="133985"/>
            <a:chOff x="9390" y="247"/>
            <a:chExt cx="1980" cy="1980"/>
          </a:xfrm>
          <a:solidFill>
            <a:srgbClr val="0C4F9E"/>
          </a:solidFill>
        </p:grpSpPr>
        <p:sp>
          <p:nvSpPr>
            <p:cNvPr id="13" name="椭圆 12"/>
            <p:cNvSpPr/>
            <p:nvPr/>
          </p:nvSpPr>
          <p:spPr>
            <a:xfrm>
              <a:off x="9390" y="247"/>
              <a:ext cx="1980" cy="1980"/>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5" name="椭圆 14"/>
            <p:cNvSpPr/>
            <p:nvPr/>
          </p:nvSpPr>
          <p:spPr>
            <a:xfrm>
              <a:off x="9743" y="600"/>
              <a:ext cx="1275" cy="1275"/>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cxnSp>
        <p:nvCxnSpPr>
          <p:cNvPr id="17" name="直接连接符 16"/>
          <p:cNvCxnSpPr/>
          <p:nvPr/>
        </p:nvCxnSpPr>
        <p:spPr>
          <a:xfrm flipH="1">
            <a:off x="3538220" y="3747135"/>
            <a:ext cx="931545" cy="448310"/>
          </a:xfrm>
          <a:prstGeom prst="line">
            <a:avLst/>
          </a:prstGeom>
          <a:ln>
            <a:solidFill>
              <a:srgbClr val="0C4F9E"/>
            </a:solidFill>
          </a:ln>
        </p:spPr>
        <p:style>
          <a:lnRef idx="2">
            <a:schemeClr val="accent1"/>
          </a:lnRef>
          <a:fillRef idx="0">
            <a:srgbClr val="FFFFFF"/>
          </a:fillRef>
          <a:effectRef idx="0">
            <a:srgbClr val="FFFFFF"/>
          </a:effectRef>
          <a:fontRef idx="minor">
            <a:schemeClr val="tx1"/>
          </a:fontRef>
        </p:style>
      </p:cxnSp>
      <p:sp>
        <p:nvSpPr>
          <p:cNvPr id="3" name="矩形 2"/>
          <p:cNvSpPr/>
          <p:nvPr/>
        </p:nvSpPr>
        <p:spPr>
          <a:xfrm>
            <a:off x="-9525" y="5967095"/>
            <a:ext cx="12220575" cy="457200"/>
          </a:xfrm>
          <a:prstGeom prst="rect">
            <a:avLst/>
          </a:prstGeom>
          <a:solidFill>
            <a:srgbClr val="0C4F9E">
              <a:alpha val="9000"/>
            </a:srgbClr>
          </a:solidFill>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3421380" y="6027103"/>
            <a:ext cx="3464560" cy="33718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600">
                <a:latin typeface="Arial" panose="020B0604020202020204" pitchFamily="34" charset="0"/>
                <a:ea typeface="微软雅黑" panose="020B0503020204020204" charset="-122"/>
              </a:rPr>
              <a:t>整机尺寸：</a:t>
            </a:r>
            <a:r>
              <a:rPr lang="en-US" altLang="zh-CN" sz="1600">
                <a:latin typeface="Arial" panose="020B0604020202020204" pitchFamily="34" charset="0"/>
                <a:ea typeface="微软雅黑" panose="020B0503020204020204" charset="-122"/>
              </a:rPr>
              <a:t>2400</a:t>
            </a:r>
            <a:r>
              <a:rPr lang="zh-CN" altLang="en-US" sz="1600">
                <a:latin typeface="Arial" panose="020B0604020202020204" pitchFamily="34" charset="0"/>
                <a:ea typeface="微软雅黑" panose="020B0503020204020204" charset="-122"/>
              </a:rPr>
              <a:t>×</a:t>
            </a:r>
            <a:r>
              <a:rPr lang="en-US" altLang="zh-CN" sz="1600">
                <a:latin typeface="Arial" panose="020B0604020202020204" pitchFamily="34" charset="0"/>
                <a:ea typeface="微软雅黑" panose="020B0503020204020204" charset="-122"/>
              </a:rPr>
              <a:t>1200</a:t>
            </a:r>
            <a:r>
              <a:rPr lang="zh-CN" altLang="en-US" sz="1600">
                <a:latin typeface="Arial" panose="020B0604020202020204" pitchFamily="34" charset="0"/>
                <a:ea typeface="微软雅黑" panose="020B0503020204020204" charset="-122"/>
              </a:rPr>
              <a:t>×</a:t>
            </a:r>
            <a:r>
              <a:rPr lang="en-US" altLang="zh-CN" sz="1600">
                <a:latin typeface="Arial" panose="020B0604020202020204" pitchFamily="34" charset="0"/>
                <a:ea typeface="微软雅黑" panose="020B0503020204020204" charset="-122"/>
              </a:rPr>
              <a:t>2500mm</a:t>
            </a:r>
            <a:endParaRPr lang="en-US" altLang="zh-CN" sz="1600">
              <a:latin typeface="Arial" panose="020B0604020202020204" pitchFamily="34" charset="0"/>
              <a:ea typeface="微软雅黑" panose="020B0503020204020204" charset="-122"/>
            </a:endParaRPr>
          </a:p>
        </p:txBody>
      </p:sp>
      <p:sp>
        <p:nvSpPr>
          <p:cNvPr id="16" name="文本框 15"/>
          <p:cNvSpPr txBox="1"/>
          <p:nvPr/>
        </p:nvSpPr>
        <p:spPr>
          <a:xfrm>
            <a:off x="6812280" y="6027420"/>
            <a:ext cx="1978660" cy="33718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600">
                <a:latin typeface="Arial" panose="020B0604020202020204" pitchFamily="34" charset="0"/>
                <a:ea typeface="微软雅黑" panose="020B0503020204020204" charset="-122"/>
              </a:rPr>
              <a:t>重量：</a:t>
            </a:r>
            <a:r>
              <a:rPr lang="en-US" altLang="zh-CN" sz="1600">
                <a:latin typeface="Arial" panose="020B0604020202020204" pitchFamily="34" charset="0"/>
                <a:ea typeface="微软雅黑" panose="020B0503020204020204" charset="-122"/>
              </a:rPr>
              <a:t>76</a:t>
            </a:r>
            <a:r>
              <a:rPr lang="en-US" sz="1600">
                <a:latin typeface="Arial" panose="020B0604020202020204" pitchFamily="34" charset="0"/>
                <a:ea typeface="微软雅黑" panose="020B0503020204020204" charset="-122"/>
              </a:rPr>
              <a:t>0kg</a:t>
            </a:r>
            <a:endParaRPr lang="en-US" sz="1600">
              <a:latin typeface="Arial" panose="020B0604020202020204" pitchFamily="34" charset="0"/>
              <a:ea typeface="微软雅黑" panose="020B0503020204020204" charset="-122"/>
            </a:endParaRPr>
          </a:p>
        </p:txBody>
      </p:sp>
    </p:spTree>
    <p:custDataLst>
      <p:tags r:id="rId9"/>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0" name="Title 6"/>
          <p:cNvSpPr txBox="1"/>
          <p:nvPr>
            <p:custDataLst>
              <p:tags r:id="rId2"/>
            </p:custDataLst>
          </p:nvPr>
        </p:nvSpPr>
        <p:spPr>
          <a:xfrm>
            <a:off x="1001395" y="445770"/>
            <a:ext cx="4607560" cy="500380"/>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none" lIns="72000" tIns="36195" rIns="72000" bIns="36195"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90000"/>
              </a:lnSpc>
              <a:spcBef>
                <a:spcPts val="1000"/>
              </a:spcBef>
              <a:spcAft>
                <a:spcPts val="0"/>
              </a:spcAft>
              <a:buSzPct val="100000"/>
              <a:buNone/>
            </a:pPr>
            <a:r>
              <a:rPr altLang="zh-CN" sz="2800" b="1" spc="205">
                <a:ln w="3175">
                  <a:noFill/>
                  <a:prstDash val="dash"/>
                </a:ln>
                <a:solidFill>
                  <a:schemeClr val="tx1"/>
                </a:solidFill>
                <a:uFillTx/>
                <a:latin typeface="Impact" panose="020B0806030902050204" charset="0"/>
                <a:ea typeface="思源黑体 CN Heavy" panose="020B0A00000000000000" charset="-122"/>
                <a:cs typeface="Impact" panose="020B0806030902050204" charset="0"/>
                <a:sym typeface="+mn-ea"/>
              </a:rPr>
              <a:t>HM37-16</a:t>
            </a:r>
            <a:r>
              <a:rPr lang="zh-CN" altLang="en-US" sz="2800" b="1" spc="205">
                <a:ln w="3175">
                  <a:noFill/>
                  <a:prstDash val="dash"/>
                </a:ln>
                <a:solidFill>
                  <a:schemeClr val="tx1"/>
                </a:solidFill>
                <a:uFillTx/>
                <a:latin typeface="Impact" panose="020B0806030902050204" charset="0"/>
                <a:ea typeface="思源黑体 CN Heavy" panose="020B0A00000000000000" charset="-122"/>
                <a:cs typeface="Impact" panose="020B0806030902050204" charset="0"/>
                <a:sym typeface="+mn-ea"/>
              </a:rPr>
              <a:t>撬装</a:t>
            </a:r>
            <a:r>
              <a:rPr lang="zh-CN" altLang="en-US" sz="2800" b="1" spc="205">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rPr>
              <a:t>螺杆空压机</a:t>
            </a:r>
            <a:endParaRPr lang="zh-CN" altLang="en-US" sz="2800" b="1" spc="205">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endParaRPr>
          </a:p>
        </p:txBody>
      </p:sp>
      <p:graphicFrame>
        <p:nvGraphicFramePr>
          <p:cNvPr id="11" name="表格 10"/>
          <p:cNvGraphicFramePr/>
          <p:nvPr>
            <p:custDataLst>
              <p:tags r:id="rId3"/>
            </p:custDataLst>
          </p:nvPr>
        </p:nvGraphicFramePr>
        <p:xfrm>
          <a:off x="5911850" y="4029075"/>
          <a:ext cx="5295900" cy="2371090"/>
        </p:xfrm>
        <a:graphic>
          <a:graphicData uri="http://schemas.openxmlformats.org/drawingml/2006/table">
            <a:tbl>
              <a:tblPr firstRow="1" bandRow="1">
                <a:tableStyleId>{5C22544A-7EE6-4342-B048-85BDC9FD1C3A}</a:tableStyleId>
              </a:tblPr>
              <a:tblGrid>
                <a:gridCol w="1009650"/>
                <a:gridCol w="1541780"/>
                <a:gridCol w="1071245"/>
                <a:gridCol w="1673225"/>
              </a:tblGrid>
              <a:tr h="382905">
                <a:tc gridSpan="4">
                  <a:txBody>
                    <a:bodyPr/>
                    <a:p>
                      <a:pPr algn="l">
                        <a:lnSpc>
                          <a:spcPct val="110000"/>
                        </a:lnSpc>
                        <a:buNone/>
                      </a:pPr>
                      <a:r>
                        <a:rPr lang="zh-CN" altLang="en-US" sz="1600"/>
                        <a:t>螺杆</a:t>
                      </a:r>
                      <a:r>
                        <a:rPr lang="zh-CN" altLang="en-US" sz="1600"/>
                        <a:t>空压机产品配置</a:t>
                      </a:r>
                      <a:endParaRPr lang="zh-CN" altLang="en-US" sz="1600"/>
                    </a:p>
                  </a:txBody>
                  <a:tcPr anchor="ctr" anchorCtr="0">
                    <a:lnL>
                      <a:noFill/>
                    </a:lnL>
                    <a:lnR>
                      <a:noFill/>
                    </a:lnR>
                    <a:lnT>
                      <a:noFill/>
                    </a:lnT>
                    <a:lnB>
                      <a:noFill/>
                    </a:lnB>
                    <a:lnTlToBr>
                      <a:noFill/>
                    </a:lnTlToBr>
                    <a:lnBlToTr>
                      <a:noFill/>
                    </a:lnBlToTr>
                    <a:solidFill>
                      <a:srgbClr val="0C4F9E"/>
                    </a:solidFill>
                  </a:tcPr>
                </a:tc>
                <a:tc hMerge="1">
                  <a:tcPr>
                    <a:lnT>
                      <a:noFill/>
                    </a:lnT>
                    <a:lnB>
                      <a:noFill/>
                    </a:lnB>
                  </a:tcPr>
                </a:tc>
                <a:tc hMerge="1">
                  <a:tcPr>
                    <a:lnT>
                      <a:noFill/>
                    </a:lnT>
                    <a:lnB>
                      <a:noFill/>
                    </a:lnB>
                  </a:tcPr>
                </a:tc>
                <a:tc hMerge="1">
                  <a:tcPr>
                    <a:lnR>
                      <a:noFill/>
                    </a:lnR>
                    <a:lnT>
                      <a:noFill/>
                    </a:lnT>
                    <a:lnB>
                      <a:noFill/>
                    </a:lnB>
                  </a:tcPr>
                </a:tc>
              </a:tr>
              <a:tr h="330835">
                <a:tc>
                  <a:txBody>
                    <a:bodyPr/>
                    <a:p>
                      <a:pPr algn="l">
                        <a:buNone/>
                      </a:pPr>
                      <a:r>
                        <a:rPr lang="zh-CN" altLang="en-US" sz="1200" b="1"/>
                        <a:t>品牌</a:t>
                      </a:r>
                      <a:endParaRPr lang="zh-CN" altLang="en-US" sz="1200" b="1"/>
                    </a:p>
                  </a:txBody>
                  <a:tcPr anchor="ctr" anchorCtr="0">
                    <a:lnL>
                      <a:noFill/>
                    </a:lnL>
                    <a:lnR w="12700">
                      <a:solidFill>
                        <a:schemeClr val="accent1"/>
                      </a:solidFill>
                      <a:prstDash val="sysDot"/>
                    </a:lnR>
                    <a:lnT>
                      <a:noFill/>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上海汉尼米克</a:t>
                      </a:r>
                      <a:endParaRPr lang="zh-CN" altLang="en-US" sz="1200"/>
                    </a:p>
                  </a:txBody>
                  <a:tcPr anchor="ctr" anchorCtr="0">
                    <a:lnL w="12700">
                      <a:solidFill>
                        <a:schemeClr val="accent1"/>
                      </a:solidFill>
                      <a:prstDash val="sysDot"/>
                    </a:lnL>
                    <a:lnR w="12700">
                      <a:solidFill>
                        <a:schemeClr val="accent1"/>
                      </a:solidFill>
                      <a:prstDash val="sysDot"/>
                    </a:lnR>
                    <a:lnT>
                      <a:noFill/>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b="1"/>
                        <a:t>机箱</a:t>
                      </a:r>
                      <a:endParaRPr lang="zh-CN" altLang="en-US" sz="1200" b="1"/>
                    </a:p>
                  </a:txBody>
                  <a:tcPr anchor="ctr" anchorCtr="0">
                    <a:lnL w="12700">
                      <a:solidFill>
                        <a:schemeClr val="accent1"/>
                      </a:solidFill>
                      <a:prstDash val="sysDot"/>
                    </a:lnL>
                    <a:lnR w="12700">
                      <a:solidFill>
                        <a:schemeClr val="accent1"/>
                      </a:solidFill>
                      <a:prstDash val="sysDot"/>
                    </a:lnR>
                    <a:lnT>
                      <a:noFill/>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汉尼米克定制</a:t>
                      </a:r>
                      <a:endParaRPr lang="zh-CN" altLang="en-US" sz="1200"/>
                    </a:p>
                  </a:txBody>
                  <a:tcPr anchor="ctr" anchorCtr="0">
                    <a:lnL w="12700">
                      <a:solidFill>
                        <a:schemeClr val="accent1"/>
                      </a:solidFill>
                      <a:prstDash val="sysDot"/>
                    </a:lnL>
                    <a:lnR>
                      <a:noFill/>
                    </a:lnR>
                    <a:lnT>
                      <a:noFill/>
                    </a:lnT>
                    <a:lnB w="12700">
                      <a:solidFill>
                        <a:schemeClr val="accent1"/>
                      </a:solidFill>
                      <a:prstDash val="sysDot"/>
                    </a:lnB>
                    <a:lnTlToBr>
                      <a:noFill/>
                    </a:lnTlToBr>
                    <a:lnBlToTr>
                      <a:noFill/>
                    </a:lnBlToTr>
                    <a:solidFill>
                      <a:schemeClr val="bg1">
                        <a:lumMod val="95000"/>
                        <a:alpha val="73000"/>
                      </a:schemeClr>
                    </a:solidFill>
                  </a:tcPr>
                </a:tc>
              </a:tr>
              <a:tr h="331470">
                <a:tc>
                  <a:txBody>
                    <a:bodyPr/>
                    <a:p>
                      <a:pPr algn="l">
                        <a:buNone/>
                      </a:pPr>
                      <a:r>
                        <a:rPr lang="zh-CN" altLang="en-US" sz="1200" b="1"/>
                        <a:t>主机</a:t>
                      </a:r>
                      <a:endParaRPr lang="zh-CN" altLang="en-US" sz="1200" b="1"/>
                    </a:p>
                  </a:txBody>
                  <a:tcPr anchor="ctr" anchorCtr="0">
                    <a:lnL>
                      <a:noFill/>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汉尼米克定制</a:t>
                      </a:r>
                      <a:endParaRPr lang="zh-CN" altLang="en-US"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b="1"/>
                        <a:t>电机</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金龙</a:t>
                      </a:r>
                      <a:r>
                        <a:rPr lang="en-US" altLang="zh-CN" sz="1200"/>
                        <a:t>/</a:t>
                      </a:r>
                      <a:r>
                        <a:rPr lang="zh-CN" altLang="en-US" sz="1200"/>
                        <a:t>江天</a:t>
                      </a:r>
                      <a:endParaRPr lang="zh-CN" altLang="en-US" sz="1200"/>
                    </a:p>
                  </a:txBody>
                  <a:tcPr anchor="ctr" anchorCtr="0">
                    <a:lnL w="12700">
                      <a:solidFill>
                        <a:schemeClr val="accent1"/>
                      </a:solidFill>
                      <a:prstDash val="sysDot"/>
                    </a:lnL>
                    <a:lnR>
                      <a:noFill/>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r>
              <a:tr h="331470">
                <a:tc>
                  <a:txBody>
                    <a:bodyPr/>
                    <a:p>
                      <a:pPr algn="l">
                        <a:buNone/>
                      </a:pPr>
                      <a:r>
                        <a:rPr lang="zh-CN" altLang="en-US" sz="1200" b="1"/>
                        <a:t>变频器</a:t>
                      </a:r>
                      <a:endParaRPr lang="zh-CN" altLang="en-US" sz="1200" b="1"/>
                    </a:p>
                  </a:txBody>
                  <a:tcPr anchor="ctr" anchorCtr="0">
                    <a:lnL>
                      <a:noFill/>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富凌</a:t>
                      </a:r>
                      <a:r>
                        <a:rPr lang="en-US" altLang="zh-CN" sz="1200"/>
                        <a:t>/</a:t>
                      </a:r>
                      <a:r>
                        <a:rPr lang="zh-CN" altLang="en-US" sz="1200"/>
                        <a:t>汇川</a:t>
                      </a:r>
                      <a:endParaRPr lang="zh-CN" altLang="en-US"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b="1"/>
                        <a:t>交流接触器</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施耐德</a:t>
                      </a:r>
                      <a:r>
                        <a:rPr lang="en-US" altLang="zh-CN" sz="1200"/>
                        <a:t>/</a:t>
                      </a:r>
                      <a:r>
                        <a:rPr lang="zh-CN" altLang="en-US" sz="1200"/>
                        <a:t>西门子</a:t>
                      </a:r>
                      <a:endParaRPr lang="zh-CN" altLang="en-US" sz="1200"/>
                    </a:p>
                  </a:txBody>
                  <a:tcPr anchor="ctr" anchorCtr="0">
                    <a:lnL w="12700">
                      <a:solidFill>
                        <a:schemeClr val="accent1"/>
                      </a:solidFill>
                      <a:prstDash val="sysDot"/>
                    </a:lnL>
                    <a:lnR>
                      <a:noFill/>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r>
              <a:tr h="331470">
                <a:tc>
                  <a:txBody>
                    <a:bodyPr/>
                    <a:p>
                      <a:pPr algn="l">
                        <a:buNone/>
                      </a:pPr>
                      <a:r>
                        <a:rPr lang="zh-CN" altLang="en-US" sz="1200" b="1"/>
                        <a:t>油气分离器</a:t>
                      </a:r>
                      <a:endParaRPr lang="zh-CN" altLang="en-US" sz="1200" b="1"/>
                    </a:p>
                  </a:txBody>
                  <a:tcPr anchor="ctr" anchorCtr="0">
                    <a:lnL>
                      <a:noFill/>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九树</a:t>
                      </a:r>
                      <a:r>
                        <a:rPr lang="en-US" altLang="zh-CN" sz="1200"/>
                        <a:t>/</a:t>
                      </a:r>
                      <a:r>
                        <a:rPr lang="zh-CN" altLang="en-US" sz="1200"/>
                        <a:t>聚才</a:t>
                      </a:r>
                      <a:endParaRPr lang="zh-CN" altLang="en-US"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b="1"/>
                        <a:t>冷却器</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汉尼米克定制</a:t>
                      </a:r>
                      <a:endParaRPr lang="zh-CN" altLang="en-US" sz="1200"/>
                    </a:p>
                  </a:txBody>
                  <a:tcPr anchor="ctr" anchorCtr="0">
                    <a:lnL w="12700">
                      <a:solidFill>
                        <a:schemeClr val="accent1"/>
                      </a:solidFill>
                      <a:prstDash val="sysDot"/>
                    </a:lnL>
                    <a:lnR>
                      <a:noFill/>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r>
              <a:tr h="331470">
                <a:tc>
                  <a:txBody>
                    <a:bodyPr/>
                    <a:p>
                      <a:pPr algn="l">
                        <a:buNone/>
                      </a:pPr>
                      <a:r>
                        <a:rPr lang="zh-CN" altLang="en-US" sz="1200" b="1"/>
                        <a:t>进气阀</a:t>
                      </a:r>
                      <a:endParaRPr lang="zh-CN" altLang="en-US" sz="1200" b="1"/>
                    </a:p>
                  </a:txBody>
                  <a:tcPr anchor="ctr" anchorCtr="0">
                    <a:lnL>
                      <a:noFill/>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红星</a:t>
                      </a:r>
                      <a:endParaRPr lang="zh-CN" altLang="en-US"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b="1"/>
                        <a:t>传感器</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欧</a:t>
                      </a:r>
                      <a:r>
                        <a:rPr lang="zh-CN" altLang="en-US" sz="1200"/>
                        <a:t>利德</a:t>
                      </a:r>
                      <a:endParaRPr lang="zh-CN" altLang="en-US" sz="1200"/>
                    </a:p>
                  </a:txBody>
                  <a:tcPr anchor="ctr" anchorCtr="0">
                    <a:lnL w="12700">
                      <a:solidFill>
                        <a:schemeClr val="accent1"/>
                      </a:solidFill>
                      <a:prstDash val="sysDot"/>
                    </a:lnL>
                    <a:lnR>
                      <a:noFill/>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r>
              <a:tr h="331470">
                <a:tc>
                  <a:txBody>
                    <a:bodyPr/>
                    <a:p>
                      <a:pPr algn="l">
                        <a:buNone/>
                      </a:pPr>
                      <a:r>
                        <a:rPr lang="zh-CN" altLang="en-US" sz="1200" b="1"/>
                        <a:t>油滤、油分</a:t>
                      </a:r>
                      <a:endParaRPr lang="zh-CN" altLang="en-US" sz="1200" b="1"/>
                    </a:p>
                  </a:txBody>
                  <a:tcPr anchor="ctr" anchorCtr="0">
                    <a:lnL>
                      <a:noFill/>
                    </a:lnL>
                    <a:lnR w="12700">
                      <a:solidFill>
                        <a:schemeClr val="accent1"/>
                      </a:solidFill>
                      <a:prstDash val="sysDot"/>
                    </a:lnR>
                    <a:lnT w="12700">
                      <a:solidFill>
                        <a:schemeClr val="accent1"/>
                      </a:solidFill>
                      <a:prstDash val="sysDot"/>
                    </a:lnT>
                    <a:lnB w="28575">
                      <a:solidFill>
                        <a:schemeClr val="accent1"/>
                      </a:solidFill>
                      <a:prstDash val="solid"/>
                    </a:lnB>
                    <a:lnTlToBr>
                      <a:noFill/>
                    </a:lnTlToBr>
                    <a:lnBlToTr>
                      <a:noFill/>
                    </a:lnBlToTr>
                    <a:solidFill>
                      <a:schemeClr val="bg1">
                        <a:lumMod val="95000"/>
                        <a:alpha val="73000"/>
                      </a:schemeClr>
                    </a:solidFill>
                  </a:tcPr>
                </a:tc>
                <a:tc>
                  <a:txBody>
                    <a:bodyPr/>
                    <a:p>
                      <a:pPr algn="l">
                        <a:buNone/>
                      </a:pPr>
                      <a:r>
                        <a:rPr lang="zh-CN" altLang="en-US" sz="1200"/>
                        <a:t>汉尼米克定制</a:t>
                      </a:r>
                      <a:endParaRPr lang="zh-CN" altLang="en-US"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28575">
                      <a:solidFill>
                        <a:schemeClr val="accent1"/>
                      </a:solidFill>
                      <a:prstDash val="solid"/>
                    </a:lnB>
                    <a:lnTlToBr>
                      <a:noFill/>
                    </a:lnTlToBr>
                    <a:lnBlToTr>
                      <a:noFill/>
                    </a:lnBlToTr>
                    <a:solidFill>
                      <a:schemeClr val="bg1">
                        <a:lumMod val="95000"/>
                        <a:alpha val="73000"/>
                      </a:schemeClr>
                    </a:solidFill>
                  </a:tcPr>
                </a:tc>
                <a:tc>
                  <a:txBody>
                    <a:bodyPr/>
                    <a:p>
                      <a:pPr algn="l">
                        <a:buNone/>
                      </a:pPr>
                      <a:r>
                        <a:rPr lang="zh-CN" altLang="en-US" sz="1200" b="1"/>
                        <a:t>控制器</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28575">
                      <a:solidFill>
                        <a:schemeClr val="accent1"/>
                      </a:solidFill>
                      <a:prstDash val="solid"/>
                    </a:lnB>
                    <a:lnTlToBr>
                      <a:noFill/>
                    </a:lnTlToBr>
                    <a:lnBlToTr>
                      <a:noFill/>
                    </a:lnBlToTr>
                    <a:solidFill>
                      <a:schemeClr val="bg1">
                        <a:lumMod val="95000"/>
                        <a:alpha val="73000"/>
                      </a:schemeClr>
                    </a:solidFill>
                  </a:tcPr>
                </a:tc>
                <a:tc>
                  <a:txBody>
                    <a:bodyPr/>
                    <a:p>
                      <a:pPr algn="l">
                        <a:buNone/>
                      </a:pPr>
                      <a:r>
                        <a:rPr lang="zh-CN" altLang="en-US" sz="1200"/>
                        <a:t>汉尼米克定制</a:t>
                      </a:r>
                      <a:endParaRPr lang="zh-CN" altLang="en-US" sz="1200"/>
                    </a:p>
                  </a:txBody>
                  <a:tcPr anchor="ctr" anchorCtr="0">
                    <a:lnL w="12700">
                      <a:solidFill>
                        <a:schemeClr val="accent1"/>
                      </a:solidFill>
                      <a:prstDash val="sysDot"/>
                    </a:lnL>
                    <a:lnR>
                      <a:noFill/>
                    </a:lnR>
                    <a:lnT w="12700">
                      <a:solidFill>
                        <a:schemeClr val="accent1"/>
                      </a:solidFill>
                      <a:prstDash val="sysDot"/>
                    </a:lnT>
                    <a:lnB w="28575">
                      <a:solidFill>
                        <a:schemeClr val="accent1"/>
                      </a:solidFill>
                      <a:prstDash val="solid"/>
                    </a:lnB>
                    <a:lnTlToBr>
                      <a:noFill/>
                    </a:lnTlToBr>
                    <a:lnBlToTr>
                      <a:noFill/>
                    </a:lnBlToTr>
                    <a:solidFill>
                      <a:schemeClr val="bg1">
                        <a:lumMod val="95000"/>
                        <a:alpha val="73000"/>
                      </a:schemeClr>
                    </a:solidFill>
                  </a:tcPr>
                </a:tc>
              </a:tr>
            </a:tbl>
          </a:graphicData>
        </a:graphic>
      </p:graphicFrame>
      <p:sp>
        <p:nvSpPr>
          <p:cNvPr id="14" name="文本框 13"/>
          <p:cNvSpPr txBox="1"/>
          <p:nvPr/>
        </p:nvSpPr>
        <p:spPr>
          <a:xfrm>
            <a:off x="176530" y="154940"/>
            <a:ext cx="946785" cy="628015"/>
          </a:xfrm>
          <a:prstGeom prst="rect">
            <a:avLst/>
          </a:prstGeom>
        </p:spPr>
        <p:txBody>
          <a:bodyPr wrap="square">
            <a:noAutofit/>
            <a:extLst>
              <a:ext uri="{4A0BC546-FE56-4ADE-93B0-CB8AF2F6F144}">
                <wpsdc:textFrameExt xmlns:wpsdc="http://www.wps.cn/officeDocument/2022/drawingmlCustomData" type="title"/>
              </a:ext>
            </a:extLst>
          </a:bodyPr>
          <a:p>
            <a:pPr algn="l"/>
            <a:r>
              <a:rPr lang="en-US" altLang="zh-CN" sz="4800" b="1" spc="400">
                <a:solidFill>
                  <a:srgbClr val="0C4F9E"/>
                </a:solidFill>
                <a:latin typeface="Impact" panose="020B0806030902050204" charset="0"/>
                <a:ea typeface="思源黑体 CN Heavy" panose="020B0A00000000000000" charset="-122"/>
                <a:cs typeface="Impact" panose="020B0806030902050204" charset="0"/>
              </a:rPr>
              <a:t>06</a:t>
            </a:r>
            <a:endParaRPr lang="en-US" altLang="zh-CN" sz="4800" b="1" spc="400">
              <a:solidFill>
                <a:srgbClr val="0C4F9E"/>
              </a:solidFill>
              <a:latin typeface="Impact" panose="020B0806030902050204" charset="0"/>
              <a:ea typeface="思源黑体 CN Heavy" panose="020B0A00000000000000" charset="-122"/>
              <a:cs typeface="Impact" panose="020B0806030902050204" charset="0"/>
            </a:endParaRPr>
          </a:p>
        </p:txBody>
      </p:sp>
      <p:grpSp>
        <p:nvGrpSpPr>
          <p:cNvPr id="7" name="组合 6"/>
          <p:cNvGrpSpPr/>
          <p:nvPr/>
        </p:nvGrpSpPr>
        <p:grpSpPr>
          <a:xfrm rot="0">
            <a:off x="5466715" y="1475105"/>
            <a:ext cx="142240" cy="4612640"/>
            <a:chOff x="8534" y="1933"/>
            <a:chExt cx="224" cy="7264"/>
          </a:xfrm>
        </p:grpSpPr>
        <p:cxnSp>
          <p:nvCxnSpPr>
            <p:cNvPr id="16" name="直接连接符 15"/>
            <p:cNvCxnSpPr/>
            <p:nvPr/>
          </p:nvCxnSpPr>
          <p:spPr>
            <a:xfrm>
              <a:off x="8646" y="1933"/>
              <a:ext cx="13" cy="7265"/>
            </a:xfrm>
            <a:prstGeom prst="line">
              <a:avLst/>
            </a:prstGeom>
            <a:ln>
              <a:solidFill>
                <a:schemeClr val="accent1">
                  <a:alpha val="30000"/>
                </a:schemeClr>
              </a:solidFill>
            </a:ln>
            <a:effectLst>
              <a:outerShdw blurRad="50800" dist="50800" dir="5400000" algn="ctr" rotWithShape="0">
                <a:srgbClr val="000000">
                  <a:alpha val="40000"/>
                </a:srgbClr>
              </a:outerShdw>
            </a:effectLst>
          </p:spPr>
          <p:style>
            <a:lnRef idx="2">
              <a:schemeClr val="accent1"/>
            </a:lnRef>
            <a:fillRef idx="0">
              <a:srgbClr val="FFFFFF"/>
            </a:fillRef>
            <a:effectRef idx="0">
              <a:srgbClr val="FFFFFF"/>
            </a:effectRef>
            <a:fontRef idx="minor">
              <a:schemeClr val="tx1"/>
            </a:fontRef>
          </p:style>
        </p:cxnSp>
        <p:sp>
          <p:nvSpPr>
            <p:cNvPr id="18" name="椭圆 17"/>
            <p:cNvSpPr/>
            <p:nvPr/>
          </p:nvSpPr>
          <p:spPr>
            <a:xfrm flipH="1">
              <a:off x="8534" y="1933"/>
              <a:ext cx="224" cy="221"/>
            </a:xfrm>
            <a:prstGeom prst="ellipse">
              <a:avLst/>
            </a:prstGeom>
            <a:solidFill>
              <a:srgbClr val="0C4F9E"/>
            </a:solidFill>
          </p:spPr>
          <p:style>
            <a:lnRef idx="2">
              <a:schemeClr val="lt1"/>
            </a:lnRef>
            <a:fillRef idx="1">
              <a:schemeClr val="accent1"/>
            </a:fillRef>
            <a:effectRef idx="1">
              <a:schemeClr val="accent1"/>
            </a:effectRef>
            <a:fontRef idx="minor">
              <a:schemeClr val="lt1"/>
            </a:fontRef>
          </p:style>
          <p:txBody>
            <a:bodyPr rtlCol="0" anchor="ctr"/>
            <a:p>
              <a:pPr algn="ctr"/>
              <a:endParaRPr lang="zh-CN" altLang="en-US"/>
            </a:p>
          </p:txBody>
        </p:sp>
        <p:sp>
          <p:nvSpPr>
            <p:cNvPr id="29" name="椭圆 28"/>
            <p:cNvSpPr/>
            <p:nvPr/>
          </p:nvSpPr>
          <p:spPr>
            <a:xfrm flipH="1">
              <a:off x="8534" y="5910"/>
              <a:ext cx="224" cy="221"/>
            </a:xfrm>
            <a:prstGeom prst="ellipse">
              <a:avLst/>
            </a:prstGeom>
            <a:solidFill>
              <a:srgbClr val="0C4F9E"/>
            </a:solidFill>
          </p:spPr>
          <p:style>
            <a:lnRef idx="2">
              <a:schemeClr val="lt1"/>
            </a:lnRef>
            <a:fillRef idx="1">
              <a:schemeClr val="accent1"/>
            </a:fillRef>
            <a:effectRef idx="1">
              <a:schemeClr val="accent1"/>
            </a:effectRef>
            <a:fontRef idx="minor">
              <a:schemeClr val="lt1"/>
            </a:fontRef>
          </p:style>
          <p:txBody>
            <a:bodyPr rtlCol="0" anchor="ctr"/>
            <a:p>
              <a:pPr algn="ctr"/>
              <a:endParaRPr lang="zh-CN" altLang="en-US"/>
            </a:p>
          </p:txBody>
        </p:sp>
        <p:sp>
          <p:nvSpPr>
            <p:cNvPr id="30" name="椭圆 29"/>
            <p:cNvSpPr/>
            <p:nvPr/>
          </p:nvSpPr>
          <p:spPr>
            <a:xfrm flipH="1">
              <a:off x="8534" y="4871"/>
              <a:ext cx="224" cy="221"/>
            </a:xfrm>
            <a:prstGeom prst="ellipse">
              <a:avLst/>
            </a:prstGeom>
            <a:solidFill>
              <a:srgbClr val="0C4F9E"/>
            </a:solidFill>
          </p:spPr>
          <p:style>
            <a:lnRef idx="2">
              <a:schemeClr val="lt1"/>
            </a:lnRef>
            <a:fillRef idx="1">
              <a:schemeClr val="accent1"/>
            </a:fillRef>
            <a:effectRef idx="1">
              <a:schemeClr val="accent1"/>
            </a:effectRef>
            <a:fontRef idx="minor">
              <a:schemeClr val="lt1"/>
            </a:fontRef>
          </p:style>
          <p:txBody>
            <a:bodyPr rtlCol="0" anchor="ctr"/>
            <a:p>
              <a:pPr algn="ctr"/>
              <a:endParaRPr lang="zh-CN" altLang="en-US"/>
            </a:p>
          </p:txBody>
        </p:sp>
      </p:grpSp>
      <p:sp>
        <p:nvSpPr>
          <p:cNvPr id="25" name="圆角矩形 24"/>
          <p:cNvSpPr/>
          <p:nvPr/>
        </p:nvSpPr>
        <p:spPr>
          <a:xfrm>
            <a:off x="5833110" y="1450975"/>
            <a:ext cx="5374640" cy="1733550"/>
          </a:xfrm>
          <a:prstGeom prst="roundRect">
            <a:avLst/>
          </a:prstGeom>
          <a:solidFill>
            <a:srgbClr val="FAFAFA">
              <a:alpha val="82000"/>
            </a:srgbClr>
          </a:solidFill>
          <a:ln>
            <a:noFill/>
          </a:ln>
        </p:spPr>
        <p:style>
          <a:lnRef idx="2">
            <a:schemeClr val="lt1"/>
          </a:lnRef>
          <a:fillRef idx="1">
            <a:schemeClr val="accent1"/>
          </a:fillRef>
          <a:effectRef idx="1">
            <a:schemeClr val="accent1"/>
          </a:effectRef>
          <a:fontRef idx="minor">
            <a:schemeClr val="lt1"/>
          </a:fontRef>
        </p:style>
        <p:txBody>
          <a:bodyPr rtlCol="0" anchor="ctr"/>
          <a:p>
            <a:pPr algn="ctr"/>
            <a:endParaRPr lang="en-US" altLang="zh-CN"/>
          </a:p>
        </p:txBody>
      </p:sp>
      <p:sp>
        <p:nvSpPr>
          <p:cNvPr id="41" name="对角圆角矩形 40"/>
          <p:cNvSpPr/>
          <p:nvPr/>
        </p:nvSpPr>
        <p:spPr>
          <a:xfrm>
            <a:off x="5833110" y="1450975"/>
            <a:ext cx="1338580" cy="362585"/>
          </a:xfrm>
          <a:prstGeom prst="round2DiagRect">
            <a:avLst>
              <a:gd name="adj1" fmla="val 50000"/>
              <a:gd name="adj2" fmla="val 0"/>
            </a:avLst>
          </a:prstGeom>
          <a:solidFill>
            <a:srgbClr val="0C4F9E">
              <a:alpha val="82000"/>
            </a:srgbClr>
          </a:solid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nvGrpSpPr>
          <p:cNvPr id="4" name="组合 3"/>
          <p:cNvGrpSpPr/>
          <p:nvPr/>
        </p:nvGrpSpPr>
        <p:grpSpPr>
          <a:xfrm rot="0">
            <a:off x="5975350" y="1895475"/>
            <a:ext cx="5212292" cy="1209085"/>
            <a:chOff x="9451" y="2201"/>
            <a:chExt cx="8821" cy="2051"/>
          </a:xfrm>
        </p:grpSpPr>
        <p:sp>
          <p:nvSpPr>
            <p:cNvPr id="32" name="文本框 31"/>
            <p:cNvSpPr txBox="1"/>
            <p:nvPr/>
          </p:nvSpPr>
          <p:spPr>
            <a:xfrm>
              <a:off x="9577" y="2201"/>
              <a:ext cx="8695" cy="467"/>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200">
                  <a:latin typeface="Arial" panose="020B0604020202020204" pitchFamily="34" charset="0"/>
                  <a:ea typeface="微软雅黑" panose="020B0503020204020204" charset="-122"/>
                  <a:sym typeface="+mn-ea"/>
                </a:rPr>
                <a:t>定制</a:t>
              </a:r>
              <a:r>
                <a:rPr lang="zh-CN" altLang="en-US" sz="1200" b="1">
                  <a:latin typeface="Arial" panose="020B0604020202020204" pitchFamily="34" charset="0"/>
                  <a:ea typeface="微软雅黑" panose="020B0503020204020204" charset="-122"/>
                  <a:sym typeface="+mn-ea"/>
                </a:rPr>
                <a:t>八轴承主机</a:t>
              </a:r>
              <a:r>
                <a:rPr lang="zh-CN" altLang="en-US" sz="1200">
                  <a:latin typeface="Arial" panose="020B0604020202020204" pitchFamily="34" charset="0"/>
                  <a:ea typeface="微软雅黑" panose="020B0503020204020204" charset="-122"/>
                  <a:sym typeface="+mn-ea"/>
                </a:rPr>
                <a:t>，高效率和超长使用寿命，用正品配件保养，可</a:t>
              </a:r>
              <a:r>
                <a:rPr lang="zh-CN" altLang="en-US" sz="1200" b="1">
                  <a:latin typeface="Arial" panose="020B0604020202020204" pitchFamily="34" charset="0"/>
                  <a:ea typeface="微软雅黑" panose="020B0503020204020204" charset="-122"/>
                  <a:sym typeface="+mn-ea"/>
                </a:rPr>
                <a:t>质保五年</a:t>
              </a:r>
              <a:endParaRPr lang="zh-CN" altLang="en-US" sz="1200">
                <a:latin typeface="Arial" panose="020B0604020202020204" pitchFamily="34" charset="0"/>
                <a:ea typeface="微软雅黑" panose="020B0503020204020204" charset="-122"/>
              </a:endParaRPr>
            </a:p>
          </p:txBody>
        </p:sp>
        <p:sp>
          <p:nvSpPr>
            <p:cNvPr id="33" name="文本框 32"/>
            <p:cNvSpPr txBox="1"/>
            <p:nvPr/>
          </p:nvSpPr>
          <p:spPr>
            <a:xfrm>
              <a:off x="9577" y="2729"/>
              <a:ext cx="8695" cy="468"/>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200">
                  <a:latin typeface="Arial" panose="020B0604020202020204" pitchFamily="34" charset="0"/>
                  <a:ea typeface="微软雅黑" panose="020B0503020204020204" charset="-122"/>
                </a:rPr>
                <a:t>品牌的</a:t>
              </a:r>
              <a:r>
                <a:rPr lang="zh-CN" altLang="en-US" sz="1200" b="1">
                  <a:latin typeface="Arial" panose="020B0604020202020204" pitchFamily="34" charset="0"/>
                  <a:ea typeface="微软雅黑" panose="020B0503020204020204" charset="-122"/>
                </a:rPr>
                <a:t>电机、变频器、进气阀</a:t>
              </a:r>
              <a:r>
                <a:rPr lang="zh-CN" altLang="en-US" sz="1200">
                  <a:latin typeface="Arial" panose="020B0604020202020204" pitchFamily="34" charset="0"/>
                  <a:ea typeface="微软雅黑" panose="020B0503020204020204" charset="-122"/>
                </a:rPr>
                <a:t>保证了空压机的品质</a:t>
              </a:r>
              <a:endParaRPr lang="zh-CN" altLang="en-US" sz="1200">
                <a:latin typeface="Arial" panose="020B0604020202020204" pitchFamily="34" charset="0"/>
                <a:ea typeface="微软雅黑" panose="020B0503020204020204" charset="-122"/>
              </a:endParaRPr>
            </a:p>
          </p:txBody>
        </p:sp>
        <p:sp>
          <p:nvSpPr>
            <p:cNvPr id="34" name="文本框 33"/>
            <p:cNvSpPr txBox="1"/>
            <p:nvPr/>
          </p:nvSpPr>
          <p:spPr>
            <a:xfrm>
              <a:off x="9577" y="3272"/>
              <a:ext cx="8695" cy="467"/>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200" b="1">
                  <a:latin typeface="Arial" panose="020B0604020202020204" pitchFamily="34" charset="0"/>
                  <a:ea typeface="微软雅黑" panose="020B0503020204020204" charset="-122"/>
                </a:rPr>
                <a:t>纽曼冷干机</a:t>
              </a:r>
              <a:r>
                <a:rPr lang="zh-CN" altLang="en-US" sz="1200">
                  <a:latin typeface="Arial" panose="020B0604020202020204" pitchFamily="34" charset="0"/>
                  <a:ea typeface="微软雅黑" panose="020B0503020204020204" charset="-122"/>
                </a:rPr>
                <a:t>露点更稳定，环保冷媒，压缩空气洁净度更高</a:t>
              </a:r>
              <a:endParaRPr lang="zh-CN" altLang="en-US" sz="1200">
                <a:latin typeface="Arial" panose="020B0604020202020204" pitchFamily="34" charset="0"/>
                <a:ea typeface="微软雅黑" panose="020B0503020204020204" charset="-122"/>
              </a:endParaRPr>
            </a:p>
          </p:txBody>
        </p:sp>
        <p:sp>
          <p:nvSpPr>
            <p:cNvPr id="35" name="文本框 34"/>
            <p:cNvSpPr txBox="1"/>
            <p:nvPr/>
          </p:nvSpPr>
          <p:spPr>
            <a:xfrm>
              <a:off x="9577" y="3785"/>
              <a:ext cx="8695" cy="467"/>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200">
                  <a:latin typeface="Arial" panose="020B0604020202020204" pitchFamily="34" charset="0"/>
                  <a:ea typeface="微软雅黑" panose="020B0503020204020204" charset="-122"/>
                </a:rPr>
                <a:t>超大型</a:t>
              </a:r>
              <a:r>
                <a:rPr lang="zh-CN" altLang="en-US" sz="1200" b="1">
                  <a:latin typeface="Arial" panose="020B0604020202020204" pitchFamily="34" charset="0"/>
                  <a:ea typeface="微软雅黑" panose="020B0503020204020204" charset="-122"/>
                </a:rPr>
                <a:t>八级过滤器</a:t>
              </a:r>
              <a:r>
                <a:rPr lang="zh-CN" altLang="en-US" sz="1200">
                  <a:latin typeface="Arial" panose="020B0604020202020204" pitchFamily="34" charset="0"/>
                  <a:ea typeface="微软雅黑" panose="020B0503020204020204" charset="-122"/>
                </a:rPr>
                <a:t>，压力损失更小，保证更长久的使用寿命</a:t>
              </a:r>
              <a:endParaRPr lang="zh-CN" altLang="en-US" sz="1200">
                <a:latin typeface="Arial" panose="020B0604020202020204" pitchFamily="34" charset="0"/>
                <a:ea typeface="微软雅黑" panose="020B0503020204020204" charset="-122"/>
              </a:endParaRPr>
            </a:p>
          </p:txBody>
        </p:sp>
        <p:pic>
          <p:nvPicPr>
            <p:cNvPr id="36" name="图片 35" descr="箭头"/>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51" y="2366"/>
              <a:ext cx="151" cy="151"/>
            </a:xfrm>
            <a:prstGeom prst="rect">
              <a:avLst/>
            </a:prstGeom>
          </p:spPr>
        </p:pic>
        <p:pic>
          <p:nvPicPr>
            <p:cNvPr id="37" name="图片 36" descr="箭头"/>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6" y="2883"/>
              <a:ext cx="151" cy="151"/>
            </a:xfrm>
            <a:prstGeom prst="rect">
              <a:avLst/>
            </a:prstGeom>
          </p:spPr>
        </p:pic>
        <p:pic>
          <p:nvPicPr>
            <p:cNvPr id="38" name="图片 37" descr="箭头"/>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6" y="3917"/>
              <a:ext cx="151" cy="151"/>
            </a:xfrm>
            <a:prstGeom prst="rect">
              <a:avLst/>
            </a:prstGeom>
          </p:spPr>
        </p:pic>
        <p:pic>
          <p:nvPicPr>
            <p:cNvPr id="39" name="图片 38" descr="箭头"/>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51" y="3400"/>
              <a:ext cx="151" cy="151"/>
            </a:xfrm>
            <a:prstGeom prst="rect">
              <a:avLst/>
            </a:prstGeom>
          </p:spPr>
        </p:pic>
      </p:grpSp>
      <p:sp>
        <p:nvSpPr>
          <p:cNvPr id="42" name="文本框 41"/>
          <p:cNvSpPr txBox="1"/>
          <p:nvPr/>
        </p:nvSpPr>
        <p:spPr>
          <a:xfrm>
            <a:off x="5975350" y="1459865"/>
            <a:ext cx="3781425" cy="337185"/>
          </a:xfrm>
          <a:prstGeom prst="rect">
            <a:avLst/>
          </a:prstGeom>
          <a:noFill/>
        </p:spPr>
        <p:txBody>
          <a:bodyPr wrap="square" rtlCol="0">
            <a:spAutoFit/>
          </a:bodyPr>
          <a:p>
            <a:r>
              <a:rPr lang="zh-CN" altLang="en-US" sz="1600" b="1">
                <a:solidFill>
                  <a:schemeClr val="bg1"/>
                </a:solidFill>
                <a:latin typeface="微软雅黑" panose="020B0503020204020204" charset="-122"/>
                <a:ea typeface="微软雅黑" panose="020B0503020204020204" charset="-122"/>
              </a:rPr>
              <a:t>产品优势</a:t>
            </a:r>
            <a:endParaRPr lang="zh-CN" altLang="en-US" sz="1600" b="1">
              <a:solidFill>
                <a:schemeClr val="bg1"/>
              </a:solidFill>
              <a:latin typeface="微软雅黑" panose="020B0503020204020204" charset="-122"/>
              <a:ea typeface="微软雅黑" panose="020B0503020204020204" charset="-122"/>
            </a:endParaRPr>
          </a:p>
        </p:txBody>
      </p:sp>
      <p:sp>
        <p:nvSpPr>
          <p:cNvPr id="45" name="圆角矩形 44"/>
          <p:cNvSpPr/>
          <p:nvPr/>
        </p:nvSpPr>
        <p:spPr>
          <a:xfrm>
            <a:off x="5895975" y="3360420"/>
            <a:ext cx="5311140" cy="446405"/>
          </a:xfrm>
          <a:prstGeom prst="roundRect">
            <a:avLst/>
          </a:prstGeom>
          <a:solidFill>
            <a:srgbClr val="FAFAFA">
              <a:alpha val="82000"/>
            </a:srgbClr>
          </a:solidFill>
          <a:ln>
            <a:noFill/>
          </a:ln>
        </p:spPr>
        <p:style>
          <a:lnRef idx="2">
            <a:schemeClr val="lt1"/>
          </a:lnRef>
          <a:fillRef idx="1">
            <a:schemeClr val="accent1"/>
          </a:fillRef>
          <a:effectRef idx="1">
            <a:schemeClr val="accent1"/>
          </a:effectRef>
          <a:fontRef idx="minor">
            <a:schemeClr val="lt1"/>
          </a:fontRef>
        </p:style>
        <p:txBody>
          <a:bodyPr rtlCol="0" anchor="ctr"/>
          <a:p>
            <a:pPr algn="ctr"/>
            <a:endParaRPr lang="en-US" altLang="zh-CN"/>
          </a:p>
        </p:txBody>
      </p:sp>
      <p:sp>
        <p:nvSpPr>
          <p:cNvPr id="47" name="流程图: 终止 46"/>
          <p:cNvSpPr/>
          <p:nvPr/>
        </p:nvSpPr>
        <p:spPr>
          <a:xfrm>
            <a:off x="6049010" y="3435985"/>
            <a:ext cx="1183005" cy="291465"/>
          </a:xfrm>
          <a:prstGeom prst="flowChartTerminator">
            <a:avLst/>
          </a:prstGeom>
          <a:solidFill>
            <a:srgbClr val="C00000"/>
          </a:solid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48" name="文本框 47"/>
          <p:cNvSpPr txBox="1"/>
          <p:nvPr/>
        </p:nvSpPr>
        <p:spPr>
          <a:xfrm>
            <a:off x="6182360" y="3430270"/>
            <a:ext cx="974090" cy="264795"/>
          </a:xfrm>
          <a:prstGeom prst="rect">
            <a:avLst/>
          </a:prstGeom>
        </p:spPr>
        <p:txBody>
          <a:bodyPr wrap="square">
            <a:noAutofit/>
            <a:extLst>
              <a:ext uri="{4A0BC546-FE56-4ADE-93B0-CB8AF2F6F144}">
                <wpsdc:textFrameExt xmlns:wpsdc="http://www.wps.cn/officeDocument/2022/drawingmlCustomData" type="text"/>
              </a:ext>
            </a:extLst>
          </a:bodyPr>
          <a:p>
            <a:pPr algn="l"/>
            <a:r>
              <a:rPr lang="zh-CN" altLang="en-US" sz="1400" b="1">
                <a:solidFill>
                  <a:schemeClr val="bg1"/>
                </a:solidFill>
                <a:latin typeface="Arial" panose="020B0604020202020204" pitchFamily="34" charset="0"/>
                <a:ea typeface="微软雅黑" panose="020B0503020204020204" charset="-122"/>
              </a:rPr>
              <a:t>适配激光</a:t>
            </a:r>
            <a:endParaRPr lang="zh-CN" altLang="en-US" sz="1400" b="1">
              <a:solidFill>
                <a:schemeClr val="bg1"/>
              </a:solidFill>
              <a:latin typeface="Arial" panose="020B0604020202020204" pitchFamily="34" charset="0"/>
              <a:ea typeface="微软雅黑" panose="020B0503020204020204" charset="-122"/>
            </a:endParaRPr>
          </a:p>
        </p:txBody>
      </p:sp>
      <p:sp>
        <p:nvSpPr>
          <p:cNvPr id="49" name="文本框 48"/>
          <p:cNvSpPr txBox="1"/>
          <p:nvPr/>
        </p:nvSpPr>
        <p:spPr>
          <a:xfrm>
            <a:off x="7473950" y="3422650"/>
            <a:ext cx="3736975" cy="288925"/>
          </a:xfrm>
          <a:prstGeom prst="rect">
            <a:avLst/>
          </a:prstGeom>
        </p:spPr>
        <p:txBody>
          <a:bodyPr>
            <a:noAutofit/>
            <a:extLst>
              <a:ext uri="{4A0BC546-FE56-4ADE-93B0-CB8AF2F6F144}">
                <wpsdc:textFrameExt xmlns:wpsdc="http://www.wps.cn/officeDocument/2022/drawingmlCustomData" type="text"/>
              </a:ext>
            </a:extLst>
          </a:bodyPr>
          <a:p>
            <a:pPr algn="l"/>
            <a:r>
              <a:rPr lang="en-US" altLang="zh-CN" sz="1800">
                <a:latin typeface="Arial" panose="020B0604020202020204" pitchFamily="34" charset="0"/>
                <a:ea typeface="微软雅黑" panose="020B0503020204020204" charset="-122"/>
              </a:rPr>
              <a:t>12000-30000W</a:t>
            </a:r>
            <a:endParaRPr lang="en-US" altLang="zh-CN" sz="1800">
              <a:latin typeface="Arial" panose="020B0604020202020204" pitchFamily="34" charset="0"/>
              <a:ea typeface="微软雅黑" panose="020B0503020204020204" charset="-122"/>
            </a:endParaRPr>
          </a:p>
        </p:txBody>
      </p:sp>
      <p:pic>
        <p:nvPicPr>
          <p:cNvPr id="6" name="图片 5" descr="niuman"/>
          <p:cNvPicPr>
            <a:picLocks noChangeAspect="1"/>
          </p:cNvPicPr>
          <p:nvPr/>
        </p:nvPicPr>
        <p:blipFill>
          <a:blip r:embed="rId6"/>
          <a:stretch>
            <a:fillRect/>
          </a:stretch>
        </p:blipFill>
        <p:spPr>
          <a:xfrm>
            <a:off x="-193675" y="945515"/>
            <a:ext cx="5912485" cy="5912485"/>
          </a:xfrm>
          <a:prstGeom prst="rect">
            <a:avLst/>
          </a:prstGeom>
        </p:spPr>
      </p:pic>
    </p:spTree>
    <p:custDataLst>
      <p:tags r:id="rId7"/>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2" name="图片 1" descr="流程图-膜制氮2024"/>
          <p:cNvPicPr>
            <a:picLocks noChangeAspect="1"/>
          </p:cNvPicPr>
          <p:nvPr/>
        </p:nvPicPr>
        <p:blipFill>
          <a:blip r:embed="rId2"/>
          <a:stretch>
            <a:fillRect/>
          </a:stretch>
        </p:blipFill>
        <p:spPr>
          <a:xfrm>
            <a:off x="2022475" y="527685"/>
            <a:ext cx="8616950" cy="5591175"/>
          </a:xfrm>
          <a:prstGeom prst="rect">
            <a:avLst/>
          </a:prstGeom>
        </p:spPr>
      </p:pic>
      <p:graphicFrame>
        <p:nvGraphicFramePr>
          <p:cNvPr id="6" name="表格 5"/>
          <p:cNvGraphicFramePr/>
          <p:nvPr>
            <p:custDataLst>
              <p:tags r:id="rId3"/>
            </p:custDataLst>
          </p:nvPr>
        </p:nvGraphicFramePr>
        <p:xfrm>
          <a:off x="9011920" y="1221105"/>
          <a:ext cx="2637155" cy="1791970"/>
        </p:xfrm>
        <a:graphic>
          <a:graphicData uri="http://schemas.openxmlformats.org/drawingml/2006/table">
            <a:tbl>
              <a:tblPr firstRow="1" bandRow="1">
                <a:tableStyleId>{5C22544A-7EE6-4342-B048-85BDC9FD1C3A}</a:tableStyleId>
              </a:tblPr>
              <a:tblGrid>
                <a:gridCol w="1386840"/>
                <a:gridCol w="1250315"/>
              </a:tblGrid>
              <a:tr h="345440">
                <a:tc gridSpan="2">
                  <a:txBody>
                    <a:bodyPr/>
                    <a:p>
                      <a:pPr>
                        <a:buNone/>
                      </a:pPr>
                      <a:r>
                        <a:rPr lang="zh-CN" altLang="en-US" sz="1600" b="0">
                          <a:latin typeface="思源黑体 CN Heavy" panose="020B0A00000000000000" charset="-122"/>
                          <a:ea typeface="思源黑体 CN Heavy" panose="020B0A00000000000000" charset="-122"/>
                        </a:rPr>
                        <a:t>螺杆空压机</a:t>
                      </a:r>
                      <a:endParaRPr lang="zh-CN" altLang="en-US" sz="1600" b="0">
                        <a:latin typeface="思源黑体 CN Heavy" panose="020B0A00000000000000" charset="-122"/>
                        <a:ea typeface="思源黑体 CN Heavy" panose="020B0A00000000000000" charset="-122"/>
                      </a:endParaRPr>
                    </a:p>
                  </a:txBody>
                  <a:tcPr anchor="ctr" anchorCtr="0">
                    <a:lnL>
                      <a:noFill/>
                    </a:lnL>
                    <a:lnR>
                      <a:noFill/>
                    </a:lnR>
                    <a:lnT>
                      <a:noFill/>
                    </a:lnT>
                    <a:lnB>
                      <a:noFill/>
                    </a:lnB>
                    <a:lnTlToBr>
                      <a:noFill/>
                    </a:lnTlToBr>
                    <a:lnBlToTr>
                      <a:noFill/>
                    </a:lnBlToTr>
                    <a:solidFill>
                      <a:srgbClr val="0C4F9E"/>
                    </a:solidFill>
                  </a:tcPr>
                </a:tc>
                <a:tc hMerge="1">
                  <a:tcPr>
                    <a:lnR>
                      <a:noFill/>
                    </a:lnR>
                    <a:lnT>
                      <a:noFill/>
                    </a:lnT>
                    <a:lnB>
                      <a:noFill/>
                    </a:lnB>
                  </a:tcPr>
                </a:tc>
              </a:tr>
              <a:tr h="464185">
                <a:tc>
                  <a:txBody>
                    <a:bodyPr/>
                    <a:p>
                      <a:pPr>
                        <a:buNone/>
                      </a:pPr>
                      <a:r>
                        <a:rPr lang="zh-CN" altLang="en-US" sz="1200" b="1"/>
                        <a:t>额定功率：</a:t>
                      </a:r>
                      <a:endParaRPr lang="zh-CN" altLang="en-US" sz="1200" b="1"/>
                    </a:p>
                    <a:p>
                      <a:pPr>
                        <a:buNone/>
                      </a:pPr>
                      <a:r>
                        <a:rPr lang="en-US" altLang="zh-CN" sz="1200"/>
                        <a:t>37kw</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t>工作压力：</a:t>
                      </a:r>
                      <a:r>
                        <a:rPr lang="en-US" altLang="zh-CN" sz="1200"/>
                        <a:t>1.58Mpa/16bar</a:t>
                      </a:r>
                      <a:endParaRPr lang="en-US" altLang="zh-CN" sz="1200"/>
                    </a:p>
                  </a:txBody>
                  <a:tcPr anchor="ctr" anchorCtr="0">
                    <a:lnL>
                      <a:noFill/>
                    </a:lnL>
                    <a:lnR>
                      <a:noFill/>
                    </a:lnR>
                    <a:lnT>
                      <a:noFill/>
                    </a:lnT>
                    <a:lnB>
                      <a:noFill/>
                    </a:lnB>
                    <a:lnTlToBr>
                      <a:noFill/>
                    </a:lnTlToBr>
                    <a:lnBlToTr>
                      <a:noFill/>
                    </a:lnBlToTr>
                  </a:tcPr>
                </a:tc>
              </a:tr>
              <a:tr h="483870">
                <a:tc>
                  <a:txBody>
                    <a:bodyPr/>
                    <a:p>
                      <a:pPr>
                        <a:buNone/>
                      </a:pPr>
                      <a:r>
                        <a:rPr lang="zh-CN" altLang="en-US" sz="1200" b="1"/>
                        <a:t>产气量：</a:t>
                      </a:r>
                      <a:endParaRPr lang="zh-CN" altLang="en-US" sz="1200" b="1"/>
                    </a:p>
                    <a:p>
                      <a:pPr>
                        <a:buNone/>
                      </a:pPr>
                      <a:r>
                        <a:rPr lang="en-US" altLang="zh-CN" sz="1200"/>
                        <a:t>3.5m</a:t>
                      </a:r>
                      <a:r>
                        <a:rPr lang="en-US" altLang="en-US" sz="1200"/>
                        <a:t>³</a:t>
                      </a:r>
                      <a:r>
                        <a:rPr lang="en-US" altLang="zh-CN" sz="1200"/>
                        <a:t>/min</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t>启动方式：</a:t>
                      </a:r>
                      <a:endParaRPr lang="zh-CN" altLang="en-US" sz="1200" b="1"/>
                    </a:p>
                    <a:p>
                      <a:pPr>
                        <a:buNone/>
                      </a:pPr>
                      <a:r>
                        <a:rPr lang="zh-CN" altLang="en-US" sz="1200"/>
                        <a:t>变频启动</a:t>
                      </a:r>
                      <a:endParaRPr lang="zh-CN" altLang="en-US" sz="1200"/>
                    </a:p>
                  </a:txBody>
                  <a:tcPr anchor="ctr" anchorCtr="0">
                    <a:lnL>
                      <a:noFill/>
                    </a:lnL>
                    <a:lnR>
                      <a:noFill/>
                    </a:lnR>
                    <a:lnT>
                      <a:noFill/>
                    </a:lnT>
                    <a:lnB>
                      <a:noFill/>
                    </a:lnB>
                    <a:lnTlToBr>
                      <a:noFill/>
                    </a:lnTlToBr>
                    <a:lnBlToTr>
                      <a:noFill/>
                    </a:lnBlToTr>
                  </a:tcPr>
                </a:tc>
              </a:tr>
              <a:tr h="498475">
                <a:tc>
                  <a:txBody>
                    <a:bodyPr/>
                    <a:p>
                      <a:pPr>
                        <a:buNone/>
                      </a:pPr>
                      <a:r>
                        <a:rPr lang="zh-CN" altLang="en-US" sz="1200" b="1"/>
                        <a:t>冷却方式：</a:t>
                      </a:r>
                      <a:endParaRPr lang="zh-CN" altLang="en-US" sz="1200" b="1"/>
                    </a:p>
                    <a:p>
                      <a:pPr>
                        <a:buNone/>
                      </a:pPr>
                      <a:r>
                        <a:rPr lang="zh-CN" altLang="en-US" sz="1200"/>
                        <a:t>风冷</a:t>
                      </a:r>
                      <a:endParaRPr lang="zh-CN" altLang="en-US" sz="1200"/>
                    </a:p>
                  </a:txBody>
                  <a:tcPr anchor="ctr" anchorCtr="0">
                    <a:lnL>
                      <a:noFill/>
                    </a:lnL>
                    <a:lnR>
                      <a:noFill/>
                    </a:lnR>
                    <a:lnT>
                      <a:noFill/>
                    </a:lnT>
                    <a:lnB w="19050">
                      <a:solidFill>
                        <a:srgbClr val="0C4F9E"/>
                      </a:solidFill>
                      <a:prstDash val="solid"/>
                    </a:lnB>
                    <a:lnTlToBr>
                      <a:noFill/>
                    </a:lnTlToBr>
                    <a:lnBlToTr>
                      <a:noFill/>
                    </a:lnBlToTr>
                  </a:tcPr>
                </a:tc>
                <a:tc>
                  <a:txBody>
                    <a:bodyPr/>
                    <a:p>
                      <a:pPr>
                        <a:buNone/>
                      </a:pPr>
                      <a:r>
                        <a:rPr lang="zh-CN" altLang="en-US" sz="1200" b="1"/>
                        <a:t>电源：</a:t>
                      </a:r>
                      <a:endParaRPr lang="zh-CN" altLang="en-US" sz="1200" b="1"/>
                    </a:p>
                    <a:p>
                      <a:pPr>
                        <a:buNone/>
                      </a:pPr>
                      <a:r>
                        <a:rPr lang="en-US" altLang="zh-CN" sz="1200"/>
                        <a:t>380v/50Hz</a:t>
                      </a:r>
                      <a:endParaRPr lang="en-US" altLang="zh-CN" sz="1200"/>
                    </a:p>
                  </a:txBody>
                  <a:tcPr anchor="ctr" anchorCtr="0">
                    <a:lnL>
                      <a:noFill/>
                    </a:lnL>
                    <a:lnR>
                      <a:noFill/>
                    </a:lnR>
                    <a:lnT>
                      <a:noFill/>
                    </a:lnT>
                    <a:lnB w="19050">
                      <a:solidFill>
                        <a:srgbClr val="0C4F9E"/>
                      </a:solidFill>
                      <a:prstDash val="solid"/>
                    </a:lnB>
                    <a:lnTlToBr>
                      <a:noFill/>
                    </a:lnTlToBr>
                    <a:lnBlToTr>
                      <a:noFill/>
                    </a:lnBlToTr>
                  </a:tcPr>
                </a:tc>
              </a:tr>
            </a:tbl>
          </a:graphicData>
        </a:graphic>
      </p:graphicFrame>
      <p:graphicFrame>
        <p:nvGraphicFramePr>
          <p:cNvPr id="7" name="表格 6"/>
          <p:cNvGraphicFramePr/>
          <p:nvPr>
            <p:custDataLst>
              <p:tags r:id="rId4"/>
            </p:custDataLst>
          </p:nvPr>
        </p:nvGraphicFramePr>
        <p:xfrm>
          <a:off x="481965" y="1207770"/>
          <a:ext cx="2933700" cy="1287780"/>
        </p:xfrm>
        <a:graphic>
          <a:graphicData uri="http://schemas.openxmlformats.org/drawingml/2006/table">
            <a:tbl>
              <a:tblPr firstRow="1" bandRow="1">
                <a:tableStyleId>{5C22544A-7EE6-4342-B048-85BDC9FD1C3A}</a:tableStyleId>
              </a:tblPr>
              <a:tblGrid>
                <a:gridCol w="1513840"/>
                <a:gridCol w="1419860"/>
              </a:tblGrid>
              <a:tr h="373380">
                <a:tc gridSpan="2">
                  <a:txBody>
                    <a:bodyPr/>
                    <a:p>
                      <a:pPr>
                        <a:buNone/>
                      </a:pPr>
                      <a:r>
                        <a:rPr lang="zh-CN" altLang="en-US" sz="1600">
                          <a:latin typeface="思源黑体 CN Heavy" panose="020B0A00000000000000" charset="-122"/>
                          <a:ea typeface="思源黑体 CN Heavy" panose="020B0A00000000000000" charset="-122"/>
                          <a:cs typeface="思源黑体 CN Heavy" panose="020B0A00000000000000" charset="-122"/>
                        </a:rPr>
                        <a:t>储气罐</a:t>
                      </a:r>
                      <a:r>
                        <a:rPr lang="en-US" altLang="en-US" sz="1600">
                          <a:latin typeface="思源黑体 CN Heavy" panose="020B0A00000000000000" charset="-122"/>
                          <a:ea typeface="思源黑体 CN Heavy" panose="020B0A00000000000000" charset="-122"/>
                          <a:cs typeface="思源黑体 CN Heavy" panose="020B0A00000000000000" charset="-122"/>
                        </a:rPr>
                        <a:t>×2</a:t>
                      </a:r>
                      <a:r>
                        <a:rPr lang="en-US" altLang="zh-CN" sz="1600">
                          <a:latin typeface="思源黑体 CN Heavy" panose="020B0A00000000000000" charset="-122"/>
                          <a:ea typeface="思源黑体 CN Heavy" panose="020B0A00000000000000" charset="-122"/>
                          <a:cs typeface="思源黑体 CN Heavy" panose="020B0A00000000000000" charset="-122"/>
                        </a:rPr>
                        <a:t>  </a:t>
                      </a:r>
                      <a:endParaRPr lang="en-US" altLang="zh-CN" sz="1600">
                        <a:latin typeface="思源黑体 CN Heavy" panose="020B0A00000000000000" charset="-122"/>
                        <a:ea typeface="思源黑体 CN Heavy" panose="020B0A00000000000000" charset="-122"/>
                        <a:cs typeface="思源黑体 CN Heavy" panose="020B0A00000000000000" charset="-122"/>
                      </a:endParaRPr>
                    </a:p>
                  </a:txBody>
                  <a:tcPr anchor="ctr" anchorCtr="0">
                    <a:lnL>
                      <a:noFill/>
                    </a:lnL>
                    <a:lnR>
                      <a:noFill/>
                    </a:lnR>
                    <a:lnT>
                      <a:noFill/>
                    </a:lnT>
                    <a:lnB>
                      <a:noFill/>
                    </a:lnB>
                    <a:lnTlToBr>
                      <a:noFill/>
                    </a:lnTlToBr>
                    <a:lnBlToTr>
                      <a:noFill/>
                    </a:lnBlToTr>
                    <a:solidFill>
                      <a:srgbClr val="0C4F9E"/>
                    </a:solidFill>
                  </a:tcPr>
                </a:tc>
                <a:tc hMerge="1">
                  <a:tcPr>
                    <a:lnR>
                      <a:noFill/>
                    </a:lnR>
                    <a:lnT>
                      <a:noFill/>
                    </a:lnT>
                    <a:lnB>
                      <a:noFill/>
                    </a:lnB>
                  </a:tcPr>
                </a:tc>
              </a:tr>
              <a:tr h="438150">
                <a:tc>
                  <a:txBody>
                    <a:bodyPr/>
                    <a:p>
                      <a:pPr>
                        <a:buNone/>
                      </a:pPr>
                      <a:r>
                        <a:rPr lang="zh-CN" altLang="en-US" sz="1200" b="1"/>
                        <a:t>容积：</a:t>
                      </a:r>
                      <a:endParaRPr lang="zh-CN" altLang="en-US" sz="1200" b="1"/>
                    </a:p>
                    <a:p>
                      <a:pPr>
                        <a:buNone/>
                      </a:pPr>
                      <a:r>
                        <a:rPr lang="en-US" altLang="zh-CN" sz="1200"/>
                        <a:t>600L</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t>最大工作压力：</a:t>
                      </a:r>
                      <a:r>
                        <a:rPr lang="en-US" altLang="zh-CN" sz="1200"/>
                        <a:t>1.58Mpa</a:t>
                      </a:r>
                      <a:endParaRPr lang="en-US" altLang="zh-CN" sz="1200"/>
                    </a:p>
                  </a:txBody>
                  <a:tcPr anchor="ctr" anchorCtr="0">
                    <a:lnL>
                      <a:noFill/>
                    </a:lnL>
                    <a:lnR>
                      <a:noFill/>
                    </a:lnR>
                    <a:lnT>
                      <a:noFill/>
                    </a:lnT>
                    <a:lnB>
                      <a:noFill/>
                    </a:lnB>
                    <a:lnTlToBr>
                      <a:noFill/>
                    </a:lnTlToBr>
                    <a:lnBlToTr>
                      <a:noFill/>
                    </a:lnBlToTr>
                  </a:tcPr>
                </a:tc>
              </a:tr>
              <a:tr h="457200">
                <a:tc>
                  <a:txBody>
                    <a:bodyPr/>
                    <a:p>
                      <a:pPr>
                        <a:buNone/>
                      </a:pPr>
                      <a:r>
                        <a:rPr lang="zh-CN" altLang="en-US" sz="1200" b="1"/>
                        <a:t>进</a:t>
                      </a:r>
                      <a:r>
                        <a:rPr lang="en-US" altLang="zh-CN" sz="1200" b="1"/>
                        <a:t>/</a:t>
                      </a:r>
                      <a:r>
                        <a:rPr lang="zh-CN" altLang="en-US" sz="1200" b="1"/>
                        <a:t>出气口：</a:t>
                      </a:r>
                      <a:endParaRPr lang="zh-CN" altLang="en-US" sz="1200" b="1"/>
                    </a:p>
                    <a:p>
                      <a:pPr>
                        <a:buNone/>
                      </a:pPr>
                      <a:r>
                        <a:rPr lang="en-US" altLang="zh-CN" sz="1200"/>
                        <a:t>1 1/2</a:t>
                      </a:r>
                      <a:endParaRPr lang="en-US" altLang="zh-CN" sz="1200"/>
                    </a:p>
                  </a:txBody>
                  <a:tcPr anchor="ctr" anchorCtr="0">
                    <a:lnL>
                      <a:noFill/>
                    </a:lnL>
                    <a:lnR>
                      <a:noFill/>
                    </a:lnR>
                    <a:lnT>
                      <a:noFill/>
                    </a:lnT>
                    <a:lnB w="19050">
                      <a:solidFill>
                        <a:srgbClr val="0C4F9E"/>
                      </a:solidFill>
                      <a:prstDash val="solid"/>
                    </a:lnB>
                    <a:lnTlToBr>
                      <a:noFill/>
                    </a:lnTlToBr>
                    <a:lnBlToTr>
                      <a:noFill/>
                    </a:lnBlToTr>
                  </a:tcPr>
                </a:tc>
                <a:tc>
                  <a:txBody>
                    <a:bodyPr/>
                    <a:p>
                      <a:pPr>
                        <a:buNone/>
                      </a:pPr>
                      <a:r>
                        <a:rPr lang="zh-CN" altLang="en-US" sz="1200" b="1"/>
                        <a:t>尺寸：</a:t>
                      </a:r>
                      <a:endParaRPr lang="zh-CN" altLang="en-US" sz="1200" b="1"/>
                    </a:p>
                    <a:p>
                      <a:pPr>
                        <a:buNone/>
                      </a:pPr>
                      <a:r>
                        <a:rPr lang="en-US" altLang="zh-CN" sz="1200"/>
                        <a:t>Φ650</a:t>
                      </a:r>
                      <a:r>
                        <a:rPr lang="en-US" altLang="en-US" sz="1200"/>
                        <a:t>×220</a:t>
                      </a:r>
                      <a:r>
                        <a:rPr lang="en-US" altLang="zh-CN" sz="1200"/>
                        <a:t>0mm</a:t>
                      </a:r>
                      <a:endParaRPr lang="en-US" altLang="zh-CN" sz="1200"/>
                    </a:p>
                  </a:txBody>
                  <a:tcPr anchor="ctr" anchorCtr="0">
                    <a:lnL>
                      <a:noFill/>
                    </a:lnL>
                    <a:lnR>
                      <a:noFill/>
                    </a:lnR>
                    <a:lnT>
                      <a:noFill/>
                    </a:lnT>
                    <a:lnB w="19050">
                      <a:solidFill>
                        <a:srgbClr val="0C4F9E"/>
                      </a:solidFill>
                      <a:prstDash val="solid"/>
                    </a:lnB>
                    <a:lnTlToBr>
                      <a:noFill/>
                    </a:lnTlToBr>
                    <a:lnBlToTr>
                      <a:noFill/>
                    </a:lnBlToTr>
                  </a:tcPr>
                </a:tc>
              </a:tr>
            </a:tbl>
          </a:graphicData>
        </a:graphic>
      </p:graphicFrame>
      <p:sp>
        <p:nvSpPr>
          <p:cNvPr id="10" name="Title 6"/>
          <p:cNvSpPr txBox="1"/>
          <p:nvPr>
            <p:custDataLst>
              <p:tags r:id="rId5"/>
            </p:custDataLst>
          </p:nvPr>
        </p:nvSpPr>
        <p:spPr>
          <a:xfrm>
            <a:off x="484505" y="340360"/>
            <a:ext cx="2571115" cy="500380"/>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none" lIns="72000" tIns="36195" rIns="72000" bIns="36195"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00000"/>
              </a:lnSpc>
              <a:spcBef>
                <a:spcPts val="1000"/>
              </a:spcBef>
              <a:spcAft>
                <a:spcPts val="0"/>
              </a:spcAft>
              <a:buSzPct val="100000"/>
              <a:buNone/>
            </a:pPr>
            <a:r>
              <a:rPr altLang="zh-CN" sz="2800" b="1" spc="205">
                <a:ln w="3175">
                  <a:noFill/>
                  <a:prstDash val="dash"/>
                </a:ln>
                <a:uFillTx/>
                <a:latin typeface="Impact" panose="020B0806030902050204" charset="0"/>
                <a:ea typeface="思源黑体 CN Heavy" panose="020B0A00000000000000" charset="-122"/>
                <a:cs typeface="Impact" panose="020B0806030902050204" charset="0"/>
                <a:sym typeface="+mn-ea"/>
              </a:rPr>
              <a:t>HM37-16</a:t>
            </a:r>
            <a:r>
              <a:rPr lang="zh-CN" altLang="en-US" sz="2800" b="1" spc="205">
                <a:ln w="3175">
                  <a:noFill/>
                  <a:prstDash val="dash"/>
                </a:ln>
                <a:uFillTx/>
                <a:latin typeface="Impact" panose="020B0806030902050204" charset="0"/>
                <a:ea typeface="思源黑体 CN Heavy" panose="020B0A00000000000000" charset="-122"/>
                <a:cs typeface="Impact" panose="020B0806030902050204" charset="0"/>
                <a:sym typeface="+mn-ea"/>
              </a:rPr>
              <a:t>撬装</a:t>
            </a:r>
            <a:r>
              <a:rPr lang="zh-CN" altLang="en-US" sz="2800" b="1" spc="205">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rPr>
              <a:t>产品参数</a:t>
            </a:r>
            <a:endParaRPr lang="zh-CN" altLang="en-US" sz="2800" b="1" spc="205">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endParaRPr>
          </a:p>
        </p:txBody>
      </p:sp>
      <p:grpSp>
        <p:nvGrpSpPr>
          <p:cNvPr id="36" name="组合 35"/>
          <p:cNvGrpSpPr/>
          <p:nvPr/>
        </p:nvGrpSpPr>
        <p:grpSpPr>
          <a:xfrm>
            <a:off x="4368165" y="1813560"/>
            <a:ext cx="133985" cy="133985"/>
            <a:chOff x="9390" y="247"/>
            <a:chExt cx="1980" cy="1980"/>
          </a:xfrm>
          <a:solidFill>
            <a:srgbClr val="0C4F9E"/>
          </a:solidFill>
        </p:grpSpPr>
        <p:sp>
          <p:nvSpPr>
            <p:cNvPr id="34" name="椭圆 33"/>
            <p:cNvSpPr/>
            <p:nvPr/>
          </p:nvSpPr>
          <p:spPr>
            <a:xfrm>
              <a:off x="9390" y="247"/>
              <a:ext cx="1980" cy="1980"/>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35" name="椭圆 34"/>
            <p:cNvSpPr/>
            <p:nvPr/>
          </p:nvSpPr>
          <p:spPr>
            <a:xfrm>
              <a:off x="9743" y="600"/>
              <a:ext cx="1275" cy="1275"/>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grpSp>
        <p:nvGrpSpPr>
          <p:cNvPr id="37" name="组合 36"/>
          <p:cNvGrpSpPr/>
          <p:nvPr/>
        </p:nvGrpSpPr>
        <p:grpSpPr>
          <a:xfrm>
            <a:off x="5081270" y="4084320"/>
            <a:ext cx="133985" cy="133985"/>
            <a:chOff x="9390" y="247"/>
            <a:chExt cx="1980" cy="1980"/>
          </a:xfrm>
          <a:solidFill>
            <a:srgbClr val="0C4F9E"/>
          </a:solidFill>
        </p:grpSpPr>
        <p:sp>
          <p:nvSpPr>
            <p:cNvPr id="38" name="椭圆 37"/>
            <p:cNvSpPr/>
            <p:nvPr/>
          </p:nvSpPr>
          <p:spPr>
            <a:xfrm>
              <a:off x="9390" y="247"/>
              <a:ext cx="1980" cy="1980"/>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39" name="椭圆 38"/>
            <p:cNvSpPr/>
            <p:nvPr/>
          </p:nvSpPr>
          <p:spPr>
            <a:xfrm>
              <a:off x="9743" y="600"/>
              <a:ext cx="1275" cy="1275"/>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grpSp>
        <p:nvGrpSpPr>
          <p:cNvPr id="40" name="组合 39"/>
          <p:cNvGrpSpPr/>
          <p:nvPr/>
        </p:nvGrpSpPr>
        <p:grpSpPr>
          <a:xfrm>
            <a:off x="5974080" y="3800475"/>
            <a:ext cx="133985" cy="133985"/>
            <a:chOff x="9390" y="247"/>
            <a:chExt cx="1980" cy="1980"/>
          </a:xfrm>
          <a:solidFill>
            <a:srgbClr val="0C4F9E"/>
          </a:solidFill>
        </p:grpSpPr>
        <p:sp>
          <p:nvSpPr>
            <p:cNvPr id="41" name="椭圆 40"/>
            <p:cNvSpPr/>
            <p:nvPr/>
          </p:nvSpPr>
          <p:spPr>
            <a:xfrm>
              <a:off x="9390" y="247"/>
              <a:ext cx="1980" cy="1980"/>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42" name="椭圆 41"/>
            <p:cNvSpPr/>
            <p:nvPr/>
          </p:nvSpPr>
          <p:spPr>
            <a:xfrm>
              <a:off x="9743" y="600"/>
              <a:ext cx="1275" cy="1275"/>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grpSp>
        <p:nvGrpSpPr>
          <p:cNvPr id="43" name="组合 42"/>
          <p:cNvGrpSpPr/>
          <p:nvPr/>
        </p:nvGrpSpPr>
        <p:grpSpPr>
          <a:xfrm>
            <a:off x="7842250" y="3432810"/>
            <a:ext cx="143510" cy="133985"/>
            <a:chOff x="9390" y="247"/>
            <a:chExt cx="1980" cy="1980"/>
          </a:xfrm>
          <a:solidFill>
            <a:srgbClr val="0C4F9E"/>
          </a:solidFill>
        </p:grpSpPr>
        <p:sp>
          <p:nvSpPr>
            <p:cNvPr id="44" name="椭圆 43"/>
            <p:cNvSpPr/>
            <p:nvPr/>
          </p:nvSpPr>
          <p:spPr>
            <a:xfrm>
              <a:off x="9390" y="247"/>
              <a:ext cx="1980" cy="1980"/>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45" name="椭圆 44"/>
            <p:cNvSpPr/>
            <p:nvPr/>
          </p:nvSpPr>
          <p:spPr>
            <a:xfrm>
              <a:off x="9743" y="600"/>
              <a:ext cx="1275" cy="1275"/>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cxnSp>
        <p:nvCxnSpPr>
          <p:cNvPr id="47" name="直接连接符 46"/>
          <p:cNvCxnSpPr/>
          <p:nvPr/>
        </p:nvCxnSpPr>
        <p:spPr>
          <a:xfrm flipH="1">
            <a:off x="3399790" y="1918335"/>
            <a:ext cx="1005205" cy="582295"/>
          </a:xfrm>
          <a:prstGeom prst="line">
            <a:avLst/>
          </a:prstGeom>
          <a:ln>
            <a:solidFill>
              <a:srgbClr val="0C4F9E"/>
            </a:solidFill>
          </a:ln>
        </p:spPr>
        <p:style>
          <a:lnRef idx="2">
            <a:schemeClr val="accent1"/>
          </a:lnRef>
          <a:fillRef idx="0">
            <a:srgbClr val="FFFFFF"/>
          </a:fillRef>
          <a:effectRef idx="0">
            <a:srgbClr val="FFFFFF"/>
          </a:effectRef>
          <a:fontRef idx="minor">
            <a:schemeClr val="tx1"/>
          </a:fontRef>
        </p:style>
      </p:cxnSp>
      <p:cxnSp>
        <p:nvCxnSpPr>
          <p:cNvPr id="51" name="直接连接符 50"/>
          <p:cNvCxnSpPr/>
          <p:nvPr/>
        </p:nvCxnSpPr>
        <p:spPr>
          <a:xfrm flipH="1">
            <a:off x="3366770" y="4171315"/>
            <a:ext cx="1760220" cy="1490980"/>
          </a:xfrm>
          <a:prstGeom prst="line">
            <a:avLst/>
          </a:prstGeom>
          <a:ln>
            <a:solidFill>
              <a:srgbClr val="0C4F9E"/>
            </a:solidFill>
          </a:ln>
        </p:spPr>
        <p:style>
          <a:lnRef idx="2">
            <a:schemeClr val="accent1"/>
          </a:lnRef>
          <a:fillRef idx="0">
            <a:srgbClr val="FFFFFF"/>
          </a:fillRef>
          <a:effectRef idx="0">
            <a:srgbClr val="FFFFFF"/>
          </a:effectRef>
          <a:fontRef idx="minor">
            <a:schemeClr val="tx1"/>
          </a:fontRef>
        </p:style>
      </p:cxnSp>
      <p:cxnSp>
        <p:nvCxnSpPr>
          <p:cNvPr id="55" name="直接连接符 54"/>
          <p:cNvCxnSpPr/>
          <p:nvPr/>
        </p:nvCxnSpPr>
        <p:spPr>
          <a:xfrm>
            <a:off x="6071870" y="3898265"/>
            <a:ext cx="2952750" cy="1591310"/>
          </a:xfrm>
          <a:prstGeom prst="line">
            <a:avLst/>
          </a:prstGeom>
          <a:ln>
            <a:solidFill>
              <a:srgbClr val="0C4F9E"/>
            </a:solidFill>
          </a:ln>
        </p:spPr>
        <p:style>
          <a:lnRef idx="2">
            <a:schemeClr val="accent1"/>
          </a:lnRef>
          <a:fillRef idx="0">
            <a:srgbClr val="FFFFFF"/>
          </a:fillRef>
          <a:effectRef idx="0">
            <a:srgbClr val="FFFFFF"/>
          </a:effectRef>
          <a:fontRef idx="minor">
            <a:schemeClr val="tx1"/>
          </a:fontRef>
        </p:style>
      </p:cxnSp>
      <p:cxnSp>
        <p:nvCxnSpPr>
          <p:cNvPr id="60" name="直接连接符 59"/>
          <p:cNvCxnSpPr/>
          <p:nvPr/>
        </p:nvCxnSpPr>
        <p:spPr>
          <a:xfrm flipH="1">
            <a:off x="7968615" y="3002280"/>
            <a:ext cx="1067435" cy="452755"/>
          </a:xfrm>
          <a:prstGeom prst="line">
            <a:avLst/>
          </a:prstGeom>
          <a:ln>
            <a:solidFill>
              <a:srgbClr val="0C4F9E"/>
            </a:solidFill>
          </a:ln>
        </p:spPr>
        <p:style>
          <a:lnRef idx="2">
            <a:schemeClr val="accent1"/>
          </a:lnRef>
          <a:fillRef idx="0">
            <a:srgbClr val="FFFFFF"/>
          </a:fillRef>
          <a:effectRef idx="0">
            <a:srgbClr val="FFFFFF"/>
          </a:effectRef>
          <a:fontRef idx="minor">
            <a:schemeClr val="tx1"/>
          </a:fontRef>
        </p:style>
      </p:cxnSp>
      <p:graphicFrame>
        <p:nvGraphicFramePr>
          <p:cNvPr id="5" name="表格 4"/>
          <p:cNvGraphicFramePr/>
          <p:nvPr>
            <p:custDataLst>
              <p:tags r:id="rId6"/>
            </p:custDataLst>
          </p:nvPr>
        </p:nvGraphicFramePr>
        <p:xfrm>
          <a:off x="453390" y="4355465"/>
          <a:ext cx="2913380" cy="1308100"/>
        </p:xfrm>
        <a:graphic>
          <a:graphicData uri="http://schemas.openxmlformats.org/drawingml/2006/table">
            <a:tbl>
              <a:tblPr firstRow="1" bandRow="1">
                <a:tableStyleId>{5C22544A-7EE6-4342-B048-85BDC9FD1C3A}</a:tableStyleId>
              </a:tblPr>
              <a:tblGrid>
                <a:gridCol w="1513840"/>
                <a:gridCol w="1399540"/>
              </a:tblGrid>
              <a:tr h="392430">
                <a:tc gridSpan="2">
                  <a:txBody>
                    <a:bodyPr/>
                    <a:p>
                      <a:pPr>
                        <a:buNone/>
                      </a:pPr>
                      <a:r>
                        <a:rPr lang="zh-CN" altLang="en-US" sz="1600">
                          <a:latin typeface="思源黑体 CN Heavy" panose="020B0A00000000000000" charset="-122"/>
                          <a:ea typeface="思源黑体 CN Heavy" panose="020B0A00000000000000" charset="-122"/>
                          <a:cs typeface="思源黑体 CN Heavy" panose="020B0A00000000000000" charset="-122"/>
                        </a:rPr>
                        <a:t>过滤器×</a:t>
                      </a:r>
                      <a:r>
                        <a:rPr lang="en-US" altLang="zh-CN" sz="1600">
                          <a:latin typeface="思源黑体 CN Heavy" panose="020B0A00000000000000" charset="-122"/>
                          <a:ea typeface="思源黑体 CN Heavy" panose="020B0A00000000000000" charset="-122"/>
                          <a:cs typeface="思源黑体 CN Heavy" panose="020B0A00000000000000" charset="-122"/>
                        </a:rPr>
                        <a:t>8</a:t>
                      </a:r>
                      <a:endParaRPr lang="en-US" altLang="zh-CN" sz="1600">
                        <a:latin typeface="思源黑体 CN Heavy" panose="020B0A00000000000000" charset="-122"/>
                        <a:ea typeface="思源黑体 CN Heavy" panose="020B0A00000000000000" charset="-122"/>
                        <a:cs typeface="思源黑体 CN Heavy" panose="020B0A00000000000000" charset="-122"/>
                      </a:endParaRPr>
                    </a:p>
                  </a:txBody>
                  <a:tcPr anchor="ctr" anchorCtr="0">
                    <a:lnL>
                      <a:noFill/>
                    </a:lnL>
                    <a:lnR>
                      <a:noFill/>
                    </a:lnR>
                    <a:lnT>
                      <a:noFill/>
                    </a:lnT>
                    <a:lnB>
                      <a:noFill/>
                    </a:lnB>
                    <a:lnTlToBr>
                      <a:noFill/>
                    </a:lnTlToBr>
                    <a:lnBlToTr>
                      <a:noFill/>
                    </a:lnBlToTr>
                    <a:solidFill>
                      <a:srgbClr val="0C4F9E"/>
                    </a:solidFill>
                  </a:tcPr>
                </a:tc>
                <a:tc hMerge="1">
                  <a:tcPr>
                    <a:lnR>
                      <a:noFill/>
                    </a:lnR>
                    <a:lnT>
                      <a:noFill/>
                    </a:lnT>
                    <a:lnB>
                      <a:noFill/>
                    </a:lnB>
                  </a:tcPr>
                </a:tc>
              </a:tr>
              <a:tr h="457200">
                <a:tc>
                  <a:txBody>
                    <a:bodyPr/>
                    <a:p>
                      <a:pPr>
                        <a:buNone/>
                      </a:pPr>
                      <a:r>
                        <a:rPr lang="zh-CN" altLang="en-US" sz="1200" b="1"/>
                        <a:t>处理</a:t>
                      </a:r>
                      <a:r>
                        <a:rPr lang="zh-CN" altLang="en-US" sz="1200" b="1"/>
                        <a:t>风量：</a:t>
                      </a:r>
                      <a:endParaRPr lang="zh-CN" altLang="en-US" sz="1200" b="1"/>
                    </a:p>
                    <a:p>
                      <a:pPr>
                        <a:buNone/>
                      </a:pPr>
                      <a:r>
                        <a:rPr lang="en-US" altLang="zh-CN" sz="1200"/>
                        <a:t>8.0m³/min</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t>使用压力：</a:t>
                      </a:r>
                      <a:endParaRPr lang="zh-CN" altLang="en-US" sz="1200" b="1"/>
                    </a:p>
                    <a:p>
                      <a:pPr>
                        <a:buNone/>
                      </a:pPr>
                      <a:r>
                        <a:rPr lang="en-US" altLang="zh-CN" sz="1200" b="1"/>
                        <a:t>≤</a:t>
                      </a:r>
                      <a:r>
                        <a:rPr lang="en-US" altLang="zh-CN" sz="1200"/>
                        <a:t>2.0M</a:t>
                      </a:r>
                      <a:r>
                        <a:rPr lang="en-US" altLang="zh-CN" sz="1200"/>
                        <a:t>pa</a:t>
                      </a:r>
                      <a:endParaRPr lang="en-US" altLang="zh-CN" sz="1200"/>
                    </a:p>
                  </a:txBody>
                  <a:tcPr anchor="ctr" anchorCtr="0">
                    <a:lnL>
                      <a:noFill/>
                    </a:lnL>
                    <a:lnR>
                      <a:noFill/>
                    </a:lnR>
                    <a:lnT>
                      <a:noFill/>
                    </a:lnT>
                    <a:lnB>
                      <a:noFill/>
                    </a:lnB>
                    <a:lnTlToBr>
                      <a:noFill/>
                    </a:lnTlToBr>
                    <a:lnBlToTr>
                      <a:noFill/>
                    </a:lnBlToTr>
                  </a:tcPr>
                </a:tc>
              </a:tr>
              <a:tr h="458470">
                <a:tc>
                  <a:txBody>
                    <a:bodyPr/>
                    <a:p>
                      <a:pPr>
                        <a:buNone/>
                      </a:pPr>
                      <a:r>
                        <a:rPr lang="zh-CN" altLang="en-US" sz="1200" b="1"/>
                        <a:t>处理精度：</a:t>
                      </a:r>
                      <a:endParaRPr lang="zh-CN" altLang="en-US" sz="1200" b="1"/>
                    </a:p>
                    <a:p>
                      <a:pPr>
                        <a:buNone/>
                      </a:pPr>
                      <a:r>
                        <a:rPr lang="en-US" altLang="zh-CN" sz="1200"/>
                        <a:t>0.01um</a:t>
                      </a:r>
                      <a:endParaRPr lang="en-US" altLang="zh-CN" sz="1200"/>
                    </a:p>
                  </a:txBody>
                  <a:tcPr anchor="ctr" anchorCtr="0">
                    <a:lnL>
                      <a:noFill/>
                    </a:lnL>
                    <a:lnR>
                      <a:noFill/>
                    </a:lnR>
                    <a:lnT>
                      <a:noFill/>
                    </a:lnT>
                    <a:lnB w="19050">
                      <a:solidFill>
                        <a:srgbClr val="0C4F9E"/>
                      </a:solidFill>
                      <a:prstDash val="solid"/>
                    </a:lnB>
                    <a:lnTlToBr>
                      <a:noFill/>
                    </a:lnTlToBr>
                    <a:lnBlToTr>
                      <a:noFill/>
                    </a:lnBlToTr>
                  </a:tcPr>
                </a:tc>
                <a:tc>
                  <a:txBody>
                    <a:bodyPr/>
                    <a:p>
                      <a:pPr>
                        <a:buNone/>
                      </a:pPr>
                      <a:r>
                        <a:rPr lang="zh-CN" altLang="en-US" sz="1200" b="1"/>
                        <a:t>接口管径：</a:t>
                      </a:r>
                      <a:endParaRPr lang="zh-CN" altLang="en-US" sz="1200" b="1"/>
                    </a:p>
                    <a:p>
                      <a:pPr>
                        <a:buNone/>
                      </a:pPr>
                      <a:r>
                        <a:rPr lang="en-US" altLang="zh-CN" sz="1200"/>
                        <a:t>DN25</a:t>
                      </a:r>
                      <a:endParaRPr lang="en-US" altLang="zh-CN" sz="1200"/>
                    </a:p>
                  </a:txBody>
                  <a:tcPr anchor="ctr" anchorCtr="0">
                    <a:lnL>
                      <a:noFill/>
                    </a:lnL>
                    <a:lnR>
                      <a:noFill/>
                    </a:lnR>
                    <a:lnT>
                      <a:noFill/>
                    </a:lnT>
                    <a:lnB w="19050">
                      <a:solidFill>
                        <a:srgbClr val="0C4F9E"/>
                      </a:solidFill>
                      <a:prstDash val="solid"/>
                    </a:lnB>
                    <a:lnTlToBr>
                      <a:noFill/>
                    </a:lnTlToBr>
                    <a:lnBlToTr>
                      <a:noFill/>
                    </a:lnBlToTr>
                  </a:tcPr>
                </a:tc>
              </a:tr>
            </a:tbl>
          </a:graphicData>
        </a:graphic>
      </p:graphicFrame>
      <p:graphicFrame>
        <p:nvGraphicFramePr>
          <p:cNvPr id="11" name="表格 10"/>
          <p:cNvGraphicFramePr/>
          <p:nvPr>
            <p:custDataLst>
              <p:tags r:id="rId7"/>
            </p:custDataLst>
          </p:nvPr>
        </p:nvGraphicFramePr>
        <p:xfrm>
          <a:off x="9011920" y="4123055"/>
          <a:ext cx="2715260" cy="1365250"/>
        </p:xfrm>
        <a:graphic>
          <a:graphicData uri="http://schemas.openxmlformats.org/drawingml/2006/table">
            <a:tbl>
              <a:tblPr firstRow="1" bandRow="1">
                <a:tableStyleId>{5C22544A-7EE6-4342-B048-85BDC9FD1C3A}</a:tableStyleId>
              </a:tblPr>
              <a:tblGrid>
                <a:gridCol w="1343025"/>
                <a:gridCol w="1372235"/>
              </a:tblGrid>
              <a:tr h="333375">
                <a:tc gridSpan="2">
                  <a:txBody>
                    <a:bodyPr/>
                    <a:p>
                      <a:pPr>
                        <a:buNone/>
                      </a:pPr>
                      <a:r>
                        <a:rPr lang="zh-CN" altLang="en-US" sz="1600">
                          <a:latin typeface="思源黑体 CN Heavy" panose="020B0A00000000000000" charset="-122"/>
                          <a:ea typeface="思源黑体 CN Heavy" panose="020B0A00000000000000" charset="-122"/>
                        </a:rPr>
                        <a:t>冷干机</a:t>
                      </a:r>
                      <a:endParaRPr lang="en-US" altLang="zh-CN" sz="1600">
                        <a:latin typeface="思源黑体 CN Heavy" panose="020B0A00000000000000" charset="-122"/>
                        <a:ea typeface="思源黑体 CN Heavy" panose="020B0A00000000000000" charset="-122"/>
                      </a:endParaRPr>
                    </a:p>
                  </a:txBody>
                  <a:tcPr anchor="ctr" anchorCtr="0">
                    <a:lnL>
                      <a:noFill/>
                    </a:lnL>
                    <a:lnR>
                      <a:noFill/>
                    </a:lnR>
                    <a:lnT>
                      <a:noFill/>
                    </a:lnT>
                    <a:lnB>
                      <a:noFill/>
                    </a:lnB>
                    <a:lnTlToBr>
                      <a:noFill/>
                    </a:lnTlToBr>
                    <a:lnBlToTr>
                      <a:noFill/>
                    </a:lnBlToTr>
                    <a:solidFill>
                      <a:srgbClr val="0C4F9E"/>
                    </a:solidFill>
                  </a:tcPr>
                </a:tc>
                <a:tc hMerge="1">
                  <a:tcPr>
                    <a:lnR>
                      <a:noFill/>
                    </a:lnR>
                    <a:lnT>
                      <a:noFill/>
                    </a:lnT>
                    <a:lnB>
                      <a:noFill/>
                    </a:lnB>
                  </a:tcPr>
                </a:tc>
              </a:tr>
              <a:tr h="499110">
                <a:tc>
                  <a:txBody>
                    <a:bodyPr/>
                    <a:p>
                      <a:pPr>
                        <a:buNone/>
                      </a:pPr>
                      <a:r>
                        <a:rPr lang="zh-CN" altLang="en-US" sz="1200" b="1"/>
                        <a:t>处理风量：</a:t>
                      </a:r>
                      <a:endParaRPr lang="zh-CN" altLang="en-US" sz="1200" b="1"/>
                    </a:p>
                    <a:p>
                      <a:pPr>
                        <a:buNone/>
                      </a:pPr>
                      <a:r>
                        <a:rPr lang="en-US" altLang="zh-CN" sz="1200"/>
                        <a:t>6.6m</a:t>
                      </a:r>
                      <a:r>
                        <a:rPr lang="en-US" altLang="en-US" sz="1200"/>
                        <a:t>³</a:t>
                      </a:r>
                      <a:r>
                        <a:rPr lang="en-US" altLang="zh-CN" sz="1200"/>
                        <a:t>/min</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t>使用压力：</a:t>
                      </a:r>
                      <a:endParaRPr lang="zh-CN" altLang="en-US" sz="1200" b="1"/>
                    </a:p>
                    <a:p>
                      <a:pPr>
                        <a:buNone/>
                      </a:pPr>
                      <a:r>
                        <a:rPr lang="en-US" altLang="zh-CN" sz="1200"/>
                        <a:t>1.6Mpa</a:t>
                      </a:r>
                      <a:endParaRPr lang="en-US" altLang="zh-CN" sz="1200"/>
                    </a:p>
                  </a:txBody>
                  <a:tcPr anchor="ctr" anchorCtr="0">
                    <a:lnL>
                      <a:noFill/>
                    </a:lnL>
                    <a:lnR>
                      <a:noFill/>
                    </a:lnR>
                    <a:lnT>
                      <a:noFill/>
                    </a:lnT>
                    <a:lnB>
                      <a:noFill/>
                    </a:lnB>
                    <a:lnTlToBr>
                      <a:noFill/>
                    </a:lnTlToBr>
                    <a:lnBlToTr>
                      <a:noFill/>
                    </a:lnBlToTr>
                  </a:tcPr>
                </a:tc>
              </a:tr>
              <a:tr h="530860">
                <a:tc>
                  <a:txBody>
                    <a:bodyPr/>
                    <a:p>
                      <a:pPr>
                        <a:buNone/>
                      </a:pPr>
                      <a:r>
                        <a:rPr lang="zh-CN" altLang="en-US" sz="1200" b="1"/>
                        <a:t>压力露点：</a:t>
                      </a:r>
                      <a:endParaRPr lang="zh-CN" altLang="en-US" sz="1200" b="1"/>
                    </a:p>
                    <a:p>
                      <a:pPr>
                        <a:buNone/>
                      </a:pPr>
                      <a:r>
                        <a:rPr lang="en-US" altLang="zh-CN" sz="1200"/>
                        <a:t>3-5</a:t>
                      </a:r>
                      <a:r>
                        <a:rPr lang="en-US" altLang="en-US" sz="1200"/>
                        <a:t>℃</a:t>
                      </a:r>
                      <a:endParaRPr lang="en-US" altLang="en-US" sz="1200"/>
                    </a:p>
                  </a:txBody>
                  <a:tcPr anchor="ctr" anchorCtr="0">
                    <a:lnL>
                      <a:noFill/>
                    </a:lnL>
                    <a:lnR>
                      <a:noFill/>
                    </a:lnR>
                    <a:lnT>
                      <a:noFill/>
                    </a:lnT>
                    <a:lnB w="19050">
                      <a:solidFill>
                        <a:srgbClr val="0C4F9E"/>
                      </a:solidFill>
                      <a:prstDash val="solid"/>
                    </a:lnB>
                    <a:lnTlToBr>
                      <a:noFill/>
                    </a:lnTlToBr>
                    <a:lnBlToTr>
                      <a:noFill/>
                    </a:lnBlToTr>
                  </a:tcPr>
                </a:tc>
                <a:tc>
                  <a:txBody>
                    <a:bodyPr/>
                    <a:p>
                      <a:pPr>
                        <a:buNone/>
                      </a:pPr>
                      <a:r>
                        <a:rPr lang="zh-CN" altLang="en-US" sz="1200" b="1"/>
                        <a:t>环境温度：</a:t>
                      </a:r>
                      <a:endParaRPr lang="zh-CN" altLang="en-US" sz="1200" b="1"/>
                    </a:p>
                    <a:p>
                      <a:pPr>
                        <a:buNone/>
                      </a:pPr>
                      <a:r>
                        <a:rPr lang="zh-CN" altLang="en-US" sz="1200"/>
                        <a:t>＜</a:t>
                      </a:r>
                      <a:r>
                        <a:rPr lang="en-US" altLang="zh-CN" sz="1200"/>
                        <a:t>45</a:t>
                      </a:r>
                      <a:r>
                        <a:rPr lang="en-US" altLang="en-US" sz="1200"/>
                        <a:t>℃</a:t>
                      </a:r>
                      <a:endParaRPr lang="en-US" altLang="en-US" sz="1200"/>
                    </a:p>
                  </a:txBody>
                  <a:tcPr anchor="ctr" anchorCtr="0">
                    <a:lnL>
                      <a:noFill/>
                    </a:lnL>
                    <a:lnR>
                      <a:noFill/>
                    </a:lnR>
                    <a:lnT>
                      <a:noFill/>
                    </a:lnT>
                    <a:lnB w="19050">
                      <a:solidFill>
                        <a:srgbClr val="0C4F9E"/>
                      </a:solidFill>
                      <a:prstDash val="solid"/>
                    </a:lnB>
                    <a:lnTlToBr>
                      <a:noFill/>
                    </a:lnTlToBr>
                    <a:lnBlToTr>
                      <a:noFill/>
                    </a:lnBlToTr>
                  </a:tcPr>
                </a:tc>
              </a:tr>
            </a:tbl>
          </a:graphicData>
        </a:graphic>
      </p:graphicFrame>
      <p:graphicFrame>
        <p:nvGraphicFramePr>
          <p:cNvPr id="9" name="表格 8"/>
          <p:cNvGraphicFramePr/>
          <p:nvPr>
            <p:custDataLst>
              <p:tags r:id="rId8"/>
            </p:custDataLst>
          </p:nvPr>
        </p:nvGraphicFramePr>
        <p:xfrm>
          <a:off x="484505" y="2769870"/>
          <a:ext cx="2882265" cy="1311275"/>
        </p:xfrm>
        <a:graphic>
          <a:graphicData uri="http://schemas.openxmlformats.org/drawingml/2006/table">
            <a:tbl>
              <a:tblPr firstRow="1" bandRow="1">
                <a:tableStyleId>{5C22544A-7EE6-4342-B048-85BDC9FD1C3A}</a:tableStyleId>
              </a:tblPr>
              <a:tblGrid>
                <a:gridCol w="1513840"/>
                <a:gridCol w="1368425"/>
              </a:tblGrid>
              <a:tr h="352425">
                <a:tc gridSpan="2">
                  <a:txBody>
                    <a:bodyPr/>
                    <a:p>
                      <a:pPr>
                        <a:buNone/>
                      </a:pPr>
                      <a:r>
                        <a:rPr lang="zh-CN" altLang="en-US" sz="1600">
                          <a:latin typeface="思源黑体 CN Heavy" panose="020B0A00000000000000" charset="-122"/>
                          <a:ea typeface="思源黑体 CN Heavy" panose="020B0A00000000000000" charset="-122"/>
                          <a:cs typeface="思源黑体 CN Heavy" panose="020B0A00000000000000" charset="-122"/>
                        </a:rPr>
                        <a:t>吸干机</a:t>
                      </a:r>
                      <a:endParaRPr lang="zh-CN" altLang="en-US" sz="1600">
                        <a:latin typeface="思源黑体 CN Heavy" panose="020B0A00000000000000" charset="-122"/>
                        <a:ea typeface="思源黑体 CN Heavy" panose="020B0A00000000000000" charset="-122"/>
                        <a:cs typeface="思源黑体 CN Heavy" panose="020B0A00000000000000" charset="-122"/>
                      </a:endParaRPr>
                    </a:p>
                  </a:txBody>
                  <a:tcPr anchor="ctr" anchorCtr="0">
                    <a:lnL>
                      <a:noFill/>
                    </a:lnL>
                    <a:lnR>
                      <a:noFill/>
                    </a:lnR>
                    <a:lnT>
                      <a:noFill/>
                    </a:lnT>
                    <a:lnB>
                      <a:noFill/>
                    </a:lnB>
                    <a:lnTlToBr>
                      <a:noFill/>
                    </a:lnTlToBr>
                    <a:lnBlToTr>
                      <a:noFill/>
                    </a:lnBlToTr>
                    <a:solidFill>
                      <a:srgbClr val="0C4F9E"/>
                    </a:solidFill>
                  </a:tcPr>
                </a:tc>
                <a:tc hMerge="1">
                  <a:tcPr>
                    <a:lnR>
                      <a:noFill/>
                    </a:lnR>
                    <a:lnT>
                      <a:noFill/>
                    </a:lnT>
                    <a:lnB>
                      <a:noFill/>
                    </a:lnB>
                  </a:tcPr>
                </a:tc>
              </a:tr>
              <a:tr h="464820">
                <a:tc>
                  <a:txBody>
                    <a:bodyPr/>
                    <a:p>
                      <a:pPr>
                        <a:buNone/>
                      </a:pPr>
                      <a:r>
                        <a:rPr lang="zh-CN" altLang="en-US" sz="1200" b="1"/>
                        <a:t>处理</a:t>
                      </a:r>
                      <a:r>
                        <a:rPr lang="zh-CN" altLang="en-US" sz="1200" b="1"/>
                        <a:t>风量：</a:t>
                      </a:r>
                      <a:endParaRPr lang="zh-CN" altLang="en-US" sz="1200" b="1"/>
                    </a:p>
                    <a:p>
                      <a:pPr>
                        <a:buNone/>
                      </a:pPr>
                      <a:r>
                        <a:rPr lang="en-US" altLang="zh-CN" sz="1200"/>
                        <a:t>3.8m³/min</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t>使用压力：</a:t>
                      </a:r>
                      <a:endParaRPr lang="zh-CN" altLang="en-US" sz="1200" b="1"/>
                    </a:p>
                    <a:p>
                      <a:pPr>
                        <a:buNone/>
                      </a:pPr>
                      <a:r>
                        <a:rPr lang="en-US" altLang="zh-CN" sz="1200" b="0"/>
                        <a:t>1.6</a:t>
                      </a:r>
                      <a:r>
                        <a:rPr lang="en-US" altLang="zh-CN" sz="1200"/>
                        <a:t>M</a:t>
                      </a:r>
                      <a:r>
                        <a:rPr lang="en-US" altLang="zh-CN" sz="1200"/>
                        <a:t>pa</a:t>
                      </a:r>
                      <a:endParaRPr lang="en-US" altLang="zh-CN" sz="1200"/>
                    </a:p>
                  </a:txBody>
                  <a:tcPr anchor="ctr" anchorCtr="0">
                    <a:lnL>
                      <a:noFill/>
                    </a:lnL>
                    <a:lnR>
                      <a:noFill/>
                    </a:lnR>
                    <a:lnT>
                      <a:noFill/>
                    </a:lnT>
                    <a:lnB>
                      <a:noFill/>
                    </a:lnB>
                    <a:lnTlToBr>
                      <a:noFill/>
                    </a:lnTlToBr>
                    <a:lnBlToTr>
                      <a:noFill/>
                    </a:lnBlToTr>
                  </a:tcPr>
                </a:tc>
              </a:tr>
              <a:tr h="494030">
                <a:tc>
                  <a:txBody>
                    <a:bodyPr/>
                    <a:p>
                      <a:pPr>
                        <a:buNone/>
                      </a:pPr>
                      <a:r>
                        <a:rPr lang="zh-CN" altLang="en-US" sz="1200" b="1"/>
                        <a:t>压力</a:t>
                      </a:r>
                      <a:r>
                        <a:rPr lang="zh-CN" altLang="en-US" sz="1200" b="1"/>
                        <a:t>露点：</a:t>
                      </a:r>
                      <a:endParaRPr lang="zh-CN" altLang="en-US" sz="1200" b="1"/>
                    </a:p>
                    <a:p>
                      <a:pPr>
                        <a:buNone/>
                      </a:pPr>
                      <a:r>
                        <a:rPr lang="en-US" altLang="zh-CN" sz="1200"/>
                        <a:t>-40</a:t>
                      </a:r>
                      <a:r>
                        <a:rPr lang="en-US" altLang="zh-CN" sz="1200"/>
                        <a:t>℃</a:t>
                      </a:r>
                      <a:endParaRPr lang="en-US" altLang="zh-CN" sz="1200"/>
                    </a:p>
                  </a:txBody>
                  <a:tcPr anchor="ctr" anchorCtr="0">
                    <a:lnL>
                      <a:noFill/>
                    </a:lnL>
                    <a:lnR>
                      <a:noFill/>
                    </a:lnR>
                    <a:lnT>
                      <a:noFill/>
                    </a:lnT>
                    <a:lnB w="19050">
                      <a:solidFill>
                        <a:srgbClr val="0C4F9E"/>
                      </a:solidFill>
                      <a:prstDash val="solid"/>
                    </a:lnB>
                    <a:lnTlToBr>
                      <a:noFill/>
                    </a:lnTlToBr>
                    <a:lnBlToTr>
                      <a:noFill/>
                    </a:lnBlToTr>
                  </a:tcPr>
                </a:tc>
                <a:tc>
                  <a:txBody>
                    <a:bodyPr/>
                    <a:p>
                      <a:pPr>
                        <a:buNone/>
                      </a:pPr>
                      <a:r>
                        <a:rPr lang="zh-CN" altLang="en-US" sz="1200" b="1"/>
                        <a:t>进气</a:t>
                      </a:r>
                      <a:r>
                        <a:rPr lang="zh-CN" altLang="en-US" sz="1200" b="1"/>
                        <a:t>温度：</a:t>
                      </a:r>
                      <a:endParaRPr lang="zh-CN" altLang="en-US" sz="1200" b="1"/>
                    </a:p>
                    <a:p>
                      <a:pPr>
                        <a:buNone/>
                      </a:pPr>
                      <a:r>
                        <a:rPr lang="zh-CN" altLang="en-US" sz="1200"/>
                        <a:t>＜</a:t>
                      </a:r>
                      <a:r>
                        <a:rPr lang="en-US" altLang="zh-CN" sz="1200"/>
                        <a:t>40</a:t>
                      </a:r>
                      <a:r>
                        <a:rPr lang="en-US" altLang="zh-CN" sz="1200"/>
                        <a:t>℃</a:t>
                      </a:r>
                      <a:endParaRPr lang="en-US" altLang="zh-CN" sz="1200"/>
                    </a:p>
                  </a:txBody>
                  <a:tcPr anchor="ctr" anchorCtr="0">
                    <a:lnL>
                      <a:noFill/>
                    </a:lnL>
                    <a:lnR>
                      <a:noFill/>
                    </a:lnR>
                    <a:lnT>
                      <a:noFill/>
                    </a:lnT>
                    <a:lnB w="19050">
                      <a:solidFill>
                        <a:srgbClr val="0C4F9E"/>
                      </a:solidFill>
                      <a:prstDash val="solid"/>
                    </a:lnB>
                    <a:lnTlToBr>
                      <a:noFill/>
                    </a:lnTlToBr>
                    <a:lnBlToTr>
                      <a:noFill/>
                    </a:lnBlToTr>
                  </a:tcPr>
                </a:tc>
              </a:tr>
            </a:tbl>
          </a:graphicData>
        </a:graphic>
      </p:graphicFrame>
      <p:grpSp>
        <p:nvGrpSpPr>
          <p:cNvPr id="12" name="组合 11"/>
          <p:cNvGrpSpPr/>
          <p:nvPr/>
        </p:nvGrpSpPr>
        <p:grpSpPr>
          <a:xfrm>
            <a:off x="4276725" y="3467735"/>
            <a:ext cx="133985" cy="133985"/>
            <a:chOff x="9390" y="247"/>
            <a:chExt cx="1980" cy="1980"/>
          </a:xfrm>
          <a:solidFill>
            <a:srgbClr val="0C4F9E"/>
          </a:solidFill>
        </p:grpSpPr>
        <p:sp>
          <p:nvSpPr>
            <p:cNvPr id="13" name="椭圆 12"/>
            <p:cNvSpPr/>
            <p:nvPr/>
          </p:nvSpPr>
          <p:spPr>
            <a:xfrm>
              <a:off x="9390" y="247"/>
              <a:ext cx="1980" cy="1980"/>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5" name="椭圆 14"/>
            <p:cNvSpPr/>
            <p:nvPr/>
          </p:nvSpPr>
          <p:spPr>
            <a:xfrm>
              <a:off x="9743" y="600"/>
              <a:ext cx="1275" cy="1275"/>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cxnSp>
        <p:nvCxnSpPr>
          <p:cNvPr id="17" name="直接连接符 16"/>
          <p:cNvCxnSpPr/>
          <p:nvPr/>
        </p:nvCxnSpPr>
        <p:spPr>
          <a:xfrm flipH="1">
            <a:off x="3385820" y="3565525"/>
            <a:ext cx="927735" cy="515620"/>
          </a:xfrm>
          <a:prstGeom prst="line">
            <a:avLst/>
          </a:prstGeom>
          <a:ln>
            <a:solidFill>
              <a:srgbClr val="0C4F9E"/>
            </a:solidFill>
          </a:ln>
        </p:spPr>
        <p:style>
          <a:lnRef idx="2">
            <a:schemeClr val="accent1"/>
          </a:lnRef>
          <a:fillRef idx="0">
            <a:srgbClr val="FFFFFF"/>
          </a:fillRef>
          <a:effectRef idx="0">
            <a:srgbClr val="FFFFFF"/>
          </a:effectRef>
          <a:fontRef idx="minor">
            <a:schemeClr val="tx1"/>
          </a:fontRef>
        </p:style>
      </p:cxnSp>
      <p:sp>
        <p:nvSpPr>
          <p:cNvPr id="3" name="矩形 2"/>
          <p:cNvSpPr/>
          <p:nvPr/>
        </p:nvSpPr>
        <p:spPr>
          <a:xfrm>
            <a:off x="-9525" y="5967095"/>
            <a:ext cx="12220575" cy="457200"/>
          </a:xfrm>
          <a:prstGeom prst="rect">
            <a:avLst/>
          </a:prstGeom>
          <a:solidFill>
            <a:srgbClr val="0C4F9E">
              <a:alpha val="9000"/>
            </a:srgbClr>
          </a:solidFill>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3592830" y="6027103"/>
            <a:ext cx="3464560" cy="33718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600">
                <a:latin typeface="Arial" panose="020B0604020202020204" pitchFamily="34" charset="0"/>
                <a:ea typeface="微软雅黑" panose="020B0503020204020204" charset="-122"/>
              </a:rPr>
              <a:t>整机尺寸：</a:t>
            </a:r>
            <a:r>
              <a:rPr lang="en-US" altLang="zh-CN" sz="1600">
                <a:latin typeface="Arial" panose="020B0604020202020204" pitchFamily="34" charset="0"/>
                <a:ea typeface="微软雅黑" panose="020B0503020204020204" charset="-122"/>
              </a:rPr>
              <a:t>2800</a:t>
            </a:r>
            <a:r>
              <a:rPr lang="zh-CN" altLang="en-US" sz="1600">
                <a:latin typeface="Arial" panose="020B0604020202020204" pitchFamily="34" charset="0"/>
                <a:ea typeface="微软雅黑" panose="020B0503020204020204" charset="-122"/>
              </a:rPr>
              <a:t>×</a:t>
            </a:r>
            <a:r>
              <a:rPr lang="en-US" altLang="zh-CN" sz="1600">
                <a:latin typeface="Arial" panose="020B0604020202020204" pitchFamily="34" charset="0"/>
                <a:ea typeface="微软雅黑" panose="020B0503020204020204" charset="-122"/>
              </a:rPr>
              <a:t>1400</a:t>
            </a:r>
            <a:r>
              <a:rPr lang="zh-CN" altLang="en-US" sz="1600">
                <a:latin typeface="Arial" panose="020B0604020202020204" pitchFamily="34" charset="0"/>
                <a:ea typeface="微软雅黑" panose="020B0503020204020204" charset="-122"/>
              </a:rPr>
              <a:t>×</a:t>
            </a:r>
            <a:r>
              <a:rPr lang="en-US" altLang="zh-CN" sz="1600">
                <a:latin typeface="Arial" panose="020B0604020202020204" pitchFamily="34" charset="0"/>
                <a:ea typeface="微软雅黑" panose="020B0503020204020204" charset="-122"/>
              </a:rPr>
              <a:t>2500mm</a:t>
            </a:r>
            <a:endParaRPr lang="en-US" altLang="zh-CN" sz="1600">
              <a:latin typeface="Arial" panose="020B0604020202020204" pitchFamily="34" charset="0"/>
              <a:ea typeface="微软雅黑" panose="020B0503020204020204" charset="-122"/>
            </a:endParaRPr>
          </a:p>
        </p:txBody>
      </p:sp>
      <p:sp>
        <p:nvSpPr>
          <p:cNvPr id="16" name="文本框 15"/>
          <p:cNvSpPr txBox="1"/>
          <p:nvPr/>
        </p:nvSpPr>
        <p:spPr>
          <a:xfrm>
            <a:off x="6983730" y="6027420"/>
            <a:ext cx="1978660" cy="33718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600">
                <a:latin typeface="Arial" panose="020B0604020202020204" pitchFamily="34" charset="0"/>
                <a:ea typeface="微软雅黑" panose="020B0503020204020204" charset="-122"/>
              </a:rPr>
              <a:t>重量：</a:t>
            </a:r>
            <a:r>
              <a:rPr lang="en-US" altLang="zh-CN" sz="1600">
                <a:latin typeface="Arial" panose="020B0604020202020204" pitchFamily="34" charset="0"/>
                <a:ea typeface="微软雅黑" panose="020B0503020204020204" charset="-122"/>
              </a:rPr>
              <a:t>85</a:t>
            </a:r>
            <a:r>
              <a:rPr lang="en-US" sz="1600">
                <a:latin typeface="Arial" panose="020B0604020202020204" pitchFamily="34" charset="0"/>
                <a:ea typeface="微软雅黑" panose="020B0503020204020204" charset="-122"/>
              </a:rPr>
              <a:t>0kg</a:t>
            </a:r>
            <a:endParaRPr lang="en-US" sz="1600">
              <a:latin typeface="Arial" panose="020B0604020202020204" pitchFamily="34" charset="0"/>
              <a:ea typeface="微软雅黑" panose="020B0503020204020204" charset="-122"/>
            </a:endParaRPr>
          </a:p>
        </p:txBody>
      </p:sp>
    </p:spTree>
    <p:custDataLst>
      <p:tags r:id="rId9"/>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0" name="Title 6"/>
          <p:cNvSpPr txBox="1"/>
          <p:nvPr>
            <p:custDataLst>
              <p:tags r:id="rId2"/>
            </p:custDataLst>
          </p:nvPr>
        </p:nvSpPr>
        <p:spPr>
          <a:xfrm>
            <a:off x="1001395" y="445770"/>
            <a:ext cx="4607560" cy="500380"/>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none" lIns="72000" tIns="36195" rIns="72000" bIns="36195"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90000"/>
              </a:lnSpc>
              <a:spcBef>
                <a:spcPts val="1000"/>
              </a:spcBef>
              <a:spcAft>
                <a:spcPts val="0"/>
              </a:spcAft>
              <a:buSzPct val="100000"/>
              <a:buNone/>
            </a:pPr>
            <a:r>
              <a:rPr altLang="zh-CN" sz="2800" b="1" spc="205">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rPr>
              <a:t>HMN-240</a:t>
            </a:r>
            <a:r>
              <a:rPr lang="zh-CN" altLang="en-US" sz="2800" b="1" spc="205">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rPr>
              <a:t>膜制氮混合气</a:t>
            </a:r>
            <a:r>
              <a:rPr lang="zh-CN" altLang="en-US" sz="2800" b="1" spc="205">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rPr>
              <a:t>系统</a:t>
            </a:r>
            <a:endParaRPr lang="zh-CN" altLang="en-US" sz="2800" b="1" spc="205">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4" name="文本框 13"/>
          <p:cNvSpPr txBox="1"/>
          <p:nvPr/>
        </p:nvSpPr>
        <p:spPr>
          <a:xfrm>
            <a:off x="176530" y="154940"/>
            <a:ext cx="946785" cy="628015"/>
          </a:xfrm>
          <a:prstGeom prst="rect">
            <a:avLst/>
          </a:prstGeom>
        </p:spPr>
        <p:txBody>
          <a:bodyPr wrap="square">
            <a:noAutofit/>
            <a:extLst>
              <a:ext uri="{4A0BC546-FE56-4ADE-93B0-CB8AF2F6F144}">
                <wpsdc:textFrameExt xmlns:wpsdc="http://www.wps.cn/officeDocument/2022/drawingmlCustomData" type="title"/>
              </a:ext>
            </a:extLst>
          </a:bodyPr>
          <a:p>
            <a:pPr algn="l"/>
            <a:r>
              <a:rPr lang="en-US" altLang="zh-CN" sz="4800" b="1" spc="400">
                <a:solidFill>
                  <a:srgbClr val="0C4F9E"/>
                </a:solidFill>
                <a:latin typeface="Impact" panose="020B0806030902050204" charset="0"/>
                <a:ea typeface="思源黑体 CN Heavy" panose="020B0A00000000000000" charset="-122"/>
                <a:cs typeface="Impact" panose="020B0806030902050204" charset="0"/>
              </a:rPr>
              <a:t>07</a:t>
            </a:r>
            <a:endParaRPr lang="en-US" altLang="zh-CN" sz="4800" b="1" spc="400">
              <a:solidFill>
                <a:srgbClr val="0C4F9E"/>
              </a:solidFill>
              <a:latin typeface="Impact" panose="020B0806030902050204" charset="0"/>
              <a:ea typeface="思源黑体 CN Heavy" panose="020B0A00000000000000" charset="-122"/>
              <a:cs typeface="Impact" panose="020B0806030902050204" charset="0"/>
            </a:endParaRPr>
          </a:p>
        </p:txBody>
      </p:sp>
      <p:grpSp>
        <p:nvGrpSpPr>
          <p:cNvPr id="6" name="组合 5"/>
          <p:cNvGrpSpPr/>
          <p:nvPr/>
        </p:nvGrpSpPr>
        <p:grpSpPr>
          <a:xfrm>
            <a:off x="7238365" y="4617085"/>
            <a:ext cx="4736405" cy="446405"/>
            <a:chOff x="10956" y="6680"/>
            <a:chExt cx="8244" cy="703"/>
          </a:xfrm>
        </p:grpSpPr>
        <p:sp>
          <p:nvSpPr>
            <p:cNvPr id="45" name="圆角矩形 44"/>
            <p:cNvSpPr/>
            <p:nvPr/>
          </p:nvSpPr>
          <p:spPr>
            <a:xfrm>
              <a:off x="10956" y="6680"/>
              <a:ext cx="7457" cy="703"/>
            </a:xfrm>
            <a:prstGeom prst="roundRect">
              <a:avLst/>
            </a:prstGeom>
            <a:solidFill>
              <a:srgbClr val="FAFAFA">
                <a:alpha val="82000"/>
              </a:srgbClr>
            </a:solidFill>
            <a:ln>
              <a:noFill/>
            </a:ln>
          </p:spPr>
          <p:style>
            <a:lnRef idx="2">
              <a:schemeClr val="lt1"/>
            </a:lnRef>
            <a:fillRef idx="1">
              <a:schemeClr val="accent1"/>
            </a:fillRef>
            <a:effectRef idx="1">
              <a:schemeClr val="accent1"/>
            </a:effectRef>
            <a:fontRef idx="minor">
              <a:schemeClr val="lt1"/>
            </a:fontRef>
          </p:style>
          <p:txBody>
            <a:bodyPr rtlCol="0" anchor="ctr"/>
            <a:p>
              <a:pPr algn="ctr"/>
              <a:endParaRPr lang="en-US" altLang="zh-CN"/>
            </a:p>
          </p:txBody>
        </p:sp>
        <p:sp>
          <p:nvSpPr>
            <p:cNvPr id="47" name="流程图: 终止 46"/>
            <p:cNvSpPr/>
            <p:nvPr/>
          </p:nvSpPr>
          <p:spPr>
            <a:xfrm>
              <a:off x="11194" y="6819"/>
              <a:ext cx="1863" cy="459"/>
            </a:xfrm>
            <a:prstGeom prst="flowChartTerminator">
              <a:avLst/>
            </a:prstGeom>
            <a:solidFill>
              <a:srgbClr val="C00000"/>
            </a:solid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48" name="文本框 47"/>
            <p:cNvSpPr txBox="1"/>
            <p:nvPr/>
          </p:nvSpPr>
          <p:spPr>
            <a:xfrm>
              <a:off x="11317" y="6809"/>
              <a:ext cx="1640" cy="417"/>
            </a:xfrm>
            <a:prstGeom prst="rect">
              <a:avLst/>
            </a:prstGeom>
          </p:spPr>
          <p:txBody>
            <a:bodyPr wrap="square">
              <a:noAutofit/>
              <a:extLst>
                <a:ext uri="{4A0BC546-FE56-4ADE-93B0-CB8AF2F6F144}">
                  <wpsdc:textFrameExt xmlns:wpsdc="http://www.wps.cn/officeDocument/2022/drawingmlCustomData" type="text"/>
                </a:ext>
              </a:extLst>
            </a:bodyPr>
            <a:p>
              <a:pPr algn="l"/>
              <a:r>
                <a:rPr lang="zh-CN" altLang="en-US" sz="1400" b="1">
                  <a:solidFill>
                    <a:schemeClr val="bg1"/>
                  </a:solidFill>
                  <a:latin typeface="Arial" panose="020B0604020202020204" pitchFamily="34" charset="0"/>
                  <a:ea typeface="微软雅黑" panose="020B0503020204020204" charset="-122"/>
                </a:rPr>
                <a:t>适配激光</a:t>
              </a:r>
              <a:endParaRPr lang="zh-CN" altLang="en-US" sz="1400" b="1">
                <a:solidFill>
                  <a:schemeClr val="bg1"/>
                </a:solidFill>
                <a:latin typeface="Arial" panose="020B0604020202020204" pitchFamily="34" charset="0"/>
                <a:ea typeface="微软雅黑" panose="020B0503020204020204" charset="-122"/>
              </a:endParaRPr>
            </a:p>
          </p:txBody>
        </p:sp>
        <p:sp>
          <p:nvSpPr>
            <p:cNvPr id="49" name="文本框 48"/>
            <p:cNvSpPr txBox="1"/>
            <p:nvPr/>
          </p:nvSpPr>
          <p:spPr>
            <a:xfrm>
              <a:off x="13315" y="6763"/>
              <a:ext cx="5885" cy="455"/>
            </a:xfrm>
            <a:prstGeom prst="rect">
              <a:avLst/>
            </a:prstGeom>
          </p:spPr>
          <p:txBody>
            <a:bodyPr>
              <a:noAutofit/>
              <a:extLst>
                <a:ext uri="{4A0BC546-FE56-4ADE-93B0-CB8AF2F6F144}">
                  <wpsdc:textFrameExt xmlns:wpsdc="http://www.wps.cn/officeDocument/2022/drawingmlCustomData" type="text"/>
                </a:ext>
              </a:extLst>
            </a:bodyPr>
            <a:p>
              <a:pPr algn="l"/>
              <a:r>
                <a:rPr lang="en-US" altLang="zh-CN" sz="1800">
                  <a:latin typeface="Arial" panose="020B0604020202020204" pitchFamily="34" charset="0"/>
                  <a:ea typeface="微软雅黑" panose="020B0503020204020204" charset="-122"/>
                </a:rPr>
                <a:t>60000-200000W</a:t>
              </a:r>
              <a:endParaRPr lang="en-US" altLang="zh-CN" sz="1800">
                <a:latin typeface="Arial" panose="020B0604020202020204" pitchFamily="34" charset="0"/>
                <a:ea typeface="微软雅黑" panose="020B0503020204020204" charset="-122"/>
              </a:endParaRPr>
            </a:p>
          </p:txBody>
        </p:sp>
      </p:grpSp>
      <p:grpSp>
        <p:nvGrpSpPr>
          <p:cNvPr id="2" name="组合 1"/>
          <p:cNvGrpSpPr/>
          <p:nvPr/>
        </p:nvGrpSpPr>
        <p:grpSpPr>
          <a:xfrm>
            <a:off x="7230110" y="1771650"/>
            <a:ext cx="4357370" cy="2541270"/>
            <a:chOff x="54" y="6507"/>
            <a:chExt cx="8512" cy="3645"/>
          </a:xfrm>
        </p:grpSpPr>
        <p:sp>
          <p:nvSpPr>
            <p:cNvPr id="25" name="圆角矩形 24"/>
            <p:cNvSpPr/>
            <p:nvPr/>
          </p:nvSpPr>
          <p:spPr>
            <a:xfrm>
              <a:off x="54" y="6507"/>
              <a:ext cx="8464" cy="3645"/>
            </a:xfrm>
            <a:prstGeom prst="roundRect">
              <a:avLst/>
            </a:prstGeom>
            <a:solidFill>
              <a:srgbClr val="FAFAFA">
                <a:alpha val="82000"/>
              </a:srgbClr>
            </a:solidFill>
            <a:ln>
              <a:noFill/>
            </a:ln>
          </p:spPr>
          <p:style>
            <a:lnRef idx="2">
              <a:schemeClr val="lt1"/>
            </a:lnRef>
            <a:fillRef idx="1">
              <a:schemeClr val="accent1"/>
            </a:fillRef>
            <a:effectRef idx="1">
              <a:schemeClr val="accent1"/>
            </a:effectRef>
            <a:fontRef idx="minor">
              <a:schemeClr val="lt1"/>
            </a:fontRef>
          </p:style>
          <p:txBody>
            <a:bodyPr rtlCol="0" anchor="ctr"/>
            <a:p>
              <a:pPr algn="ctr"/>
              <a:endParaRPr lang="en-US" altLang="zh-CN"/>
            </a:p>
          </p:txBody>
        </p:sp>
        <p:sp>
          <p:nvSpPr>
            <p:cNvPr id="41" name="对角圆角矩形 40"/>
            <p:cNvSpPr/>
            <p:nvPr/>
          </p:nvSpPr>
          <p:spPr>
            <a:xfrm>
              <a:off x="54" y="6507"/>
              <a:ext cx="2108" cy="571"/>
            </a:xfrm>
            <a:prstGeom prst="round2DiagRect">
              <a:avLst>
                <a:gd name="adj1" fmla="val 50000"/>
                <a:gd name="adj2" fmla="val 0"/>
              </a:avLst>
            </a:prstGeom>
            <a:solidFill>
              <a:srgbClr val="0C4F9E">
                <a:alpha val="82000"/>
              </a:srgbClr>
            </a:solid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nvGrpSpPr>
            <p:cNvPr id="4" name="组合 3"/>
            <p:cNvGrpSpPr/>
            <p:nvPr/>
          </p:nvGrpSpPr>
          <p:grpSpPr>
            <a:xfrm rot="0">
              <a:off x="278" y="7207"/>
              <a:ext cx="8253" cy="1866"/>
              <a:chOff x="9451" y="2201"/>
              <a:chExt cx="8869" cy="2010"/>
            </a:xfrm>
          </p:grpSpPr>
          <p:sp>
            <p:nvSpPr>
              <p:cNvPr id="32" name="文本框 31"/>
              <p:cNvSpPr txBox="1"/>
              <p:nvPr/>
            </p:nvSpPr>
            <p:spPr>
              <a:xfrm>
                <a:off x="9625" y="2201"/>
                <a:ext cx="8695" cy="426"/>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200" b="1">
                    <a:latin typeface="Arial" panose="020B0604020202020204" pitchFamily="34" charset="0"/>
                    <a:ea typeface="微软雅黑" panose="020B0503020204020204" charset="-122"/>
                  </a:rPr>
                  <a:t>效率高</a:t>
                </a:r>
                <a:r>
                  <a:rPr lang="en-US" altLang="zh-CN" sz="1200">
                    <a:latin typeface="Arial" panose="020B0604020202020204" pitchFamily="34" charset="0"/>
                    <a:ea typeface="微软雅黑" panose="020B0503020204020204" charset="-122"/>
                  </a:rPr>
                  <a:t> </a:t>
                </a:r>
                <a:r>
                  <a:rPr lang="zh-CN" altLang="en-US" sz="1200">
                    <a:latin typeface="Arial" panose="020B0604020202020204" pitchFamily="34" charset="0"/>
                    <a:ea typeface="微软雅黑" panose="020B0503020204020204" charset="-122"/>
                  </a:rPr>
                  <a:t>切割速度是氧气的</a:t>
                </a:r>
                <a:r>
                  <a:rPr lang="en-US" altLang="zh-CN" sz="1200" b="1">
                    <a:latin typeface="Arial" panose="020B0604020202020204" pitchFamily="34" charset="0"/>
                    <a:ea typeface="微软雅黑" panose="020B0503020204020204" charset="-122"/>
                  </a:rPr>
                  <a:t>2-3</a:t>
                </a:r>
                <a:r>
                  <a:rPr lang="zh-CN" altLang="en-US" sz="1200" b="1">
                    <a:latin typeface="Arial" panose="020B0604020202020204" pitchFamily="34" charset="0"/>
                    <a:ea typeface="微软雅黑" panose="020B0503020204020204" charset="-122"/>
                  </a:rPr>
                  <a:t>倍</a:t>
                </a:r>
                <a:endParaRPr lang="zh-CN" altLang="en-US" sz="1200" b="1">
                  <a:latin typeface="Arial" panose="020B0604020202020204" pitchFamily="34" charset="0"/>
                  <a:ea typeface="微软雅黑" panose="020B0503020204020204" charset="-122"/>
                </a:endParaRPr>
              </a:p>
            </p:txBody>
          </p:sp>
          <p:sp>
            <p:nvSpPr>
              <p:cNvPr id="33" name="文本框 32"/>
              <p:cNvSpPr txBox="1"/>
              <p:nvPr/>
            </p:nvSpPr>
            <p:spPr>
              <a:xfrm>
                <a:off x="9625" y="2729"/>
                <a:ext cx="8695" cy="426"/>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200" b="1">
                    <a:latin typeface="Arial" panose="020B0604020202020204" pitchFamily="34" charset="0"/>
                    <a:ea typeface="微软雅黑" panose="020B0503020204020204" charset="-122"/>
                  </a:rPr>
                  <a:t>毛刺少</a:t>
                </a:r>
                <a:r>
                  <a:rPr lang="en-US" altLang="zh-CN" sz="1200">
                    <a:latin typeface="Arial" panose="020B0604020202020204" pitchFamily="34" charset="0"/>
                    <a:ea typeface="微软雅黑" panose="020B0503020204020204" charset="-122"/>
                  </a:rPr>
                  <a:t> </a:t>
                </a:r>
                <a:r>
                  <a:rPr lang="zh-CN" altLang="en-US" sz="1200">
                    <a:latin typeface="Arial" panose="020B0604020202020204" pitchFamily="34" charset="0"/>
                    <a:ea typeface="微软雅黑" panose="020B0503020204020204" charset="-122"/>
                  </a:rPr>
                  <a:t>切割质量比空气及液氮更好</a:t>
                </a:r>
                <a:endParaRPr lang="zh-CN" altLang="en-US" sz="1200">
                  <a:latin typeface="Arial" panose="020B0604020202020204" pitchFamily="34" charset="0"/>
                  <a:ea typeface="微软雅黑" panose="020B0503020204020204" charset="-122"/>
                </a:endParaRPr>
              </a:p>
            </p:txBody>
          </p:sp>
          <p:sp>
            <p:nvSpPr>
              <p:cNvPr id="34" name="文本框 33"/>
              <p:cNvSpPr txBox="1"/>
              <p:nvPr/>
            </p:nvSpPr>
            <p:spPr>
              <a:xfrm>
                <a:off x="9625" y="3272"/>
                <a:ext cx="8695" cy="426"/>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200" b="1">
                    <a:latin typeface="Arial" panose="020B0604020202020204" pitchFamily="34" charset="0"/>
                    <a:ea typeface="微软雅黑" panose="020B0503020204020204" charset="-122"/>
                  </a:rPr>
                  <a:t>能效高</a:t>
                </a:r>
                <a:r>
                  <a:rPr lang="en-US" altLang="zh-CN" sz="1200">
                    <a:latin typeface="Arial" panose="020B0604020202020204" pitchFamily="34" charset="0"/>
                    <a:ea typeface="微软雅黑" panose="020B0503020204020204" charset="-122"/>
                  </a:rPr>
                  <a:t> </a:t>
                </a:r>
                <a:r>
                  <a:rPr lang="zh-CN" altLang="en-US" sz="1200">
                    <a:latin typeface="Arial" panose="020B0604020202020204" pitchFamily="34" charset="0"/>
                    <a:ea typeface="微软雅黑" panose="020B0503020204020204" charset="-122"/>
                  </a:rPr>
                  <a:t>变频螺杆空压机更节能</a:t>
                </a:r>
                <a:endParaRPr lang="zh-CN" altLang="en-US" sz="1200">
                  <a:latin typeface="Arial" panose="020B0604020202020204" pitchFamily="34" charset="0"/>
                  <a:ea typeface="微软雅黑" panose="020B0503020204020204" charset="-122"/>
                </a:endParaRPr>
              </a:p>
            </p:txBody>
          </p:sp>
          <p:sp>
            <p:nvSpPr>
              <p:cNvPr id="35" name="文本框 34"/>
              <p:cNvSpPr txBox="1"/>
              <p:nvPr/>
            </p:nvSpPr>
            <p:spPr>
              <a:xfrm>
                <a:off x="9625" y="3785"/>
                <a:ext cx="8695" cy="426"/>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200" b="1">
                    <a:latin typeface="Arial" panose="020B0604020202020204" pitchFamily="34" charset="0"/>
                    <a:ea typeface="微软雅黑" panose="020B0503020204020204" charset="-122"/>
                  </a:rPr>
                  <a:t>净化高</a:t>
                </a:r>
                <a:r>
                  <a:rPr lang="en-US" altLang="zh-CN" sz="1200">
                    <a:latin typeface="Arial" panose="020B0604020202020204" pitchFamily="34" charset="0"/>
                    <a:ea typeface="微软雅黑" panose="020B0503020204020204" charset="-122"/>
                  </a:rPr>
                  <a:t> </a:t>
                </a:r>
                <a:r>
                  <a:rPr lang="zh-CN" altLang="en-US" sz="1200">
                    <a:latin typeface="Arial" panose="020B0604020202020204" pitchFamily="34" charset="0"/>
                    <a:ea typeface="微软雅黑" panose="020B0503020204020204" charset="-122"/>
                  </a:rPr>
                  <a:t>膜制氮使气体更纯净</a:t>
                </a:r>
                <a:endParaRPr lang="zh-CN" altLang="en-US" sz="1200">
                  <a:latin typeface="Arial" panose="020B0604020202020204" pitchFamily="34" charset="0"/>
                  <a:ea typeface="微软雅黑" panose="020B0503020204020204" charset="-122"/>
                </a:endParaRPr>
              </a:p>
            </p:txBody>
          </p:sp>
          <p:pic>
            <p:nvPicPr>
              <p:cNvPr id="36" name="图片 35" descr="箭头"/>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51" y="2366"/>
                <a:ext cx="151" cy="151"/>
              </a:xfrm>
              <a:prstGeom prst="rect">
                <a:avLst/>
              </a:prstGeom>
            </p:spPr>
          </p:pic>
          <p:pic>
            <p:nvPicPr>
              <p:cNvPr id="37" name="图片 36" descr="箭头"/>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6" y="2883"/>
                <a:ext cx="151" cy="151"/>
              </a:xfrm>
              <a:prstGeom prst="rect">
                <a:avLst/>
              </a:prstGeom>
            </p:spPr>
          </p:pic>
          <p:pic>
            <p:nvPicPr>
              <p:cNvPr id="38" name="图片 37" descr="箭头"/>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6" y="3917"/>
                <a:ext cx="151" cy="151"/>
              </a:xfrm>
              <a:prstGeom prst="rect">
                <a:avLst/>
              </a:prstGeom>
            </p:spPr>
          </p:pic>
          <p:pic>
            <p:nvPicPr>
              <p:cNvPr id="39" name="图片 38" descr="箭头"/>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51" y="3400"/>
                <a:ext cx="151" cy="151"/>
              </a:xfrm>
              <a:prstGeom prst="rect">
                <a:avLst/>
              </a:prstGeom>
            </p:spPr>
          </p:pic>
        </p:grpSp>
        <p:sp>
          <p:nvSpPr>
            <p:cNvPr id="42" name="文本框 41"/>
            <p:cNvSpPr txBox="1"/>
            <p:nvPr/>
          </p:nvSpPr>
          <p:spPr>
            <a:xfrm>
              <a:off x="165" y="6537"/>
              <a:ext cx="5955" cy="484"/>
            </a:xfrm>
            <a:prstGeom prst="rect">
              <a:avLst/>
            </a:prstGeom>
            <a:noFill/>
          </p:spPr>
          <p:txBody>
            <a:bodyPr wrap="square" rtlCol="0">
              <a:spAutoFit/>
            </a:bodyPr>
            <a:p>
              <a:r>
                <a:rPr lang="zh-CN" altLang="en-US" sz="1600" b="1">
                  <a:solidFill>
                    <a:schemeClr val="bg1"/>
                  </a:solidFill>
                  <a:latin typeface="微软雅黑" panose="020B0503020204020204" charset="-122"/>
                  <a:ea typeface="微软雅黑" panose="020B0503020204020204" charset="-122"/>
                </a:rPr>
                <a:t>产品优势</a:t>
              </a:r>
              <a:endParaRPr lang="zh-CN" altLang="en-US" sz="1600" b="1">
                <a:solidFill>
                  <a:schemeClr val="bg1"/>
                </a:solidFill>
                <a:latin typeface="微软雅黑" panose="020B0503020204020204" charset="-122"/>
                <a:ea typeface="微软雅黑" panose="020B0503020204020204" charset="-122"/>
              </a:endParaRPr>
            </a:p>
          </p:txBody>
        </p:sp>
        <p:sp>
          <p:nvSpPr>
            <p:cNvPr id="9" name="文本框 8"/>
            <p:cNvSpPr txBox="1"/>
            <p:nvPr/>
          </p:nvSpPr>
          <p:spPr>
            <a:xfrm>
              <a:off x="460" y="9118"/>
              <a:ext cx="8091" cy="39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200" b="1">
                  <a:latin typeface="Arial" panose="020B0604020202020204" pitchFamily="34" charset="0"/>
                  <a:ea typeface="微软雅黑" panose="020B0503020204020204" charset="-122"/>
                </a:rPr>
                <a:t>省钱多</a:t>
              </a:r>
              <a:r>
                <a:rPr lang="en-US" altLang="zh-CN" sz="1200">
                  <a:latin typeface="Arial" panose="020B0604020202020204" pitchFamily="34" charset="0"/>
                  <a:ea typeface="微软雅黑" panose="020B0503020204020204" charset="-122"/>
                </a:rPr>
                <a:t> </a:t>
              </a:r>
              <a:r>
                <a:rPr lang="zh-CN" altLang="en-US" sz="1200">
                  <a:latin typeface="Arial" panose="020B0604020202020204" pitchFamily="34" charset="0"/>
                  <a:ea typeface="微软雅黑" panose="020B0503020204020204" charset="-122"/>
                </a:rPr>
                <a:t>相比传统液氮费用可节省</a:t>
              </a:r>
              <a:r>
                <a:rPr lang="en-US" altLang="zh-CN" sz="1200">
                  <a:latin typeface="Arial" panose="020B0604020202020204" pitchFamily="34" charset="0"/>
                  <a:ea typeface="微软雅黑" panose="020B0503020204020204" charset="-122"/>
                </a:rPr>
                <a:t>60</a:t>
              </a:r>
              <a:r>
                <a:rPr lang="zh-CN" altLang="en-US" sz="1200">
                  <a:latin typeface="Arial" panose="020B0604020202020204" pitchFamily="34" charset="0"/>
                  <a:ea typeface="微软雅黑" panose="020B0503020204020204" charset="-122"/>
                </a:rPr>
                <a:t>％</a:t>
              </a:r>
              <a:endParaRPr lang="zh-CN" altLang="en-US" sz="1200">
                <a:latin typeface="Arial" panose="020B0604020202020204" pitchFamily="34" charset="0"/>
                <a:ea typeface="微软雅黑" panose="020B0503020204020204" charset="-122"/>
              </a:endParaRPr>
            </a:p>
          </p:txBody>
        </p:sp>
        <p:pic>
          <p:nvPicPr>
            <p:cNvPr id="12" name="图片 11" descr="箭头"/>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 y="9270"/>
              <a:ext cx="141" cy="140"/>
            </a:xfrm>
            <a:prstGeom prst="rect">
              <a:avLst/>
            </a:prstGeom>
          </p:spPr>
        </p:pic>
        <p:sp>
          <p:nvSpPr>
            <p:cNvPr id="13" name="文本框 12"/>
            <p:cNvSpPr txBox="1"/>
            <p:nvPr/>
          </p:nvSpPr>
          <p:spPr>
            <a:xfrm>
              <a:off x="475" y="9553"/>
              <a:ext cx="8091" cy="39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200" b="1">
                  <a:latin typeface="Arial" panose="020B0604020202020204" pitchFamily="34" charset="0"/>
                  <a:ea typeface="微软雅黑" panose="020B0503020204020204" charset="-122"/>
                </a:rPr>
                <a:t>易操作</a:t>
              </a:r>
              <a:r>
                <a:rPr lang="en-US" altLang="zh-CN" sz="1200">
                  <a:latin typeface="Arial" panose="020B0604020202020204" pitchFamily="34" charset="0"/>
                  <a:ea typeface="微软雅黑" panose="020B0503020204020204" charset="-122"/>
                </a:rPr>
                <a:t> </a:t>
              </a:r>
              <a:r>
                <a:rPr lang="zh-CN" altLang="en-US" sz="1200">
                  <a:latin typeface="Arial" panose="020B0604020202020204" pitchFamily="34" charset="0"/>
                  <a:ea typeface="微软雅黑" panose="020B0503020204020204" charset="-122"/>
                </a:rPr>
                <a:t>智能数显触控操作简单方便</a:t>
              </a:r>
              <a:endParaRPr lang="zh-CN" altLang="en-US" sz="1200">
                <a:latin typeface="Arial" panose="020B0604020202020204" pitchFamily="34" charset="0"/>
                <a:ea typeface="微软雅黑" panose="020B0503020204020204" charset="-122"/>
              </a:endParaRPr>
            </a:p>
          </p:txBody>
        </p:sp>
        <p:pic>
          <p:nvPicPr>
            <p:cNvPr id="15" name="图片 14" descr="箭头"/>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7" y="9705"/>
              <a:ext cx="141" cy="140"/>
            </a:xfrm>
            <a:prstGeom prst="rect">
              <a:avLst/>
            </a:prstGeom>
          </p:spPr>
        </p:pic>
      </p:grpSp>
      <p:sp>
        <p:nvSpPr>
          <p:cNvPr id="17" name="文本框 16"/>
          <p:cNvSpPr txBox="1"/>
          <p:nvPr/>
        </p:nvSpPr>
        <p:spPr>
          <a:xfrm>
            <a:off x="574040" y="1667510"/>
            <a:ext cx="6363970" cy="1584960"/>
          </a:xfrm>
          <a:prstGeom prst="rect">
            <a:avLst/>
          </a:prstGeom>
        </p:spPr>
        <p:txBody>
          <a:bodyPr>
            <a:noAutofit/>
            <a:extLst>
              <a:ext uri="{4A0BC546-FE56-4ADE-93B0-CB8AF2F6F144}">
                <wpsdc:textFrameExt xmlns:wpsdc="http://www.wps.cn/officeDocument/2022/drawingmlCustomData" type="text"/>
              </a:ext>
            </a:extLst>
          </a:bodyPr>
          <a:p>
            <a:pPr algn="l">
              <a:lnSpc>
                <a:spcPct val="130000"/>
              </a:lnSpc>
            </a:pPr>
            <a:r>
              <a:rPr lang="zh-CN" altLang="en-US" sz="1200" b="1" spc="205">
                <a:ln w="3175">
                  <a:noFill/>
                  <a:prstDash val="dash"/>
                </a:ln>
                <a:uFillTx/>
                <a:latin typeface="微软雅黑" panose="020B0503020204020204" charset="-122"/>
                <a:ea typeface="微软雅黑" panose="020B0503020204020204" charset="-122"/>
                <a:cs typeface="微软雅黑" panose="020B0503020204020204" charset="-122"/>
                <a:sym typeface="+mn-ea"/>
              </a:rPr>
              <a:t>膜制氮超净系统</a:t>
            </a:r>
            <a:r>
              <a:rPr lang="zh-CN" altLang="en-US" sz="1200">
                <a:latin typeface="Arial" panose="020B0604020202020204" pitchFamily="34" charset="0"/>
                <a:ea typeface="微软雅黑" panose="020B0503020204020204" charset="-122"/>
              </a:rPr>
              <a:t>通常由空气压缩机、空气预处理系统、膜分离制氮机组成。压缩空气经过滤器进入膜分离器，空气中的氧气、水蒸气及少量</a:t>
            </a:r>
            <a:r>
              <a:rPr lang="en-US" altLang="zh-CN" sz="1200">
                <a:latin typeface="Arial" panose="020B0604020202020204" pitchFamily="34" charset="0"/>
                <a:ea typeface="微软雅黑" panose="020B0503020204020204" charset="-122"/>
              </a:rPr>
              <a:t>CO2 </a:t>
            </a:r>
            <a:r>
              <a:rPr lang="zh-CN" altLang="en-US" sz="1200">
                <a:latin typeface="Arial" panose="020B0604020202020204" pitchFamily="34" charset="0"/>
                <a:ea typeface="微软雅黑" panose="020B0503020204020204" charset="-122"/>
              </a:rPr>
              <a:t>快速透过膜进入膜的另一侧被富集；氮气透过膜的相对速率慢而留在膜滞留侧被富集。富集后的氮气其出口压力大小几乎和压缩空气进入膜系统时的压力相同，动力损耗非常小。</a:t>
            </a:r>
            <a:endParaRPr lang="zh-CN" altLang="en-US" sz="1200">
              <a:latin typeface="Arial" panose="020B0604020202020204" pitchFamily="34" charset="0"/>
              <a:ea typeface="微软雅黑" panose="020B0503020204020204" charset="-122"/>
            </a:endParaRPr>
          </a:p>
        </p:txBody>
      </p:sp>
      <p:pic>
        <p:nvPicPr>
          <p:cNvPr id="5" name="图片 4" descr="微信图片_20241205151752"/>
          <p:cNvPicPr>
            <a:picLocks noChangeAspect="1"/>
          </p:cNvPicPr>
          <p:nvPr/>
        </p:nvPicPr>
        <p:blipFill>
          <a:blip r:embed="rId5"/>
          <a:stretch>
            <a:fillRect/>
          </a:stretch>
        </p:blipFill>
        <p:spPr>
          <a:xfrm>
            <a:off x="533400" y="2821940"/>
            <a:ext cx="6534150" cy="2875280"/>
          </a:xfrm>
          <a:prstGeom prst="rect">
            <a:avLst/>
          </a:prstGeom>
        </p:spPr>
      </p:pic>
    </p:spTree>
    <p:custDataLst>
      <p:tags r:id="rId6"/>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10" name="Title 6"/>
          <p:cNvSpPr txBox="1"/>
          <p:nvPr>
            <p:custDataLst>
              <p:tags r:id="rId2"/>
            </p:custDataLst>
          </p:nvPr>
        </p:nvSpPr>
        <p:spPr>
          <a:xfrm>
            <a:off x="686435" y="297180"/>
            <a:ext cx="2571115" cy="500380"/>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none" lIns="72000" tIns="36195" rIns="72000" bIns="36195"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90000"/>
              </a:lnSpc>
              <a:spcBef>
                <a:spcPts val="1000"/>
              </a:spcBef>
              <a:spcAft>
                <a:spcPts val="0"/>
              </a:spcAft>
              <a:buSzPct val="100000"/>
              <a:buNone/>
            </a:pPr>
            <a:r>
              <a:rPr altLang="zh-CN" sz="2800" b="1" spc="205">
                <a:ln w="3175">
                  <a:noFill/>
                  <a:prstDash val="dash"/>
                </a:ln>
                <a:uFillTx/>
                <a:latin typeface="微软雅黑" panose="020B0503020204020204" charset="-122"/>
                <a:ea typeface="微软雅黑" panose="020B0503020204020204" charset="-122"/>
                <a:cs typeface="微软雅黑" panose="020B0503020204020204" charset="-122"/>
                <a:sym typeface="+mn-ea"/>
              </a:rPr>
              <a:t>HMN-240</a:t>
            </a:r>
            <a:r>
              <a:rPr lang="zh-CN" altLang="en-US" sz="2800" b="1" spc="205">
                <a:ln w="3175">
                  <a:noFill/>
                  <a:prstDash val="dash"/>
                </a:ln>
                <a:uFillTx/>
                <a:latin typeface="微软雅黑" panose="020B0503020204020204" charset="-122"/>
                <a:ea typeface="微软雅黑" panose="020B0503020204020204" charset="-122"/>
                <a:cs typeface="微软雅黑" panose="020B0503020204020204" charset="-122"/>
                <a:sym typeface="+mn-ea"/>
              </a:rPr>
              <a:t>膜制氮混合气系统</a:t>
            </a:r>
            <a:endParaRPr lang="zh-CN" altLang="en-US" sz="2800" b="1" spc="205">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endParaRPr>
          </a:p>
        </p:txBody>
      </p:sp>
      <p:graphicFrame>
        <p:nvGraphicFramePr>
          <p:cNvPr id="19" name="表格 18"/>
          <p:cNvGraphicFramePr/>
          <p:nvPr>
            <p:custDataLst>
              <p:tags r:id="rId3"/>
            </p:custDataLst>
          </p:nvPr>
        </p:nvGraphicFramePr>
        <p:xfrm>
          <a:off x="1677353" y="4515485"/>
          <a:ext cx="8972550" cy="2235835"/>
        </p:xfrm>
        <a:graphic>
          <a:graphicData uri="http://schemas.openxmlformats.org/drawingml/2006/table">
            <a:tbl>
              <a:tblPr firstRow="1" bandRow="1">
                <a:tableStyleId>{5C22544A-7EE6-4342-B048-85BDC9FD1C3A}</a:tableStyleId>
              </a:tblPr>
              <a:tblGrid>
                <a:gridCol w="1742440"/>
                <a:gridCol w="2828290"/>
                <a:gridCol w="1512570"/>
                <a:gridCol w="2889250"/>
              </a:tblGrid>
              <a:tr h="391160">
                <a:tc gridSpan="4">
                  <a:txBody>
                    <a:bodyPr/>
                    <a:p>
                      <a:pPr algn="ctr">
                        <a:lnSpc>
                          <a:spcPct val="110000"/>
                        </a:lnSpc>
                        <a:buNone/>
                      </a:pPr>
                      <a:r>
                        <a:rPr lang="zh-CN" altLang="en-US" sz="1600">
                          <a:latin typeface="思源黑体 CN Heavy" panose="020B0A00000000000000" charset="-122"/>
                          <a:ea typeface="思源黑体 CN Heavy" panose="020B0A00000000000000" charset="-122"/>
                        </a:rPr>
                        <a:t>膜制氮超净</a:t>
                      </a:r>
                      <a:r>
                        <a:rPr lang="zh-CN" altLang="en-US" sz="1600">
                          <a:latin typeface="思源黑体 CN Heavy" panose="020B0A00000000000000" charset="-122"/>
                          <a:ea typeface="思源黑体 CN Heavy" panose="020B0A00000000000000" charset="-122"/>
                        </a:rPr>
                        <a:t>系统产品配置</a:t>
                      </a:r>
                      <a:endParaRPr lang="zh-CN" altLang="en-US" sz="1600">
                        <a:latin typeface="思源黑体 CN Heavy" panose="020B0A00000000000000" charset="-122"/>
                        <a:ea typeface="思源黑体 CN Heavy" panose="020B0A00000000000000" charset="-122"/>
                      </a:endParaRPr>
                    </a:p>
                  </a:txBody>
                  <a:tcPr anchor="ctr" anchorCtr="0">
                    <a:lnL>
                      <a:noFill/>
                    </a:lnL>
                    <a:lnR>
                      <a:noFill/>
                    </a:lnR>
                    <a:lnT>
                      <a:noFill/>
                    </a:lnT>
                    <a:lnB>
                      <a:noFill/>
                    </a:lnB>
                    <a:lnTlToBr>
                      <a:noFill/>
                    </a:lnTlToBr>
                    <a:lnBlToTr>
                      <a:noFill/>
                    </a:lnBlToTr>
                    <a:solidFill>
                      <a:srgbClr val="0C4F9E"/>
                    </a:solidFill>
                  </a:tcPr>
                </a:tc>
                <a:tc hMerge="1">
                  <a:tcPr>
                    <a:lnT>
                      <a:noFill/>
                    </a:lnT>
                    <a:lnB>
                      <a:noFill/>
                    </a:lnB>
                  </a:tcPr>
                </a:tc>
                <a:tc hMerge="1">
                  <a:tcPr>
                    <a:lnT>
                      <a:noFill/>
                    </a:lnT>
                    <a:lnB>
                      <a:noFill/>
                    </a:lnB>
                  </a:tcPr>
                </a:tc>
                <a:tc hMerge="1">
                  <a:tcPr>
                    <a:lnR>
                      <a:noFill/>
                    </a:lnR>
                    <a:lnT>
                      <a:noFill/>
                    </a:lnT>
                    <a:lnB>
                      <a:noFill/>
                    </a:lnB>
                  </a:tcPr>
                </a:tc>
              </a:tr>
              <a:tr h="395605">
                <a:tc>
                  <a:txBody>
                    <a:bodyPr/>
                    <a:p>
                      <a:pPr algn="ctr">
                        <a:buNone/>
                      </a:pPr>
                      <a:r>
                        <a:rPr lang="zh-CN" altLang="en-US" sz="1200" b="1"/>
                        <a:t>产品型号</a:t>
                      </a:r>
                      <a:endParaRPr lang="zh-CN" altLang="en-US" sz="1200" b="1"/>
                    </a:p>
                  </a:txBody>
                  <a:tcPr anchor="ctr" anchorCtr="0">
                    <a:lnL>
                      <a:noFill/>
                    </a:lnL>
                    <a:lnR w="12700">
                      <a:solidFill>
                        <a:schemeClr val="accent1"/>
                      </a:solidFill>
                      <a:prstDash val="sysDot"/>
                    </a:lnR>
                    <a:lnT>
                      <a:noFill/>
                    </a:lnT>
                    <a:lnB w="12700">
                      <a:solidFill>
                        <a:schemeClr val="accent1"/>
                      </a:solidFill>
                      <a:prstDash val="sysDot"/>
                    </a:lnB>
                    <a:lnTlToBr>
                      <a:noFill/>
                    </a:lnTlToBr>
                    <a:lnBlToTr>
                      <a:noFill/>
                    </a:lnBlToTr>
                    <a:solidFill>
                      <a:schemeClr val="bg1">
                        <a:lumMod val="95000"/>
                        <a:alpha val="73000"/>
                      </a:schemeClr>
                    </a:solidFill>
                  </a:tcPr>
                </a:tc>
                <a:tc>
                  <a:txBody>
                    <a:bodyPr/>
                    <a:p>
                      <a:pPr algn="ctr">
                        <a:buNone/>
                      </a:pPr>
                      <a:r>
                        <a:rPr lang="en-US" altLang="zh-CN" sz="1200"/>
                        <a:t>HMN-240</a:t>
                      </a:r>
                      <a:endParaRPr lang="en-US" altLang="zh-CN" sz="1200"/>
                    </a:p>
                  </a:txBody>
                  <a:tcPr anchor="ctr" anchorCtr="0">
                    <a:lnL w="12700">
                      <a:solidFill>
                        <a:schemeClr val="accent1"/>
                      </a:solidFill>
                      <a:prstDash val="sysDot"/>
                    </a:lnL>
                    <a:lnR w="12700">
                      <a:solidFill>
                        <a:schemeClr val="accent1"/>
                      </a:solidFill>
                      <a:prstDash val="sysDot"/>
                    </a:lnR>
                    <a:lnT>
                      <a:noFill/>
                    </a:lnT>
                    <a:lnB w="12700">
                      <a:solidFill>
                        <a:schemeClr val="accent1"/>
                      </a:solidFill>
                      <a:prstDash val="sysDot"/>
                    </a:lnB>
                    <a:lnTlToBr>
                      <a:noFill/>
                    </a:lnTlToBr>
                    <a:lnBlToTr>
                      <a:noFill/>
                    </a:lnBlToTr>
                    <a:solidFill>
                      <a:schemeClr val="bg1">
                        <a:lumMod val="95000"/>
                        <a:alpha val="73000"/>
                      </a:schemeClr>
                    </a:solidFill>
                  </a:tcPr>
                </a:tc>
                <a:tc>
                  <a:txBody>
                    <a:bodyPr/>
                    <a:p>
                      <a:pPr algn="ctr">
                        <a:buNone/>
                      </a:pPr>
                      <a:r>
                        <a:rPr lang="zh-CN" altLang="en-US" sz="1200" b="1"/>
                        <a:t>空压机功率</a:t>
                      </a:r>
                      <a:endParaRPr lang="zh-CN" altLang="en-US" sz="1200" b="1"/>
                    </a:p>
                  </a:txBody>
                  <a:tcPr anchor="ctr" anchorCtr="0">
                    <a:lnL w="12700">
                      <a:solidFill>
                        <a:schemeClr val="accent1"/>
                      </a:solidFill>
                      <a:prstDash val="sysDot"/>
                    </a:lnL>
                    <a:lnR w="12700">
                      <a:solidFill>
                        <a:schemeClr val="accent1"/>
                      </a:solidFill>
                      <a:prstDash val="sysDot"/>
                    </a:lnR>
                    <a:lnT>
                      <a:noFill/>
                    </a:lnT>
                    <a:lnB w="12700">
                      <a:solidFill>
                        <a:schemeClr val="accent1"/>
                      </a:solidFill>
                      <a:prstDash val="sysDot"/>
                    </a:lnB>
                    <a:lnTlToBr>
                      <a:noFill/>
                    </a:lnTlToBr>
                    <a:lnBlToTr>
                      <a:noFill/>
                    </a:lnBlToTr>
                    <a:solidFill>
                      <a:schemeClr val="bg1">
                        <a:lumMod val="95000"/>
                        <a:alpha val="73000"/>
                      </a:schemeClr>
                    </a:solidFill>
                  </a:tcPr>
                </a:tc>
                <a:tc>
                  <a:txBody>
                    <a:bodyPr/>
                    <a:p>
                      <a:pPr algn="ctr">
                        <a:buNone/>
                      </a:pPr>
                      <a:r>
                        <a:rPr lang="en-US" altLang="zh-CN" sz="1200"/>
                        <a:t>55KW</a:t>
                      </a:r>
                      <a:endParaRPr lang="en-US" altLang="zh-CN" sz="1200"/>
                    </a:p>
                  </a:txBody>
                  <a:tcPr anchor="ctr" anchorCtr="0">
                    <a:lnL w="12700">
                      <a:solidFill>
                        <a:schemeClr val="accent1"/>
                      </a:solidFill>
                      <a:prstDash val="sysDot"/>
                    </a:lnL>
                    <a:lnR>
                      <a:noFill/>
                    </a:lnR>
                    <a:lnT>
                      <a:noFill/>
                    </a:lnT>
                    <a:lnB w="12700">
                      <a:solidFill>
                        <a:schemeClr val="accent1"/>
                      </a:solidFill>
                      <a:prstDash val="sysDot"/>
                    </a:lnB>
                    <a:lnTlToBr>
                      <a:noFill/>
                    </a:lnTlToBr>
                    <a:lnBlToTr>
                      <a:noFill/>
                    </a:lnBlToTr>
                    <a:solidFill>
                      <a:schemeClr val="bg1">
                        <a:lumMod val="95000"/>
                        <a:alpha val="73000"/>
                      </a:schemeClr>
                    </a:solidFill>
                  </a:tcPr>
                </a:tc>
              </a:tr>
              <a:tr h="345440">
                <a:tc>
                  <a:txBody>
                    <a:bodyPr/>
                    <a:p>
                      <a:pPr algn="ctr">
                        <a:buNone/>
                      </a:pPr>
                      <a:r>
                        <a:rPr lang="zh-CN" altLang="en-US" sz="1200" b="1"/>
                        <a:t>流量</a:t>
                      </a:r>
                      <a:endParaRPr lang="zh-CN" altLang="en-US" sz="1200" b="1"/>
                    </a:p>
                  </a:txBody>
                  <a:tcPr anchor="ctr" anchorCtr="0">
                    <a:lnL>
                      <a:noFill/>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ctr">
                        <a:buNone/>
                      </a:pPr>
                      <a:r>
                        <a:rPr lang="en-US" altLang="zh-CN" sz="1200"/>
                        <a:t>240Nm</a:t>
                      </a:r>
                      <a:r>
                        <a:rPr lang="en-US" altLang="en-US" sz="1200"/>
                        <a:t>³</a:t>
                      </a:r>
                      <a:r>
                        <a:rPr lang="en-US" altLang="zh-CN" sz="1200"/>
                        <a:t>/h</a:t>
                      </a:r>
                      <a:endParaRPr lang="en-US" altLang="zh-CN"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ctr">
                        <a:buNone/>
                      </a:pPr>
                      <a:r>
                        <a:rPr lang="zh-CN" altLang="en-US" sz="1200" b="1"/>
                        <a:t>纯度</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ctr">
                        <a:buNone/>
                      </a:pPr>
                      <a:r>
                        <a:rPr lang="en-US" altLang="zh-CN" sz="1200"/>
                        <a:t>88</a:t>
                      </a:r>
                      <a:r>
                        <a:rPr lang="zh-CN" altLang="en-US" sz="1200"/>
                        <a:t>％</a:t>
                      </a:r>
                      <a:r>
                        <a:rPr lang="en-US" altLang="zh-CN" sz="1200"/>
                        <a:t>-99</a:t>
                      </a:r>
                      <a:r>
                        <a:rPr lang="zh-CN" altLang="en-US" sz="1200"/>
                        <a:t>％（可调）</a:t>
                      </a:r>
                      <a:endParaRPr lang="zh-CN" altLang="en-US" sz="1200"/>
                    </a:p>
                  </a:txBody>
                  <a:tcPr anchor="ctr" anchorCtr="0">
                    <a:lnL w="12700">
                      <a:solidFill>
                        <a:schemeClr val="accent1"/>
                      </a:solidFill>
                      <a:prstDash val="sysDot"/>
                    </a:lnL>
                    <a:lnR>
                      <a:noFill/>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r>
              <a:tr h="378460">
                <a:tc>
                  <a:txBody>
                    <a:bodyPr/>
                    <a:p>
                      <a:pPr algn="ctr">
                        <a:buNone/>
                      </a:pPr>
                      <a:r>
                        <a:rPr lang="zh-CN" altLang="en-US" sz="1200" b="1"/>
                        <a:t>工作压力</a:t>
                      </a:r>
                      <a:endParaRPr lang="zh-CN" altLang="en-US" sz="1200" b="1"/>
                    </a:p>
                  </a:txBody>
                  <a:tcPr anchor="ctr" anchorCtr="0">
                    <a:lnL>
                      <a:noFill/>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ctr">
                        <a:buNone/>
                      </a:pPr>
                      <a:r>
                        <a:rPr lang="en-US" altLang="zh-CN" sz="1200"/>
                        <a:t>1.45MPa</a:t>
                      </a:r>
                      <a:endParaRPr lang="en-US" altLang="zh-CN"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ctr">
                        <a:buNone/>
                      </a:pPr>
                      <a:r>
                        <a:rPr lang="zh-CN" altLang="en-US" sz="1200" b="1"/>
                        <a:t>出口露点</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ctr">
                        <a:buNone/>
                      </a:pPr>
                      <a:r>
                        <a:rPr lang="en-US" altLang="zh-CN" sz="1200"/>
                        <a:t>-40</a:t>
                      </a:r>
                      <a:r>
                        <a:rPr lang="en-US" altLang="en-US" sz="1200"/>
                        <a:t>℃</a:t>
                      </a:r>
                      <a:endParaRPr lang="en-US" altLang="en-US" sz="1200"/>
                    </a:p>
                  </a:txBody>
                  <a:tcPr anchor="ctr" anchorCtr="0">
                    <a:lnL w="12700">
                      <a:solidFill>
                        <a:schemeClr val="accent1"/>
                      </a:solidFill>
                      <a:prstDash val="sysDot"/>
                    </a:lnL>
                    <a:lnR>
                      <a:noFill/>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r>
              <a:tr h="346710">
                <a:tc>
                  <a:txBody>
                    <a:bodyPr/>
                    <a:p>
                      <a:pPr algn="ctr">
                        <a:buNone/>
                      </a:pPr>
                      <a:r>
                        <a:rPr lang="zh-CN" altLang="en-US" sz="1200" b="1"/>
                        <a:t>工作温度</a:t>
                      </a:r>
                      <a:endParaRPr lang="zh-CN" altLang="en-US" sz="1200" b="1"/>
                    </a:p>
                  </a:txBody>
                  <a:tcPr anchor="ctr" anchorCtr="0">
                    <a:lnL>
                      <a:noFill/>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ctr">
                        <a:buNone/>
                      </a:pPr>
                      <a:r>
                        <a:rPr lang="en-US" altLang="zh-CN" sz="1200"/>
                        <a:t>0</a:t>
                      </a:r>
                      <a:r>
                        <a:rPr lang="en-US" altLang="en-US" sz="1200"/>
                        <a:t>℃</a:t>
                      </a:r>
                      <a:r>
                        <a:rPr lang="en-US" altLang="zh-CN" sz="1200"/>
                        <a:t>-40</a:t>
                      </a:r>
                      <a:r>
                        <a:rPr lang="en-US" altLang="en-US" sz="1200"/>
                        <a:t>℃</a:t>
                      </a:r>
                      <a:endParaRPr lang="en-US" altLang="en-US"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ctr">
                        <a:buNone/>
                      </a:pPr>
                      <a:r>
                        <a:rPr lang="zh-CN" altLang="en-US" sz="1200" b="1"/>
                        <a:t>噪音</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ctr">
                        <a:buNone/>
                      </a:pPr>
                      <a:r>
                        <a:rPr lang="en-US" altLang="zh-CN" sz="1200"/>
                        <a:t>68db</a:t>
                      </a:r>
                      <a:r>
                        <a:rPr lang="zh-CN" altLang="en-US" sz="1200"/>
                        <a:t>（距离</a:t>
                      </a:r>
                      <a:r>
                        <a:rPr lang="en-US" altLang="zh-CN" sz="1200"/>
                        <a:t>1</a:t>
                      </a:r>
                      <a:r>
                        <a:rPr lang="zh-CN" altLang="en-US" sz="1200"/>
                        <a:t>米）</a:t>
                      </a:r>
                      <a:endParaRPr lang="zh-CN" altLang="en-US" sz="1200"/>
                    </a:p>
                  </a:txBody>
                  <a:tcPr anchor="ctr" anchorCtr="0">
                    <a:lnL w="12700">
                      <a:solidFill>
                        <a:schemeClr val="accent1"/>
                      </a:solidFill>
                      <a:prstDash val="sysDot"/>
                    </a:lnL>
                    <a:lnR>
                      <a:noFill/>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r>
              <a:tr h="378460">
                <a:tc>
                  <a:txBody>
                    <a:bodyPr/>
                    <a:p>
                      <a:pPr algn="ctr">
                        <a:buNone/>
                      </a:pPr>
                      <a:r>
                        <a:rPr lang="zh-CN" altLang="en-US" sz="1200" b="1"/>
                        <a:t>氮气出口</a:t>
                      </a:r>
                      <a:endParaRPr lang="zh-CN" altLang="en-US" sz="1200" b="1"/>
                    </a:p>
                  </a:txBody>
                  <a:tcPr anchor="ctr" anchorCtr="0">
                    <a:lnL>
                      <a:noFill/>
                    </a:lnL>
                    <a:lnR w="12700">
                      <a:solidFill>
                        <a:schemeClr val="accent1"/>
                      </a:solidFill>
                      <a:prstDash val="sysDot"/>
                    </a:lnR>
                    <a:lnT w="12700">
                      <a:solidFill>
                        <a:schemeClr val="accent1"/>
                      </a:solidFill>
                      <a:prstDash val="sysDot"/>
                    </a:lnT>
                    <a:lnB w="28575">
                      <a:solidFill>
                        <a:schemeClr val="accent1"/>
                      </a:solidFill>
                      <a:prstDash val="solid"/>
                    </a:lnB>
                    <a:lnTlToBr>
                      <a:noFill/>
                    </a:lnTlToBr>
                    <a:lnBlToTr>
                      <a:noFill/>
                    </a:lnBlToTr>
                    <a:solidFill>
                      <a:schemeClr val="bg1">
                        <a:lumMod val="95000"/>
                        <a:alpha val="73000"/>
                      </a:schemeClr>
                    </a:solidFill>
                  </a:tcPr>
                </a:tc>
                <a:tc>
                  <a:txBody>
                    <a:bodyPr/>
                    <a:p>
                      <a:pPr algn="ctr">
                        <a:buNone/>
                      </a:pPr>
                      <a:r>
                        <a:rPr lang="en-US" altLang="zh-CN" sz="1200"/>
                        <a:t>DN25</a:t>
                      </a:r>
                      <a:endParaRPr lang="zh-CN" altLang="en-US"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28575">
                      <a:solidFill>
                        <a:schemeClr val="accent1"/>
                      </a:solidFill>
                      <a:prstDash val="solid"/>
                    </a:lnB>
                    <a:lnTlToBr>
                      <a:noFill/>
                    </a:lnTlToBr>
                    <a:lnBlToTr>
                      <a:noFill/>
                    </a:lnBlToTr>
                    <a:solidFill>
                      <a:schemeClr val="bg1">
                        <a:lumMod val="95000"/>
                        <a:alpha val="73000"/>
                      </a:schemeClr>
                    </a:solidFill>
                  </a:tcPr>
                </a:tc>
                <a:tc>
                  <a:txBody>
                    <a:bodyPr/>
                    <a:p>
                      <a:pPr algn="ctr">
                        <a:buNone/>
                      </a:pPr>
                      <a:r>
                        <a:rPr lang="zh-CN" altLang="en-US" sz="1200" b="1"/>
                        <a:t>气体纯净度</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28575">
                      <a:solidFill>
                        <a:schemeClr val="accent1"/>
                      </a:solidFill>
                      <a:prstDash val="solid"/>
                    </a:lnB>
                    <a:lnTlToBr>
                      <a:noFill/>
                    </a:lnTlToBr>
                    <a:lnBlToTr>
                      <a:noFill/>
                    </a:lnBlToTr>
                    <a:solidFill>
                      <a:schemeClr val="bg1">
                        <a:lumMod val="95000"/>
                        <a:alpha val="73000"/>
                      </a:schemeClr>
                    </a:solidFill>
                  </a:tcPr>
                </a:tc>
                <a:tc>
                  <a:txBody>
                    <a:bodyPr/>
                    <a:p>
                      <a:pPr algn="ctr">
                        <a:buNone/>
                      </a:pPr>
                      <a:r>
                        <a:rPr lang="zh-CN" altLang="en-US" sz="1200"/>
                        <a:t>含油量</a:t>
                      </a:r>
                      <a:r>
                        <a:rPr lang="en-US" altLang="zh-CN" sz="1200"/>
                        <a:t> 0.01ppm/</a:t>
                      </a:r>
                      <a:r>
                        <a:rPr lang="zh-CN" altLang="en-US" sz="1200"/>
                        <a:t>含尘量</a:t>
                      </a:r>
                      <a:r>
                        <a:rPr lang="en-US" altLang="zh-CN" sz="1200"/>
                        <a:t> 0.005</a:t>
                      </a:r>
                      <a:r>
                        <a:rPr lang="en-US" altLang="en-US" sz="1200"/>
                        <a:t>µ</a:t>
                      </a:r>
                      <a:r>
                        <a:rPr lang="en-US" altLang="zh-CN" sz="1200"/>
                        <a:t>m</a:t>
                      </a:r>
                      <a:endParaRPr lang="en-US" altLang="zh-CN" sz="1200"/>
                    </a:p>
                  </a:txBody>
                  <a:tcPr anchor="ctr" anchorCtr="0">
                    <a:lnL w="12700">
                      <a:solidFill>
                        <a:schemeClr val="accent1"/>
                      </a:solidFill>
                      <a:prstDash val="sysDot"/>
                    </a:lnL>
                    <a:lnR>
                      <a:noFill/>
                    </a:lnR>
                    <a:lnT w="12700">
                      <a:solidFill>
                        <a:schemeClr val="accent1"/>
                      </a:solidFill>
                      <a:prstDash val="sysDot"/>
                    </a:lnT>
                    <a:lnB w="28575">
                      <a:solidFill>
                        <a:schemeClr val="accent1"/>
                      </a:solidFill>
                      <a:prstDash val="solid"/>
                    </a:lnB>
                    <a:lnTlToBr>
                      <a:noFill/>
                    </a:lnTlToBr>
                    <a:lnBlToTr>
                      <a:noFill/>
                    </a:lnBlToTr>
                    <a:solidFill>
                      <a:schemeClr val="bg1">
                        <a:lumMod val="95000"/>
                        <a:alpha val="73000"/>
                      </a:schemeClr>
                    </a:solidFill>
                  </a:tcPr>
                </a:tc>
              </a:tr>
            </a:tbl>
          </a:graphicData>
        </a:graphic>
      </p:graphicFrame>
      <p:pic>
        <p:nvPicPr>
          <p:cNvPr id="4" name="图片 3" descr="C:/Users/Administrator/Desktop/临时/图片2.png图片2"/>
          <p:cNvPicPr>
            <a:picLocks noChangeAspect="1"/>
          </p:cNvPicPr>
          <p:nvPr/>
        </p:nvPicPr>
        <p:blipFill>
          <a:blip r:embed="rId4"/>
          <a:srcRect l="8" r="8"/>
          <a:stretch>
            <a:fillRect/>
          </a:stretch>
        </p:blipFill>
        <p:spPr>
          <a:xfrm>
            <a:off x="1405255" y="523875"/>
            <a:ext cx="9516745" cy="4223385"/>
          </a:xfrm>
          <a:prstGeom prst="rect">
            <a:avLst/>
          </a:prstGeom>
        </p:spPr>
      </p:pic>
    </p:spTree>
    <p:custDataLst>
      <p:tags r:id="rId5"/>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4" name="图片 3" descr="单机"/>
          <p:cNvPicPr>
            <a:picLocks noChangeAspect="1"/>
          </p:cNvPicPr>
          <p:nvPr/>
        </p:nvPicPr>
        <p:blipFill>
          <a:blip r:embed="rId2"/>
          <a:stretch>
            <a:fillRect/>
          </a:stretch>
        </p:blipFill>
        <p:spPr>
          <a:xfrm>
            <a:off x="1114425" y="426720"/>
            <a:ext cx="9963150" cy="4563745"/>
          </a:xfrm>
          <a:prstGeom prst="rect">
            <a:avLst/>
          </a:prstGeom>
        </p:spPr>
      </p:pic>
      <p:sp>
        <p:nvSpPr>
          <p:cNvPr id="29" name="矩形 28"/>
          <p:cNvSpPr/>
          <p:nvPr/>
        </p:nvSpPr>
        <p:spPr>
          <a:xfrm>
            <a:off x="8790305" y="2905760"/>
            <a:ext cx="2409825" cy="1593850"/>
          </a:xfrm>
          <a:prstGeom prst="rect">
            <a:avLst/>
          </a:prstGeom>
          <a:solidFill>
            <a:srgbClr val="FAFAFA">
              <a:alpha val="61000"/>
            </a:srgbClr>
          </a:solid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aphicFrame>
        <p:nvGraphicFramePr>
          <p:cNvPr id="6" name="表格 5"/>
          <p:cNvGraphicFramePr/>
          <p:nvPr>
            <p:custDataLst>
              <p:tags r:id="rId3"/>
            </p:custDataLst>
          </p:nvPr>
        </p:nvGraphicFramePr>
        <p:xfrm>
          <a:off x="492760" y="4822190"/>
          <a:ext cx="3424555" cy="1765935"/>
        </p:xfrm>
        <a:graphic>
          <a:graphicData uri="http://schemas.openxmlformats.org/drawingml/2006/table">
            <a:tbl>
              <a:tblPr firstRow="1" bandRow="1">
                <a:tableStyleId>{5C22544A-7EE6-4342-B048-85BDC9FD1C3A}</a:tableStyleId>
              </a:tblPr>
              <a:tblGrid>
                <a:gridCol w="1181735"/>
                <a:gridCol w="1273810"/>
                <a:gridCol w="969010"/>
              </a:tblGrid>
              <a:tr h="363855">
                <a:tc gridSpan="3">
                  <a:txBody>
                    <a:bodyPr/>
                    <a:p>
                      <a:pPr>
                        <a:buNone/>
                      </a:pPr>
                      <a:r>
                        <a:rPr lang="zh-CN" altLang="en-US" sz="1600" b="0">
                          <a:latin typeface="思源黑体 CN Heavy" panose="020B0A00000000000000" charset="-122"/>
                          <a:ea typeface="思源黑体 CN Heavy" panose="020B0A00000000000000" charset="-122"/>
                        </a:rPr>
                        <a:t>螺杆空压机</a:t>
                      </a:r>
                      <a:endParaRPr lang="zh-CN" altLang="en-US" sz="1600" b="0">
                        <a:latin typeface="思源黑体 CN Heavy" panose="020B0A00000000000000" charset="-122"/>
                        <a:ea typeface="思源黑体 CN Heavy" panose="020B0A00000000000000" charset="-122"/>
                      </a:endParaRPr>
                    </a:p>
                  </a:txBody>
                  <a:tcPr anchor="ctr" anchorCtr="0">
                    <a:lnL>
                      <a:noFill/>
                    </a:lnL>
                    <a:lnR>
                      <a:noFill/>
                    </a:lnR>
                    <a:lnT>
                      <a:noFill/>
                    </a:lnT>
                    <a:lnB>
                      <a:noFill/>
                    </a:lnB>
                    <a:lnTlToBr>
                      <a:noFill/>
                    </a:lnTlToBr>
                    <a:lnBlToTr>
                      <a:noFill/>
                    </a:lnBlToTr>
                    <a:solidFill>
                      <a:srgbClr val="0C4F9E"/>
                    </a:solidFill>
                  </a:tcPr>
                </a:tc>
                <a:tc hMerge="1">
                  <a:tcPr>
                    <a:lnR>
                      <a:noFill/>
                    </a:lnR>
                    <a:lnT>
                      <a:noFill/>
                    </a:lnT>
                    <a:lnB>
                      <a:noFill/>
                    </a:lnB>
                  </a:tcPr>
                </a:tc>
                <a:tc hMerge="1">
                  <a:tcPr>
                    <a:lnR>
                      <a:noFill/>
                    </a:lnR>
                    <a:lnT>
                      <a:noFill/>
                    </a:lnT>
                    <a:lnB>
                      <a:noFill/>
                    </a:lnB>
                    <a:solidFill>
                      <a:srgbClr val="0C4F9E"/>
                    </a:solidFill>
                  </a:tcPr>
                </a:tc>
              </a:tr>
              <a:tr h="352425">
                <a:tc>
                  <a:txBody>
                    <a:bodyPr/>
                    <a:p>
                      <a:pPr>
                        <a:buNone/>
                      </a:pPr>
                      <a:r>
                        <a:rPr lang="zh-CN" altLang="en-US" sz="1200" b="1"/>
                        <a:t>额定功率：</a:t>
                      </a:r>
                      <a:endParaRPr lang="zh-CN" altLang="en-US" sz="1200" b="1"/>
                    </a:p>
                    <a:p>
                      <a:pPr>
                        <a:buNone/>
                      </a:pPr>
                      <a:r>
                        <a:rPr lang="en-US" altLang="zh-CN" sz="1200"/>
                        <a:t>15kw</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t>工作压力：</a:t>
                      </a:r>
                      <a:r>
                        <a:rPr lang="en-US" altLang="zh-CN" sz="1200"/>
                        <a:t>1.58Mpa/16bar</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sym typeface="+mn-ea"/>
                        </a:rPr>
                        <a:t>启动方式：</a:t>
                      </a:r>
                      <a:endParaRPr lang="zh-CN" altLang="en-US" sz="1200" b="1"/>
                    </a:p>
                    <a:p>
                      <a:pPr>
                        <a:buNone/>
                      </a:pPr>
                      <a:r>
                        <a:rPr lang="zh-CN" altLang="en-US" sz="1200">
                          <a:sym typeface="+mn-ea"/>
                        </a:rPr>
                        <a:t>变频启动</a:t>
                      </a:r>
                      <a:endParaRPr lang="en-US" altLang="zh-CN" sz="1200"/>
                    </a:p>
                  </a:txBody>
                  <a:tcPr anchor="ctr" anchorCtr="0">
                    <a:lnL>
                      <a:noFill/>
                    </a:lnL>
                    <a:lnR>
                      <a:noFill/>
                    </a:lnR>
                    <a:lnT>
                      <a:noFill/>
                    </a:lnT>
                    <a:lnB>
                      <a:noFill/>
                    </a:lnB>
                    <a:lnTlToBr>
                      <a:noFill/>
                    </a:lnTlToBr>
                    <a:lnBlToTr>
                      <a:noFill/>
                    </a:lnBlToTr>
                  </a:tcPr>
                </a:tc>
              </a:tr>
              <a:tr h="457200">
                <a:tc>
                  <a:txBody>
                    <a:bodyPr/>
                    <a:p>
                      <a:pPr>
                        <a:buNone/>
                      </a:pPr>
                      <a:r>
                        <a:rPr lang="zh-CN" altLang="en-US" sz="1200" b="1"/>
                        <a:t>产气量：</a:t>
                      </a:r>
                      <a:r>
                        <a:rPr lang="en-US" altLang="zh-CN" sz="1200"/>
                        <a:t>1.2~1.5m</a:t>
                      </a:r>
                      <a:r>
                        <a:rPr lang="en-US" altLang="en-US" sz="1200"/>
                        <a:t>³</a:t>
                      </a:r>
                      <a:r>
                        <a:rPr lang="en-US" altLang="zh-CN" sz="1200"/>
                        <a:t>/min</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sym typeface="+mn-ea"/>
                        </a:rPr>
                        <a:t>冷却方式：</a:t>
                      </a:r>
                      <a:endParaRPr lang="zh-CN" altLang="en-US" sz="1200" b="1"/>
                    </a:p>
                    <a:p>
                      <a:pPr>
                        <a:buNone/>
                      </a:pPr>
                      <a:r>
                        <a:rPr lang="zh-CN" altLang="en-US" sz="1200">
                          <a:sym typeface="+mn-ea"/>
                        </a:rPr>
                        <a:t>风冷</a:t>
                      </a:r>
                      <a:endParaRPr lang="zh-CN" altLang="en-US" sz="1200"/>
                    </a:p>
                  </a:txBody>
                  <a:tcPr anchor="ctr" anchorCtr="0">
                    <a:lnL>
                      <a:noFill/>
                    </a:lnL>
                    <a:lnR>
                      <a:noFill/>
                    </a:lnR>
                    <a:lnT>
                      <a:noFill/>
                    </a:lnT>
                    <a:lnB>
                      <a:noFill/>
                    </a:lnB>
                    <a:lnTlToBr>
                      <a:noFill/>
                    </a:lnTlToBr>
                    <a:lnBlToTr>
                      <a:noFill/>
                    </a:lnBlToTr>
                  </a:tcPr>
                </a:tc>
                <a:tc>
                  <a:txBody>
                    <a:bodyPr/>
                    <a:p>
                      <a:pPr>
                        <a:buNone/>
                      </a:pPr>
                      <a:r>
                        <a:rPr lang="zh-CN" altLang="en-US" sz="1200" b="1">
                          <a:sym typeface="+mn-ea"/>
                        </a:rPr>
                        <a:t>电源：</a:t>
                      </a:r>
                      <a:endParaRPr lang="zh-CN" altLang="en-US" sz="1200" b="1"/>
                    </a:p>
                    <a:p>
                      <a:pPr>
                        <a:buNone/>
                      </a:pPr>
                      <a:r>
                        <a:rPr lang="en-US" altLang="zh-CN" sz="1200">
                          <a:sym typeface="+mn-ea"/>
                        </a:rPr>
                        <a:t>380v/50Hz</a:t>
                      </a:r>
                      <a:endParaRPr lang="zh-CN" altLang="en-US" sz="1200"/>
                    </a:p>
                  </a:txBody>
                  <a:tcPr anchor="ctr" anchorCtr="0">
                    <a:lnL>
                      <a:noFill/>
                    </a:lnL>
                    <a:lnR>
                      <a:noFill/>
                    </a:lnR>
                    <a:lnT>
                      <a:noFill/>
                    </a:lnT>
                    <a:lnB>
                      <a:noFill/>
                    </a:lnB>
                    <a:lnTlToBr>
                      <a:noFill/>
                    </a:lnTlToBr>
                    <a:lnBlToTr>
                      <a:noFill/>
                    </a:lnBlToTr>
                  </a:tcPr>
                </a:tc>
              </a:tr>
              <a:tr h="487680">
                <a:tc gridSpan="2">
                  <a:txBody>
                    <a:bodyPr/>
                    <a:p>
                      <a:pPr>
                        <a:buNone/>
                      </a:pPr>
                      <a:r>
                        <a:rPr lang="zh-CN" altLang="en-US" sz="1200" b="1">
                          <a:sym typeface="+mn-ea"/>
                        </a:rPr>
                        <a:t>尺寸：</a:t>
                      </a:r>
                      <a:endParaRPr lang="zh-CN" altLang="en-US" sz="1200" b="1">
                        <a:sym typeface="+mn-ea"/>
                      </a:endParaRPr>
                    </a:p>
                    <a:p>
                      <a:pPr>
                        <a:buNone/>
                      </a:pPr>
                      <a:r>
                        <a:rPr lang="en-US" altLang="zh-CN" sz="1200">
                          <a:sym typeface="+mn-ea"/>
                        </a:rPr>
                        <a:t>1050</a:t>
                      </a:r>
                      <a:r>
                        <a:rPr lang="zh-CN" altLang="en-US" sz="1200">
                          <a:sym typeface="+mn-ea"/>
                        </a:rPr>
                        <a:t>×</a:t>
                      </a:r>
                      <a:r>
                        <a:rPr lang="en-US" altLang="zh-CN" sz="1200">
                          <a:sym typeface="+mn-ea"/>
                        </a:rPr>
                        <a:t>700</a:t>
                      </a:r>
                      <a:r>
                        <a:rPr lang="zh-CN" altLang="en-US" sz="1200">
                          <a:sym typeface="+mn-ea"/>
                        </a:rPr>
                        <a:t>×</a:t>
                      </a:r>
                      <a:r>
                        <a:rPr lang="en-US" altLang="zh-CN" sz="1200">
                          <a:sym typeface="+mn-ea"/>
                        </a:rPr>
                        <a:t>1100mm</a:t>
                      </a:r>
                      <a:endParaRPr lang="zh-CN" altLang="en-US" sz="1200"/>
                    </a:p>
                  </a:txBody>
                  <a:tcPr anchor="ctr" anchorCtr="0">
                    <a:lnL>
                      <a:noFill/>
                    </a:lnL>
                    <a:lnR>
                      <a:noFill/>
                    </a:lnR>
                    <a:lnT>
                      <a:noFill/>
                    </a:lnT>
                    <a:lnB w="28575">
                      <a:solidFill>
                        <a:srgbClr val="0C4F9E"/>
                      </a:solidFill>
                      <a:prstDash val="solid"/>
                    </a:lnB>
                    <a:lnTlToBr>
                      <a:noFill/>
                    </a:lnTlToBr>
                    <a:lnBlToTr>
                      <a:noFill/>
                    </a:lnBlToTr>
                  </a:tcPr>
                </a:tc>
                <a:tc hMerge="1">
                  <a:tcPr anchor="ctr" anchorCtr="0">
                    <a:lnL>
                      <a:noFill/>
                    </a:lnL>
                    <a:lnR>
                      <a:noFill/>
                    </a:lnR>
                    <a:lnT>
                      <a:noFill/>
                    </a:lnT>
                    <a:lnB w="28575">
                      <a:solidFill>
                        <a:srgbClr val="0C4F9E"/>
                      </a:solidFill>
                      <a:prstDash val="solid"/>
                    </a:lnB>
                    <a:lnTlToBr>
                      <a:noFill/>
                    </a:lnTlToBr>
                    <a:lnBlToTr>
                      <a:noFill/>
                    </a:lnBlToTr>
                  </a:tcPr>
                </a:tc>
                <a:tc>
                  <a:txBody>
                    <a:bodyPr/>
                    <a:p>
                      <a:pPr>
                        <a:buNone/>
                      </a:pPr>
                      <a:r>
                        <a:rPr lang="zh-CN" altLang="en-US" sz="1200" b="1">
                          <a:sym typeface="+mn-ea"/>
                        </a:rPr>
                        <a:t>重量：</a:t>
                      </a:r>
                      <a:endParaRPr lang="zh-CN" altLang="en-US" sz="1200" b="1"/>
                    </a:p>
                    <a:p>
                      <a:pPr>
                        <a:buNone/>
                      </a:pPr>
                      <a:r>
                        <a:rPr lang="en-US" altLang="zh-CN" sz="1200">
                          <a:sym typeface="+mn-ea"/>
                        </a:rPr>
                        <a:t>290</a:t>
                      </a:r>
                      <a:r>
                        <a:rPr lang="en-US" altLang="zh-CN" sz="1200">
                          <a:sym typeface="+mn-ea"/>
                        </a:rPr>
                        <a:t>kg</a:t>
                      </a:r>
                      <a:endParaRPr lang="en-US" altLang="zh-CN" sz="1200">
                        <a:sym typeface="+mn-ea"/>
                      </a:endParaRPr>
                    </a:p>
                  </a:txBody>
                  <a:tcPr anchor="ctr" anchorCtr="0">
                    <a:lnL>
                      <a:noFill/>
                    </a:lnL>
                    <a:lnR>
                      <a:noFill/>
                    </a:lnR>
                    <a:lnT>
                      <a:noFill/>
                    </a:lnT>
                    <a:lnB w="28575">
                      <a:solidFill>
                        <a:srgbClr val="0C4F9E"/>
                      </a:solidFill>
                      <a:prstDash val="solid"/>
                    </a:lnB>
                    <a:lnTlToBr>
                      <a:noFill/>
                    </a:lnTlToBr>
                    <a:lnBlToTr>
                      <a:noFill/>
                    </a:lnBlToTr>
                  </a:tcPr>
                </a:tc>
              </a:tr>
            </a:tbl>
          </a:graphicData>
        </a:graphic>
      </p:graphicFrame>
      <p:graphicFrame>
        <p:nvGraphicFramePr>
          <p:cNvPr id="7" name="表格 6"/>
          <p:cNvGraphicFramePr/>
          <p:nvPr>
            <p:custDataLst>
              <p:tags r:id="rId4"/>
            </p:custDataLst>
          </p:nvPr>
        </p:nvGraphicFramePr>
        <p:xfrm>
          <a:off x="4084955" y="4822190"/>
          <a:ext cx="2334260" cy="1377950"/>
        </p:xfrm>
        <a:graphic>
          <a:graphicData uri="http://schemas.openxmlformats.org/drawingml/2006/table">
            <a:tbl>
              <a:tblPr firstRow="1" bandRow="1">
                <a:tableStyleId>{5C22544A-7EE6-4342-B048-85BDC9FD1C3A}</a:tableStyleId>
              </a:tblPr>
              <a:tblGrid>
                <a:gridCol w="911225"/>
                <a:gridCol w="1423035"/>
              </a:tblGrid>
              <a:tr h="365125">
                <a:tc gridSpan="2">
                  <a:txBody>
                    <a:bodyPr/>
                    <a:p>
                      <a:pPr>
                        <a:buNone/>
                      </a:pPr>
                      <a:r>
                        <a:rPr lang="zh-CN" altLang="en-US" sz="1600">
                          <a:latin typeface="思源黑体 CN Heavy" panose="020B0A00000000000000" charset="-122"/>
                          <a:ea typeface="思源黑体 CN Heavy" panose="020B0A00000000000000" charset="-122"/>
                          <a:cs typeface="思源黑体 CN Heavy" panose="020B0A00000000000000" charset="-122"/>
                        </a:rPr>
                        <a:t>储气罐</a:t>
                      </a:r>
                      <a:r>
                        <a:rPr lang="en-US" altLang="en-US" sz="1600">
                          <a:latin typeface="思源黑体 CN Heavy" panose="020B0A00000000000000" charset="-122"/>
                          <a:ea typeface="思源黑体 CN Heavy" panose="020B0A00000000000000" charset="-122"/>
                          <a:cs typeface="思源黑体 CN Heavy" panose="020B0A00000000000000" charset="-122"/>
                        </a:rPr>
                        <a:t>×</a:t>
                      </a:r>
                      <a:r>
                        <a:rPr lang="en-US" altLang="zh-CN" sz="1600">
                          <a:latin typeface="思源黑体 CN Heavy" panose="020B0A00000000000000" charset="-122"/>
                          <a:ea typeface="思源黑体 CN Heavy" panose="020B0A00000000000000" charset="-122"/>
                          <a:cs typeface="思源黑体 CN Heavy" panose="020B0A00000000000000" charset="-122"/>
                        </a:rPr>
                        <a:t>1  </a:t>
                      </a:r>
                      <a:endParaRPr lang="en-US" altLang="zh-CN" sz="1600">
                        <a:latin typeface="思源黑体 CN Heavy" panose="020B0A00000000000000" charset="-122"/>
                        <a:ea typeface="思源黑体 CN Heavy" panose="020B0A00000000000000" charset="-122"/>
                        <a:cs typeface="思源黑体 CN Heavy" panose="020B0A00000000000000" charset="-122"/>
                      </a:endParaRPr>
                    </a:p>
                  </a:txBody>
                  <a:tcPr anchor="ctr" anchorCtr="0">
                    <a:lnL>
                      <a:noFill/>
                    </a:lnL>
                    <a:lnR>
                      <a:noFill/>
                    </a:lnR>
                    <a:lnT>
                      <a:noFill/>
                    </a:lnT>
                    <a:lnB>
                      <a:noFill/>
                    </a:lnB>
                    <a:lnTlToBr>
                      <a:noFill/>
                    </a:lnTlToBr>
                    <a:lnBlToTr>
                      <a:noFill/>
                    </a:lnBlToTr>
                    <a:solidFill>
                      <a:srgbClr val="0C4F9E"/>
                    </a:solidFill>
                  </a:tcPr>
                </a:tc>
                <a:tc hMerge="1">
                  <a:tcPr>
                    <a:lnR>
                      <a:noFill/>
                    </a:lnR>
                    <a:lnT>
                      <a:noFill/>
                    </a:lnT>
                    <a:lnB>
                      <a:noFill/>
                    </a:lnB>
                  </a:tcPr>
                </a:tc>
              </a:tr>
              <a:tr h="457200">
                <a:tc>
                  <a:txBody>
                    <a:bodyPr/>
                    <a:p>
                      <a:pPr>
                        <a:buNone/>
                      </a:pPr>
                      <a:r>
                        <a:rPr lang="zh-CN" altLang="en-US" sz="1200" b="1"/>
                        <a:t>容积：</a:t>
                      </a:r>
                      <a:endParaRPr lang="zh-CN" altLang="en-US" sz="1200" b="1"/>
                    </a:p>
                    <a:p>
                      <a:pPr>
                        <a:buNone/>
                      </a:pPr>
                      <a:r>
                        <a:rPr lang="en-US" altLang="zh-CN" sz="1200"/>
                        <a:t>600L</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t>最大工作压力：</a:t>
                      </a:r>
                      <a:r>
                        <a:rPr lang="en-US" altLang="zh-CN" sz="1200"/>
                        <a:t>1.58Mpa</a:t>
                      </a:r>
                      <a:endParaRPr lang="en-US" altLang="zh-CN" sz="1200"/>
                    </a:p>
                  </a:txBody>
                  <a:tcPr anchor="ctr" anchorCtr="0">
                    <a:lnL>
                      <a:noFill/>
                    </a:lnL>
                    <a:lnR>
                      <a:noFill/>
                    </a:lnR>
                    <a:lnT>
                      <a:noFill/>
                    </a:lnT>
                    <a:lnB>
                      <a:noFill/>
                    </a:lnB>
                    <a:lnTlToBr>
                      <a:noFill/>
                    </a:lnTlToBr>
                    <a:lnBlToTr>
                      <a:noFill/>
                    </a:lnBlToTr>
                  </a:tcPr>
                </a:tc>
              </a:tr>
              <a:tr h="555625">
                <a:tc>
                  <a:txBody>
                    <a:bodyPr/>
                    <a:p>
                      <a:pPr>
                        <a:buNone/>
                      </a:pPr>
                      <a:r>
                        <a:rPr lang="zh-CN" altLang="en-US" sz="1200" b="1"/>
                        <a:t>进</a:t>
                      </a:r>
                      <a:r>
                        <a:rPr lang="en-US" altLang="zh-CN" sz="1200" b="1"/>
                        <a:t>/</a:t>
                      </a:r>
                      <a:r>
                        <a:rPr lang="zh-CN" altLang="en-US" sz="1200" b="1"/>
                        <a:t>出气口：</a:t>
                      </a:r>
                      <a:endParaRPr lang="zh-CN" altLang="en-US" sz="1200" b="1"/>
                    </a:p>
                    <a:p>
                      <a:pPr>
                        <a:buNone/>
                      </a:pPr>
                      <a:r>
                        <a:rPr lang="en-US" altLang="zh-CN" sz="1200"/>
                        <a:t>1 1/2</a:t>
                      </a:r>
                      <a:endParaRPr lang="en-US" altLang="zh-CN" sz="1200"/>
                    </a:p>
                  </a:txBody>
                  <a:tcPr anchor="ctr" anchorCtr="0">
                    <a:lnL>
                      <a:noFill/>
                    </a:lnL>
                    <a:lnR>
                      <a:noFill/>
                    </a:lnR>
                    <a:lnT>
                      <a:noFill/>
                    </a:lnT>
                    <a:lnB w="28575">
                      <a:solidFill>
                        <a:srgbClr val="0C4F9E"/>
                      </a:solidFill>
                      <a:prstDash val="solid"/>
                    </a:lnB>
                    <a:lnTlToBr>
                      <a:noFill/>
                    </a:lnTlToBr>
                    <a:lnBlToTr>
                      <a:noFill/>
                    </a:lnBlToTr>
                  </a:tcPr>
                </a:tc>
                <a:tc>
                  <a:txBody>
                    <a:bodyPr/>
                    <a:p>
                      <a:pPr>
                        <a:buNone/>
                      </a:pPr>
                      <a:r>
                        <a:rPr lang="zh-CN" altLang="en-US" sz="1200" b="1"/>
                        <a:t>尺寸：</a:t>
                      </a:r>
                      <a:endParaRPr lang="zh-CN" altLang="en-US" sz="1200" b="1"/>
                    </a:p>
                    <a:p>
                      <a:pPr>
                        <a:buNone/>
                      </a:pPr>
                      <a:r>
                        <a:rPr lang="en-US" altLang="zh-CN" sz="1200"/>
                        <a:t>Φ650</a:t>
                      </a:r>
                      <a:r>
                        <a:rPr lang="en-US" altLang="en-US" sz="1200"/>
                        <a:t>×</a:t>
                      </a:r>
                      <a:r>
                        <a:rPr lang="en-US" altLang="zh-CN" sz="1200"/>
                        <a:t>220</a:t>
                      </a:r>
                      <a:r>
                        <a:rPr lang="en-US" altLang="zh-CN" sz="1200"/>
                        <a:t>0mm</a:t>
                      </a:r>
                      <a:endParaRPr lang="en-US" altLang="zh-CN" sz="1200"/>
                    </a:p>
                  </a:txBody>
                  <a:tcPr anchor="ctr" anchorCtr="0">
                    <a:lnL>
                      <a:noFill/>
                    </a:lnL>
                    <a:lnR>
                      <a:noFill/>
                    </a:lnR>
                    <a:lnT>
                      <a:noFill/>
                    </a:lnT>
                    <a:lnB w="28575">
                      <a:solidFill>
                        <a:srgbClr val="0C4F9E"/>
                      </a:solidFill>
                      <a:prstDash val="solid"/>
                    </a:lnB>
                    <a:lnTlToBr>
                      <a:noFill/>
                    </a:lnTlToBr>
                    <a:lnBlToTr>
                      <a:noFill/>
                    </a:lnBlToTr>
                  </a:tcPr>
                </a:tc>
              </a:tr>
            </a:tbl>
          </a:graphicData>
        </a:graphic>
      </p:graphicFrame>
      <p:sp>
        <p:nvSpPr>
          <p:cNvPr id="10" name="Title 6"/>
          <p:cNvSpPr txBox="1"/>
          <p:nvPr>
            <p:custDataLst>
              <p:tags r:id="rId5"/>
            </p:custDataLst>
          </p:nvPr>
        </p:nvSpPr>
        <p:spPr>
          <a:xfrm>
            <a:off x="381000" y="349250"/>
            <a:ext cx="2571115" cy="500380"/>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none" lIns="72000" tIns="36195" rIns="72000" bIns="36195"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00000"/>
              </a:lnSpc>
              <a:spcBef>
                <a:spcPts val="1000"/>
              </a:spcBef>
              <a:spcAft>
                <a:spcPts val="0"/>
              </a:spcAft>
              <a:buSzPct val="100000"/>
              <a:buNone/>
            </a:pPr>
            <a:r>
              <a:rPr altLang="zh-CN" sz="2800" b="1" spc="205">
                <a:ln w="3175">
                  <a:noFill/>
                  <a:prstDash val="dash"/>
                </a:ln>
                <a:uFillTx/>
                <a:latin typeface="Impact" panose="020B0806030902050204" charset="0"/>
                <a:ea typeface="思源黑体 CN Heavy" panose="020B0A00000000000000" charset="-122"/>
                <a:cs typeface="Impact" panose="020B0806030902050204" charset="0"/>
                <a:sym typeface="+mn-ea"/>
              </a:rPr>
              <a:t>HM15-16</a:t>
            </a:r>
            <a:r>
              <a:rPr lang="zh-CN" altLang="en-US" sz="2800" b="1" spc="205">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rPr>
              <a:t>产品参数</a:t>
            </a:r>
            <a:endParaRPr lang="zh-CN" altLang="en-US" sz="2800" b="1" spc="205">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endParaRPr>
          </a:p>
        </p:txBody>
      </p:sp>
      <p:graphicFrame>
        <p:nvGraphicFramePr>
          <p:cNvPr id="11" name="表格 10"/>
          <p:cNvGraphicFramePr/>
          <p:nvPr>
            <p:custDataLst>
              <p:tags r:id="rId6"/>
            </p:custDataLst>
          </p:nvPr>
        </p:nvGraphicFramePr>
        <p:xfrm>
          <a:off x="8855710" y="4822190"/>
          <a:ext cx="2178050" cy="1386840"/>
        </p:xfrm>
        <a:graphic>
          <a:graphicData uri="http://schemas.openxmlformats.org/drawingml/2006/table">
            <a:tbl>
              <a:tblPr firstRow="1" bandRow="1">
                <a:tableStyleId>{5C22544A-7EE6-4342-B048-85BDC9FD1C3A}</a:tableStyleId>
              </a:tblPr>
              <a:tblGrid>
                <a:gridCol w="1041400"/>
                <a:gridCol w="1136650"/>
              </a:tblGrid>
              <a:tr h="372745">
                <a:tc gridSpan="2">
                  <a:txBody>
                    <a:bodyPr/>
                    <a:p>
                      <a:pPr>
                        <a:buNone/>
                      </a:pPr>
                      <a:r>
                        <a:rPr lang="zh-CN" altLang="en-US" sz="1600">
                          <a:latin typeface="思源黑体 CN Heavy" panose="020B0A00000000000000" charset="-122"/>
                          <a:ea typeface="思源黑体 CN Heavy" panose="020B0A00000000000000" charset="-122"/>
                          <a:cs typeface="思源黑体 CN Heavy" panose="020B0A00000000000000" charset="-122"/>
                        </a:rPr>
                        <a:t>过滤器×</a:t>
                      </a:r>
                      <a:r>
                        <a:rPr lang="en-US" altLang="zh-CN" sz="1600">
                          <a:latin typeface="思源黑体 CN Heavy" panose="020B0A00000000000000" charset="-122"/>
                          <a:ea typeface="思源黑体 CN Heavy" panose="020B0A00000000000000" charset="-122"/>
                          <a:cs typeface="思源黑体 CN Heavy" panose="020B0A00000000000000" charset="-122"/>
                        </a:rPr>
                        <a:t>5</a:t>
                      </a:r>
                      <a:endParaRPr lang="en-US" altLang="zh-CN" sz="1600">
                        <a:latin typeface="思源黑体 CN Heavy" panose="020B0A00000000000000" charset="-122"/>
                        <a:ea typeface="思源黑体 CN Heavy" panose="020B0A00000000000000" charset="-122"/>
                        <a:cs typeface="思源黑体 CN Heavy" panose="020B0A00000000000000" charset="-122"/>
                      </a:endParaRPr>
                    </a:p>
                  </a:txBody>
                  <a:tcPr anchor="ctr" anchorCtr="0">
                    <a:lnL>
                      <a:noFill/>
                    </a:lnL>
                    <a:lnR>
                      <a:noFill/>
                    </a:lnR>
                    <a:lnT>
                      <a:noFill/>
                    </a:lnT>
                    <a:lnB>
                      <a:noFill/>
                    </a:lnB>
                    <a:lnTlToBr>
                      <a:noFill/>
                    </a:lnTlToBr>
                    <a:lnBlToTr>
                      <a:noFill/>
                    </a:lnBlToTr>
                    <a:solidFill>
                      <a:srgbClr val="0C4F9E"/>
                    </a:solidFill>
                  </a:tcPr>
                </a:tc>
                <a:tc hMerge="1">
                  <a:tcPr>
                    <a:lnR>
                      <a:noFill/>
                    </a:lnR>
                    <a:lnT>
                      <a:noFill/>
                    </a:lnT>
                    <a:lnB>
                      <a:noFill/>
                    </a:lnB>
                  </a:tcPr>
                </a:tc>
              </a:tr>
              <a:tr h="491490">
                <a:tc>
                  <a:txBody>
                    <a:bodyPr/>
                    <a:p>
                      <a:pPr>
                        <a:buNone/>
                      </a:pPr>
                      <a:r>
                        <a:rPr lang="zh-CN" altLang="en-US" sz="1200" b="1"/>
                        <a:t>处理</a:t>
                      </a:r>
                      <a:r>
                        <a:rPr lang="zh-CN" altLang="en-US" sz="1200" b="1"/>
                        <a:t>风量：</a:t>
                      </a:r>
                      <a:endParaRPr lang="zh-CN" altLang="en-US" sz="1200" b="1"/>
                    </a:p>
                    <a:p>
                      <a:pPr>
                        <a:buNone/>
                      </a:pPr>
                      <a:r>
                        <a:rPr lang="en-US" altLang="zh-CN" sz="1200"/>
                        <a:t>3.0</a:t>
                      </a:r>
                      <a:r>
                        <a:rPr lang="en-US" altLang="zh-CN" sz="1200"/>
                        <a:t>m³/min</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t>使用压力：</a:t>
                      </a:r>
                      <a:endParaRPr lang="zh-CN" altLang="en-US" sz="1200" b="1"/>
                    </a:p>
                    <a:p>
                      <a:pPr>
                        <a:buNone/>
                      </a:pPr>
                      <a:r>
                        <a:rPr lang="en-US" altLang="zh-CN" sz="1200" b="1"/>
                        <a:t>≤</a:t>
                      </a:r>
                      <a:r>
                        <a:rPr lang="en-US" altLang="zh-CN" sz="1200"/>
                        <a:t>2.0M</a:t>
                      </a:r>
                      <a:r>
                        <a:rPr lang="en-US" altLang="zh-CN" sz="1200"/>
                        <a:t>pa</a:t>
                      </a:r>
                      <a:endParaRPr lang="en-US" altLang="zh-CN" sz="1200"/>
                    </a:p>
                  </a:txBody>
                  <a:tcPr anchor="ctr" anchorCtr="0">
                    <a:lnL>
                      <a:noFill/>
                    </a:lnL>
                    <a:lnR>
                      <a:noFill/>
                    </a:lnR>
                    <a:lnT>
                      <a:noFill/>
                    </a:lnT>
                    <a:lnB>
                      <a:noFill/>
                    </a:lnB>
                    <a:lnTlToBr>
                      <a:noFill/>
                    </a:lnTlToBr>
                    <a:lnBlToTr>
                      <a:noFill/>
                    </a:lnBlToTr>
                  </a:tcPr>
                </a:tc>
              </a:tr>
              <a:tr h="522605">
                <a:tc>
                  <a:txBody>
                    <a:bodyPr/>
                    <a:p>
                      <a:pPr>
                        <a:buNone/>
                      </a:pPr>
                      <a:r>
                        <a:rPr lang="zh-CN" altLang="en-US" sz="1200" b="1"/>
                        <a:t>处理精度：</a:t>
                      </a:r>
                      <a:endParaRPr lang="zh-CN" altLang="en-US" sz="1200" b="1"/>
                    </a:p>
                    <a:p>
                      <a:pPr>
                        <a:buNone/>
                      </a:pPr>
                      <a:r>
                        <a:rPr lang="en-US" altLang="zh-CN" sz="1200"/>
                        <a:t>0.01um</a:t>
                      </a:r>
                      <a:endParaRPr lang="en-US" altLang="zh-CN" sz="1200"/>
                    </a:p>
                  </a:txBody>
                  <a:tcPr anchor="ctr" anchorCtr="0">
                    <a:lnL>
                      <a:noFill/>
                    </a:lnL>
                    <a:lnR>
                      <a:noFill/>
                    </a:lnR>
                    <a:lnT>
                      <a:noFill/>
                    </a:lnT>
                    <a:lnB w="28575">
                      <a:solidFill>
                        <a:srgbClr val="0C4F9E"/>
                      </a:solidFill>
                      <a:prstDash val="solid"/>
                    </a:lnB>
                    <a:lnTlToBr>
                      <a:noFill/>
                    </a:lnTlToBr>
                    <a:lnBlToTr>
                      <a:noFill/>
                    </a:lnBlToTr>
                  </a:tcPr>
                </a:tc>
                <a:tc>
                  <a:txBody>
                    <a:bodyPr/>
                    <a:p>
                      <a:pPr>
                        <a:buNone/>
                      </a:pPr>
                      <a:r>
                        <a:rPr lang="zh-CN" altLang="en-US" sz="1200" b="1"/>
                        <a:t>接口管径：</a:t>
                      </a:r>
                      <a:endParaRPr lang="zh-CN" altLang="en-US" sz="1200" b="1"/>
                    </a:p>
                    <a:p>
                      <a:pPr>
                        <a:buNone/>
                      </a:pPr>
                      <a:r>
                        <a:rPr lang="en-US" altLang="zh-CN" sz="1200"/>
                        <a:t>RP3/4</a:t>
                      </a:r>
                      <a:endParaRPr lang="en-US" altLang="zh-CN" sz="1200"/>
                    </a:p>
                  </a:txBody>
                  <a:tcPr anchor="ctr" anchorCtr="0">
                    <a:lnL>
                      <a:noFill/>
                    </a:lnL>
                    <a:lnR>
                      <a:noFill/>
                    </a:lnR>
                    <a:lnT>
                      <a:noFill/>
                    </a:lnT>
                    <a:lnB w="28575">
                      <a:solidFill>
                        <a:srgbClr val="0C4F9E"/>
                      </a:solidFill>
                      <a:prstDash val="solid"/>
                    </a:lnB>
                    <a:lnTlToBr>
                      <a:noFill/>
                    </a:lnTlToBr>
                    <a:lnBlToTr>
                      <a:noFill/>
                    </a:lnBlToTr>
                  </a:tcPr>
                </a:tc>
              </a:tr>
            </a:tbl>
          </a:graphicData>
        </a:graphic>
      </p:graphicFrame>
      <p:graphicFrame>
        <p:nvGraphicFramePr>
          <p:cNvPr id="12" name="表格 11"/>
          <p:cNvGraphicFramePr/>
          <p:nvPr>
            <p:custDataLst>
              <p:tags r:id="rId7"/>
            </p:custDataLst>
          </p:nvPr>
        </p:nvGraphicFramePr>
        <p:xfrm>
          <a:off x="6682105" y="4822190"/>
          <a:ext cx="1910715" cy="1386840"/>
        </p:xfrm>
        <a:graphic>
          <a:graphicData uri="http://schemas.openxmlformats.org/drawingml/2006/table">
            <a:tbl>
              <a:tblPr firstRow="1" bandRow="1">
                <a:tableStyleId>{5C22544A-7EE6-4342-B048-85BDC9FD1C3A}</a:tableStyleId>
              </a:tblPr>
              <a:tblGrid>
                <a:gridCol w="913765"/>
                <a:gridCol w="996950"/>
              </a:tblGrid>
              <a:tr h="368300">
                <a:tc gridSpan="2">
                  <a:txBody>
                    <a:bodyPr/>
                    <a:p>
                      <a:pPr>
                        <a:buNone/>
                      </a:pPr>
                      <a:r>
                        <a:rPr lang="zh-CN" altLang="en-US" sz="1600">
                          <a:latin typeface="思源黑体 CN Heavy" panose="020B0A00000000000000" charset="-122"/>
                          <a:ea typeface="思源黑体 CN Heavy" panose="020B0A00000000000000" charset="-122"/>
                        </a:rPr>
                        <a:t>冷干机</a:t>
                      </a:r>
                      <a:endParaRPr lang="zh-CN" altLang="en-US" sz="1600">
                        <a:latin typeface="思源黑体 CN Heavy" panose="020B0A00000000000000" charset="-122"/>
                        <a:ea typeface="思源黑体 CN Heavy" panose="020B0A00000000000000" charset="-122"/>
                      </a:endParaRPr>
                    </a:p>
                  </a:txBody>
                  <a:tcPr anchor="ctr" anchorCtr="0">
                    <a:lnL>
                      <a:noFill/>
                    </a:lnL>
                    <a:lnR>
                      <a:noFill/>
                    </a:lnR>
                    <a:lnT>
                      <a:noFill/>
                    </a:lnT>
                    <a:lnB>
                      <a:noFill/>
                    </a:lnB>
                    <a:lnTlToBr>
                      <a:noFill/>
                    </a:lnTlToBr>
                    <a:lnBlToTr>
                      <a:noFill/>
                    </a:lnBlToTr>
                    <a:solidFill>
                      <a:srgbClr val="0C4F9E"/>
                    </a:solidFill>
                  </a:tcPr>
                </a:tc>
                <a:tc hMerge="1">
                  <a:tcPr>
                    <a:lnR>
                      <a:noFill/>
                    </a:lnR>
                    <a:lnT>
                      <a:noFill/>
                    </a:lnT>
                    <a:lnB>
                      <a:noFill/>
                    </a:lnB>
                  </a:tcPr>
                </a:tc>
              </a:tr>
              <a:tr h="493395">
                <a:tc>
                  <a:txBody>
                    <a:bodyPr/>
                    <a:p>
                      <a:pPr>
                        <a:buNone/>
                      </a:pPr>
                      <a:r>
                        <a:rPr lang="zh-CN" altLang="en-US" sz="1200" b="1"/>
                        <a:t>处理风量：</a:t>
                      </a:r>
                      <a:endParaRPr lang="zh-CN" altLang="en-US" sz="1200" b="1"/>
                    </a:p>
                    <a:p>
                      <a:pPr>
                        <a:buNone/>
                      </a:pPr>
                      <a:r>
                        <a:rPr lang="en-US" altLang="zh-CN" sz="1200"/>
                        <a:t>2.6m</a:t>
                      </a:r>
                      <a:r>
                        <a:rPr lang="en-US" altLang="en-US" sz="1200"/>
                        <a:t>³</a:t>
                      </a:r>
                      <a:r>
                        <a:rPr lang="en-US" altLang="zh-CN" sz="1200"/>
                        <a:t>/min</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t>使用压力：</a:t>
                      </a:r>
                      <a:endParaRPr lang="zh-CN" altLang="en-US" sz="1200" b="1"/>
                    </a:p>
                    <a:p>
                      <a:pPr>
                        <a:buNone/>
                      </a:pPr>
                      <a:r>
                        <a:rPr lang="en-US" altLang="zh-CN" sz="1200"/>
                        <a:t>1.6Mpa</a:t>
                      </a:r>
                      <a:endParaRPr lang="en-US" altLang="zh-CN" sz="1200"/>
                    </a:p>
                  </a:txBody>
                  <a:tcPr anchor="ctr" anchorCtr="0">
                    <a:lnL>
                      <a:noFill/>
                    </a:lnL>
                    <a:lnR>
                      <a:noFill/>
                    </a:lnR>
                    <a:lnT>
                      <a:noFill/>
                    </a:lnT>
                    <a:lnB>
                      <a:noFill/>
                    </a:lnB>
                    <a:lnTlToBr>
                      <a:noFill/>
                    </a:lnTlToBr>
                    <a:lnBlToTr>
                      <a:noFill/>
                    </a:lnBlToTr>
                  </a:tcPr>
                </a:tc>
              </a:tr>
              <a:tr h="525145">
                <a:tc>
                  <a:txBody>
                    <a:bodyPr/>
                    <a:p>
                      <a:pPr>
                        <a:buNone/>
                      </a:pPr>
                      <a:r>
                        <a:rPr lang="zh-CN" altLang="en-US" sz="1200" b="1"/>
                        <a:t>压力露点：</a:t>
                      </a:r>
                      <a:endParaRPr lang="zh-CN" altLang="en-US" sz="1200" b="1"/>
                    </a:p>
                    <a:p>
                      <a:pPr>
                        <a:buNone/>
                      </a:pPr>
                      <a:r>
                        <a:rPr lang="en-US" altLang="zh-CN" sz="1200"/>
                        <a:t>3-5</a:t>
                      </a:r>
                      <a:r>
                        <a:rPr lang="en-US" altLang="en-US" sz="1200"/>
                        <a:t>℃</a:t>
                      </a:r>
                      <a:endParaRPr lang="en-US" altLang="en-US" sz="1200"/>
                    </a:p>
                  </a:txBody>
                  <a:tcPr anchor="ctr" anchorCtr="0">
                    <a:lnL>
                      <a:noFill/>
                    </a:lnL>
                    <a:lnR>
                      <a:noFill/>
                    </a:lnR>
                    <a:lnT>
                      <a:noFill/>
                    </a:lnT>
                    <a:lnB w="28575">
                      <a:solidFill>
                        <a:srgbClr val="0C4F9E"/>
                      </a:solidFill>
                      <a:prstDash val="solid"/>
                    </a:lnB>
                    <a:lnTlToBr>
                      <a:noFill/>
                    </a:lnTlToBr>
                    <a:lnBlToTr>
                      <a:noFill/>
                    </a:lnBlToTr>
                  </a:tcPr>
                </a:tc>
                <a:tc>
                  <a:txBody>
                    <a:bodyPr/>
                    <a:p>
                      <a:pPr>
                        <a:buNone/>
                      </a:pPr>
                      <a:r>
                        <a:rPr lang="zh-CN" altLang="en-US" sz="1200" b="1"/>
                        <a:t>环境温度：</a:t>
                      </a:r>
                      <a:endParaRPr lang="zh-CN" altLang="en-US" sz="1200" b="1"/>
                    </a:p>
                    <a:p>
                      <a:pPr>
                        <a:buNone/>
                      </a:pPr>
                      <a:r>
                        <a:rPr lang="zh-CN" altLang="en-US" sz="1200"/>
                        <a:t>＜</a:t>
                      </a:r>
                      <a:r>
                        <a:rPr lang="en-US" altLang="zh-CN" sz="1200"/>
                        <a:t>45</a:t>
                      </a:r>
                      <a:r>
                        <a:rPr lang="en-US" altLang="en-US" sz="1200"/>
                        <a:t>℃</a:t>
                      </a:r>
                      <a:endParaRPr lang="en-US" altLang="en-US" sz="1200"/>
                    </a:p>
                  </a:txBody>
                  <a:tcPr anchor="ctr" anchorCtr="0">
                    <a:lnL>
                      <a:noFill/>
                    </a:lnL>
                    <a:lnR>
                      <a:noFill/>
                    </a:lnR>
                    <a:lnT>
                      <a:noFill/>
                    </a:lnT>
                    <a:lnB w="28575">
                      <a:solidFill>
                        <a:srgbClr val="0C4F9E"/>
                      </a:solidFill>
                      <a:prstDash val="solid"/>
                    </a:lnB>
                    <a:lnTlToBr>
                      <a:noFill/>
                    </a:lnTlToBr>
                    <a:lnBlToTr>
                      <a:noFill/>
                    </a:lnBlToTr>
                  </a:tcPr>
                </a:tc>
              </a:tr>
            </a:tbl>
          </a:graphicData>
        </a:graphic>
      </p:graphicFrame>
      <p:sp>
        <p:nvSpPr>
          <p:cNvPr id="13" name="文本框 12"/>
          <p:cNvSpPr txBox="1"/>
          <p:nvPr/>
        </p:nvSpPr>
        <p:spPr>
          <a:xfrm>
            <a:off x="6854825" y="1115060"/>
            <a:ext cx="349250" cy="52197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400" b="1">
                <a:solidFill>
                  <a:srgbClr val="0C4F9E"/>
                </a:solidFill>
                <a:latin typeface="Arial" panose="020B0604020202020204" pitchFamily="34" charset="0"/>
                <a:ea typeface="微软雅黑" panose="020B0503020204020204" charset="-122"/>
              </a:rPr>
              <a:t>C</a:t>
            </a:r>
            <a:r>
              <a:rPr lang="zh-CN" altLang="en-US" sz="1400" b="1">
                <a:solidFill>
                  <a:srgbClr val="0C4F9E"/>
                </a:solidFill>
                <a:latin typeface="Arial" panose="020B0604020202020204" pitchFamily="34" charset="0"/>
                <a:ea typeface="微软雅黑" panose="020B0503020204020204" charset="-122"/>
              </a:rPr>
              <a:t>级</a:t>
            </a:r>
            <a:endParaRPr lang="zh-CN" altLang="en-US" sz="1400" b="1">
              <a:solidFill>
                <a:srgbClr val="0C4F9E"/>
              </a:solidFill>
              <a:latin typeface="Arial" panose="020B0604020202020204" pitchFamily="34" charset="0"/>
              <a:ea typeface="微软雅黑" panose="020B0503020204020204" charset="-122"/>
            </a:endParaRPr>
          </a:p>
        </p:txBody>
      </p:sp>
      <p:sp>
        <p:nvSpPr>
          <p:cNvPr id="15" name="文本框 14"/>
          <p:cNvSpPr txBox="1"/>
          <p:nvPr/>
        </p:nvSpPr>
        <p:spPr>
          <a:xfrm>
            <a:off x="9084310" y="1415415"/>
            <a:ext cx="210820" cy="259715"/>
          </a:xfrm>
          <a:prstGeom prst="rect">
            <a:avLst/>
          </a:prstGeom>
        </p:spPr>
        <p:txBody>
          <a:bodyPr wrap="square">
            <a:noAutofit/>
            <a:extLst>
              <a:ext uri="{4A0BC546-FE56-4ADE-93B0-CB8AF2F6F144}">
                <wpsdc:textFrameExt xmlns:wpsdc="http://www.wps.cn/officeDocument/2022/drawingmlCustomData" type="text"/>
              </a:ext>
            </a:extLst>
          </a:bodyPr>
          <a:p>
            <a:pPr algn="l"/>
            <a:r>
              <a:rPr lang="en-US" altLang="zh-CN" sz="1400" b="1">
                <a:solidFill>
                  <a:srgbClr val="0C4F9E"/>
                </a:solidFill>
                <a:latin typeface="Arial" panose="020B0604020202020204" pitchFamily="34" charset="0"/>
                <a:ea typeface="微软雅黑" panose="020B0503020204020204" charset="-122"/>
              </a:rPr>
              <a:t>T</a:t>
            </a:r>
            <a:r>
              <a:rPr lang="zh-CN" altLang="en-US" sz="1400" b="1">
                <a:solidFill>
                  <a:srgbClr val="0C4F9E"/>
                </a:solidFill>
                <a:latin typeface="Arial" panose="020B0604020202020204" pitchFamily="34" charset="0"/>
                <a:ea typeface="微软雅黑" panose="020B0503020204020204" charset="-122"/>
              </a:rPr>
              <a:t>级</a:t>
            </a:r>
            <a:endParaRPr lang="zh-CN" altLang="en-US" sz="1400" b="1">
              <a:solidFill>
                <a:srgbClr val="0C4F9E"/>
              </a:solidFill>
              <a:latin typeface="Arial" panose="020B0604020202020204" pitchFamily="34" charset="0"/>
              <a:ea typeface="微软雅黑" panose="020B0503020204020204" charset="-122"/>
            </a:endParaRPr>
          </a:p>
        </p:txBody>
      </p:sp>
      <p:sp>
        <p:nvSpPr>
          <p:cNvPr id="16" name="文本框 15"/>
          <p:cNvSpPr txBox="1"/>
          <p:nvPr/>
        </p:nvSpPr>
        <p:spPr>
          <a:xfrm>
            <a:off x="9338945" y="1415415"/>
            <a:ext cx="207645" cy="259715"/>
          </a:xfrm>
          <a:prstGeom prst="rect">
            <a:avLst/>
          </a:prstGeom>
        </p:spPr>
        <p:txBody>
          <a:bodyPr wrap="square">
            <a:noAutofit/>
            <a:extLst>
              <a:ext uri="{4A0BC546-FE56-4ADE-93B0-CB8AF2F6F144}">
                <wpsdc:textFrameExt xmlns:wpsdc="http://www.wps.cn/officeDocument/2022/drawingmlCustomData" type="text"/>
              </a:ext>
            </a:extLst>
          </a:bodyPr>
          <a:p>
            <a:pPr algn="l"/>
            <a:r>
              <a:rPr lang="en-US" altLang="zh-CN" sz="1400" b="1">
                <a:solidFill>
                  <a:srgbClr val="0C4F9E"/>
                </a:solidFill>
                <a:latin typeface="Arial" panose="020B0604020202020204" pitchFamily="34" charset="0"/>
                <a:ea typeface="微软雅黑" panose="020B0503020204020204" charset="-122"/>
              </a:rPr>
              <a:t>A</a:t>
            </a:r>
            <a:r>
              <a:rPr lang="zh-CN" altLang="en-US" sz="1400" b="1">
                <a:solidFill>
                  <a:srgbClr val="0C4F9E"/>
                </a:solidFill>
                <a:latin typeface="Arial" panose="020B0604020202020204" pitchFamily="34" charset="0"/>
                <a:ea typeface="微软雅黑" panose="020B0503020204020204" charset="-122"/>
              </a:rPr>
              <a:t>级</a:t>
            </a:r>
            <a:endParaRPr lang="zh-CN" altLang="en-US" sz="1400" b="1">
              <a:solidFill>
                <a:srgbClr val="0C4F9E"/>
              </a:solidFill>
              <a:latin typeface="Arial" panose="020B0604020202020204" pitchFamily="34" charset="0"/>
              <a:ea typeface="微软雅黑" panose="020B0503020204020204" charset="-122"/>
            </a:endParaRPr>
          </a:p>
        </p:txBody>
      </p:sp>
      <p:sp>
        <p:nvSpPr>
          <p:cNvPr id="17" name="文本框 16"/>
          <p:cNvSpPr txBox="1"/>
          <p:nvPr/>
        </p:nvSpPr>
        <p:spPr>
          <a:xfrm>
            <a:off x="9643745" y="1415415"/>
            <a:ext cx="214630" cy="259715"/>
          </a:xfrm>
          <a:prstGeom prst="rect">
            <a:avLst/>
          </a:prstGeom>
        </p:spPr>
        <p:txBody>
          <a:bodyPr wrap="square">
            <a:noAutofit/>
            <a:extLst>
              <a:ext uri="{4A0BC546-FE56-4ADE-93B0-CB8AF2F6F144}">
                <wpsdc:textFrameExt xmlns:wpsdc="http://www.wps.cn/officeDocument/2022/drawingmlCustomData" type="text"/>
              </a:ext>
            </a:extLst>
          </a:bodyPr>
          <a:p>
            <a:pPr algn="l"/>
            <a:r>
              <a:rPr lang="en-US" altLang="zh-CN" sz="1400" b="1">
                <a:solidFill>
                  <a:srgbClr val="0C4F9E"/>
                </a:solidFill>
                <a:latin typeface="Arial" panose="020B0604020202020204" pitchFamily="34" charset="0"/>
                <a:ea typeface="微软雅黑" panose="020B0503020204020204" charset="-122"/>
              </a:rPr>
              <a:t>X</a:t>
            </a:r>
            <a:r>
              <a:rPr lang="zh-CN" altLang="en-US" sz="1400" b="1">
                <a:solidFill>
                  <a:srgbClr val="0C4F9E"/>
                </a:solidFill>
                <a:latin typeface="Arial" panose="020B0604020202020204" pitchFamily="34" charset="0"/>
                <a:ea typeface="微软雅黑" panose="020B0503020204020204" charset="-122"/>
              </a:rPr>
              <a:t>级</a:t>
            </a:r>
            <a:endParaRPr lang="zh-CN" altLang="en-US" sz="1400" b="1">
              <a:solidFill>
                <a:srgbClr val="0C4F9E"/>
              </a:solidFill>
              <a:latin typeface="Arial" panose="020B0604020202020204" pitchFamily="34" charset="0"/>
              <a:ea typeface="微软雅黑" panose="020B0503020204020204" charset="-122"/>
            </a:endParaRPr>
          </a:p>
        </p:txBody>
      </p:sp>
      <p:sp>
        <p:nvSpPr>
          <p:cNvPr id="18" name="文本框 17"/>
          <p:cNvSpPr txBox="1"/>
          <p:nvPr/>
        </p:nvSpPr>
        <p:spPr>
          <a:xfrm>
            <a:off x="9925685" y="1415415"/>
            <a:ext cx="436245" cy="259715"/>
          </a:xfrm>
          <a:prstGeom prst="rect">
            <a:avLst/>
          </a:prstGeom>
        </p:spPr>
        <p:txBody>
          <a:bodyPr wrap="square">
            <a:noAutofit/>
            <a:extLst>
              <a:ext uri="{4A0BC546-FE56-4ADE-93B0-CB8AF2F6F144}">
                <wpsdc:textFrameExt xmlns:wpsdc="http://www.wps.cn/officeDocument/2022/drawingmlCustomData" type="text"/>
              </a:ext>
            </a:extLst>
          </a:bodyPr>
          <a:p>
            <a:pPr algn="l"/>
            <a:r>
              <a:rPr lang="en-US" altLang="zh-CN" sz="1400" b="1">
                <a:solidFill>
                  <a:srgbClr val="0C4F9E"/>
                </a:solidFill>
                <a:latin typeface="Arial" panose="020B0604020202020204" pitchFamily="34" charset="0"/>
                <a:ea typeface="微软雅黑" panose="020B0503020204020204" charset="-122"/>
              </a:rPr>
              <a:t>FF</a:t>
            </a:r>
            <a:r>
              <a:rPr lang="zh-CN" altLang="en-US" sz="1400" b="1">
                <a:solidFill>
                  <a:srgbClr val="0C4F9E"/>
                </a:solidFill>
                <a:latin typeface="Arial" panose="020B0604020202020204" pitchFamily="34" charset="0"/>
                <a:ea typeface="微软雅黑" panose="020B0503020204020204" charset="-122"/>
              </a:rPr>
              <a:t>级</a:t>
            </a:r>
            <a:endParaRPr lang="zh-CN" altLang="en-US" sz="1400" b="1">
              <a:solidFill>
                <a:srgbClr val="0C4F9E"/>
              </a:solidFill>
              <a:latin typeface="Arial" panose="020B0604020202020204" pitchFamily="34" charset="0"/>
              <a:ea typeface="微软雅黑" panose="020B0503020204020204" charset="-122"/>
            </a:endParaRPr>
          </a:p>
        </p:txBody>
      </p:sp>
      <p:sp>
        <p:nvSpPr>
          <p:cNvPr id="19" name="文本框 18"/>
          <p:cNvSpPr txBox="1"/>
          <p:nvPr/>
        </p:nvSpPr>
        <p:spPr>
          <a:xfrm>
            <a:off x="9084310" y="2992120"/>
            <a:ext cx="2617470" cy="27559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200" b="1">
                <a:solidFill>
                  <a:srgbClr val="0C4F9E"/>
                </a:solidFill>
                <a:latin typeface="Arial" panose="020B0604020202020204" pitchFamily="34" charset="0"/>
                <a:ea typeface="微软雅黑" panose="020B0503020204020204" charset="-122"/>
              </a:rPr>
              <a:t>C</a:t>
            </a:r>
            <a:r>
              <a:rPr lang="zh-CN" altLang="en-US" sz="1200" b="1">
                <a:solidFill>
                  <a:srgbClr val="0C4F9E"/>
                </a:solidFill>
                <a:latin typeface="Arial" panose="020B0604020202020204" pitchFamily="34" charset="0"/>
                <a:ea typeface="微软雅黑" panose="020B0503020204020204" charset="-122"/>
              </a:rPr>
              <a:t>级过滤器</a:t>
            </a:r>
            <a:r>
              <a:rPr lang="zh-CN" altLang="en-US" sz="1200">
                <a:solidFill>
                  <a:srgbClr val="0C4F9E"/>
                </a:solidFill>
                <a:latin typeface="Arial" panose="020B0604020202020204" pitchFamily="34" charset="0"/>
                <a:ea typeface="微软雅黑" panose="020B0503020204020204" charset="-122"/>
              </a:rPr>
              <a:t>：</a:t>
            </a:r>
            <a:r>
              <a:rPr lang="zh-CN" altLang="en-US" sz="1200">
                <a:latin typeface="Arial" panose="020B0604020202020204" pitchFamily="34" charset="0"/>
                <a:ea typeface="微软雅黑" panose="020B0503020204020204" charset="-122"/>
              </a:rPr>
              <a:t>初级除尘</a:t>
            </a:r>
            <a:endParaRPr lang="zh-CN" altLang="en-US" sz="1200">
              <a:latin typeface="Arial" panose="020B0604020202020204" pitchFamily="34" charset="0"/>
              <a:ea typeface="微软雅黑" panose="020B0503020204020204" charset="-122"/>
            </a:endParaRPr>
          </a:p>
        </p:txBody>
      </p:sp>
      <p:sp>
        <p:nvSpPr>
          <p:cNvPr id="20" name="文本框 19"/>
          <p:cNvSpPr txBox="1"/>
          <p:nvPr/>
        </p:nvSpPr>
        <p:spPr>
          <a:xfrm>
            <a:off x="9084310" y="3282315"/>
            <a:ext cx="2617470" cy="27559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200" b="1">
                <a:solidFill>
                  <a:srgbClr val="0C4F9E"/>
                </a:solidFill>
                <a:latin typeface="Arial" panose="020B0604020202020204" pitchFamily="34" charset="0"/>
                <a:ea typeface="微软雅黑" panose="020B0503020204020204" charset="-122"/>
              </a:rPr>
              <a:t>T</a:t>
            </a:r>
            <a:r>
              <a:rPr lang="zh-CN" altLang="en-US" sz="1200" b="1">
                <a:solidFill>
                  <a:srgbClr val="0C4F9E"/>
                </a:solidFill>
                <a:latin typeface="Arial" panose="020B0604020202020204" pitchFamily="34" charset="0"/>
                <a:ea typeface="微软雅黑" panose="020B0503020204020204" charset="-122"/>
              </a:rPr>
              <a:t>级过滤器</a:t>
            </a:r>
            <a:r>
              <a:rPr lang="zh-CN" altLang="en-US" sz="1200">
                <a:solidFill>
                  <a:srgbClr val="0C4F9E"/>
                </a:solidFill>
                <a:latin typeface="Arial" panose="020B0604020202020204" pitchFamily="34" charset="0"/>
                <a:ea typeface="微软雅黑" panose="020B0503020204020204" charset="-122"/>
              </a:rPr>
              <a:t>：</a:t>
            </a:r>
            <a:r>
              <a:rPr lang="zh-CN" altLang="en-US" sz="1200">
                <a:latin typeface="Arial" panose="020B0604020202020204" pitchFamily="34" charset="0"/>
                <a:ea typeface="微软雅黑" panose="020B0503020204020204" charset="-122"/>
              </a:rPr>
              <a:t>精密除尘</a:t>
            </a:r>
            <a:endParaRPr lang="zh-CN" altLang="en-US" sz="1200">
              <a:latin typeface="Arial" panose="020B0604020202020204" pitchFamily="34" charset="0"/>
              <a:ea typeface="微软雅黑" panose="020B0503020204020204" charset="-122"/>
            </a:endParaRPr>
          </a:p>
        </p:txBody>
      </p:sp>
      <p:sp>
        <p:nvSpPr>
          <p:cNvPr id="21" name="文本框 20"/>
          <p:cNvSpPr txBox="1"/>
          <p:nvPr/>
        </p:nvSpPr>
        <p:spPr>
          <a:xfrm>
            <a:off x="9084310" y="3572510"/>
            <a:ext cx="2617470" cy="27559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200" b="1">
                <a:solidFill>
                  <a:srgbClr val="0C4F9E"/>
                </a:solidFill>
                <a:latin typeface="Arial" panose="020B0604020202020204" pitchFamily="34" charset="0"/>
                <a:ea typeface="微软雅黑" panose="020B0503020204020204" charset="-122"/>
              </a:rPr>
              <a:t>A</a:t>
            </a:r>
            <a:r>
              <a:rPr lang="zh-CN" altLang="en-US" sz="1200" b="1">
                <a:solidFill>
                  <a:srgbClr val="0C4F9E"/>
                </a:solidFill>
                <a:latin typeface="Arial" panose="020B0604020202020204" pitchFamily="34" charset="0"/>
                <a:ea typeface="微软雅黑" panose="020B0503020204020204" charset="-122"/>
              </a:rPr>
              <a:t>级过滤器</a:t>
            </a:r>
            <a:r>
              <a:rPr lang="zh-CN" altLang="en-US" sz="1200">
                <a:solidFill>
                  <a:srgbClr val="0C4F9E"/>
                </a:solidFill>
                <a:latin typeface="Arial" panose="020B0604020202020204" pitchFamily="34" charset="0"/>
                <a:ea typeface="微软雅黑" panose="020B0503020204020204" charset="-122"/>
              </a:rPr>
              <a:t>：</a:t>
            </a:r>
            <a:r>
              <a:rPr lang="zh-CN" altLang="en-US" sz="1200">
                <a:latin typeface="Arial" panose="020B0604020202020204" pitchFamily="34" charset="0"/>
                <a:ea typeface="微软雅黑" panose="020B0503020204020204" charset="-122"/>
              </a:rPr>
              <a:t>活性炭</a:t>
            </a:r>
            <a:endParaRPr lang="zh-CN" altLang="en-US" sz="1200">
              <a:latin typeface="Arial" panose="020B0604020202020204" pitchFamily="34" charset="0"/>
              <a:ea typeface="微软雅黑" panose="020B0503020204020204" charset="-122"/>
            </a:endParaRPr>
          </a:p>
        </p:txBody>
      </p:sp>
      <p:sp>
        <p:nvSpPr>
          <p:cNvPr id="22" name="文本框 21"/>
          <p:cNvSpPr txBox="1"/>
          <p:nvPr/>
        </p:nvSpPr>
        <p:spPr>
          <a:xfrm>
            <a:off x="9084310" y="3862705"/>
            <a:ext cx="2617470" cy="27559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200" b="1">
                <a:solidFill>
                  <a:srgbClr val="0C4F9E"/>
                </a:solidFill>
                <a:latin typeface="Arial" panose="020B0604020202020204" pitchFamily="34" charset="0"/>
                <a:ea typeface="微软雅黑" panose="020B0503020204020204" charset="-122"/>
              </a:rPr>
              <a:t>X</a:t>
            </a:r>
            <a:r>
              <a:rPr lang="zh-CN" altLang="en-US" sz="1200" b="1">
                <a:solidFill>
                  <a:srgbClr val="0C4F9E"/>
                </a:solidFill>
                <a:latin typeface="Arial" panose="020B0604020202020204" pitchFamily="34" charset="0"/>
                <a:ea typeface="微软雅黑" panose="020B0503020204020204" charset="-122"/>
              </a:rPr>
              <a:t>级过滤器</a:t>
            </a:r>
            <a:r>
              <a:rPr lang="zh-CN" altLang="en-US" sz="1200">
                <a:solidFill>
                  <a:srgbClr val="0C4F9E"/>
                </a:solidFill>
                <a:latin typeface="Arial" panose="020B0604020202020204" pitchFamily="34" charset="0"/>
                <a:ea typeface="微软雅黑" panose="020B0503020204020204" charset="-122"/>
              </a:rPr>
              <a:t>：</a:t>
            </a:r>
            <a:r>
              <a:rPr lang="zh-CN" altLang="en-US" sz="1200">
                <a:latin typeface="Arial" panose="020B0604020202020204" pitchFamily="34" charset="0"/>
                <a:ea typeface="微软雅黑" panose="020B0503020204020204" charset="-122"/>
              </a:rPr>
              <a:t>活性炭</a:t>
            </a:r>
            <a:endParaRPr lang="zh-CN" altLang="en-US" sz="1200">
              <a:latin typeface="Arial" panose="020B0604020202020204" pitchFamily="34" charset="0"/>
              <a:ea typeface="微软雅黑" panose="020B0503020204020204" charset="-122"/>
            </a:endParaRPr>
          </a:p>
        </p:txBody>
      </p:sp>
      <p:sp>
        <p:nvSpPr>
          <p:cNvPr id="23" name="文本框 22"/>
          <p:cNvSpPr txBox="1"/>
          <p:nvPr/>
        </p:nvSpPr>
        <p:spPr>
          <a:xfrm>
            <a:off x="9084310" y="4152900"/>
            <a:ext cx="2617470" cy="27559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200" b="1">
                <a:solidFill>
                  <a:srgbClr val="0C4F9E"/>
                </a:solidFill>
                <a:latin typeface="Arial" panose="020B0604020202020204" pitchFamily="34" charset="0"/>
                <a:ea typeface="微软雅黑" panose="020B0503020204020204" charset="-122"/>
              </a:rPr>
              <a:t>FF</a:t>
            </a:r>
            <a:r>
              <a:rPr lang="zh-CN" altLang="en-US" sz="1200" b="1">
                <a:solidFill>
                  <a:srgbClr val="0C4F9E"/>
                </a:solidFill>
                <a:latin typeface="Arial" panose="020B0604020202020204" pitchFamily="34" charset="0"/>
                <a:ea typeface="微软雅黑" panose="020B0503020204020204" charset="-122"/>
              </a:rPr>
              <a:t>级过滤器</a:t>
            </a:r>
            <a:r>
              <a:rPr lang="zh-CN" altLang="en-US" sz="1200">
                <a:solidFill>
                  <a:srgbClr val="0C4F9E"/>
                </a:solidFill>
                <a:latin typeface="Arial" panose="020B0604020202020204" pitchFamily="34" charset="0"/>
                <a:ea typeface="微软雅黑" panose="020B0503020204020204" charset="-122"/>
              </a:rPr>
              <a:t>：</a:t>
            </a:r>
            <a:r>
              <a:rPr lang="zh-CN" altLang="en-US" sz="1200">
                <a:latin typeface="Arial" panose="020B0604020202020204" pitchFamily="34" charset="0"/>
                <a:ea typeface="微软雅黑" panose="020B0503020204020204" charset="-122"/>
              </a:rPr>
              <a:t>超级除尘</a:t>
            </a:r>
            <a:endParaRPr lang="zh-CN" altLang="en-US" sz="1200">
              <a:latin typeface="Arial" panose="020B0604020202020204" pitchFamily="34" charset="0"/>
              <a:ea typeface="微软雅黑" panose="020B0503020204020204" charset="-122"/>
            </a:endParaRPr>
          </a:p>
        </p:txBody>
      </p:sp>
      <p:pic>
        <p:nvPicPr>
          <p:cNvPr id="24" name="图片 23" descr="箭头"/>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21763" y="3101340"/>
            <a:ext cx="89535" cy="88900"/>
          </a:xfrm>
          <a:prstGeom prst="rect">
            <a:avLst/>
          </a:prstGeom>
        </p:spPr>
      </p:pic>
      <p:pic>
        <p:nvPicPr>
          <p:cNvPr id="25" name="图片 24" descr="箭头"/>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21763" y="3380740"/>
            <a:ext cx="89535" cy="88900"/>
          </a:xfrm>
          <a:prstGeom prst="rect">
            <a:avLst/>
          </a:prstGeom>
        </p:spPr>
      </p:pic>
      <p:pic>
        <p:nvPicPr>
          <p:cNvPr id="26" name="图片 25" descr="箭头"/>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21763" y="3669665"/>
            <a:ext cx="89535" cy="88900"/>
          </a:xfrm>
          <a:prstGeom prst="rect">
            <a:avLst/>
          </a:prstGeom>
        </p:spPr>
      </p:pic>
      <p:pic>
        <p:nvPicPr>
          <p:cNvPr id="27" name="图片 26" descr="箭头"/>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21763" y="3964940"/>
            <a:ext cx="89535" cy="88900"/>
          </a:xfrm>
          <a:prstGeom prst="rect">
            <a:avLst/>
          </a:prstGeom>
        </p:spPr>
      </p:pic>
      <p:pic>
        <p:nvPicPr>
          <p:cNvPr id="28" name="图片 27" descr="箭头"/>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21763" y="4269740"/>
            <a:ext cx="89535" cy="88900"/>
          </a:xfrm>
          <a:prstGeom prst="rect">
            <a:avLst/>
          </a:prstGeom>
        </p:spPr>
      </p:pic>
    </p:spTree>
    <p:custDataLst>
      <p:tags r:id="rId10"/>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3" name="图片 12" descr="板换冷干机11"/>
          <p:cNvPicPr>
            <a:picLocks noChangeAspect="1"/>
          </p:cNvPicPr>
          <p:nvPr/>
        </p:nvPicPr>
        <p:blipFill>
          <a:blip r:embed="rId2"/>
          <a:stretch>
            <a:fillRect/>
          </a:stretch>
        </p:blipFill>
        <p:spPr>
          <a:xfrm>
            <a:off x="-842645" y="1017270"/>
            <a:ext cx="7394575" cy="5546090"/>
          </a:xfrm>
          <a:prstGeom prst="rect">
            <a:avLst/>
          </a:prstGeom>
        </p:spPr>
      </p:pic>
      <p:sp>
        <p:nvSpPr>
          <p:cNvPr id="10" name="Title 6"/>
          <p:cNvSpPr txBox="1"/>
          <p:nvPr>
            <p:custDataLst>
              <p:tags r:id="rId3"/>
            </p:custDataLst>
          </p:nvPr>
        </p:nvSpPr>
        <p:spPr>
          <a:xfrm>
            <a:off x="1001395" y="445770"/>
            <a:ext cx="4607560" cy="500380"/>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none" lIns="72000" tIns="36195" rIns="72000" bIns="36195"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90000"/>
              </a:lnSpc>
              <a:spcBef>
                <a:spcPts val="1000"/>
              </a:spcBef>
              <a:spcAft>
                <a:spcPts val="0"/>
              </a:spcAft>
              <a:buSzPct val="100000"/>
              <a:buNone/>
            </a:pPr>
            <a:r>
              <a:rPr altLang="zh-CN" sz="2800" b="1" spc="205">
                <a:ln w="3175">
                  <a:noFill/>
                  <a:prstDash val="dash"/>
                </a:ln>
                <a:solidFill>
                  <a:schemeClr val="tx1"/>
                </a:solidFill>
                <a:uFillTx/>
                <a:latin typeface="Impact" panose="020B0806030902050204" charset="0"/>
                <a:ea typeface="思源黑体 CN Heavy" panose="020B0A00000000000000" charset="-122"/>
                <a:cs typeface="Impact" panose="020B0806030902050204" charset="0"/>
                <a:sym typeface="+mn-ea"/>
              </a:rPr>
              <a:t>HM15-16</a:t>
            </a:r>
            <a:r>
              <a:rPr lang="zh-CN" altLang="en-US" sz="2800" b="1" spc="205">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rPr>
              <a:t>一体螺杆空压机</a:t>
            </a:r>
            <a:endParaRPr lang="zh-CN" altLang="en-US" sz="2800" b="1" spc="205">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endParaRPr>
          </a:p>
        </p:txBody>
      </p:sp>
      <p:graphicFrame>
        <p:nvGraphicFramePr>
          <p:cNvPr id="11" name="表格 10"/>
          <p:cNvGraphicFramePr/>
          <p:nvPr>
            <p:custDataLst>
              <p:tags r:id="rId4"/>
            </p:custDataLst>
          </p:nvPr>
        </p:nvGraphicFramePr>
        <p:xfrm>
          <a:off x="5911850" y="4290695"/>
          <a:ext cx="5295900" cy="2005330"/>
        </p:xfrm>
        <a:graphic>
          <a:graphicData uri="http://schemas.openxmlformats.org/drawingml/2006/table">
            <a:tbl>
              <a:tblPr firstRow="1" bandRow="1">
                <a:tableStyleId>{5C22544A-7EE6-4342-B048-85BDC9FD1C3A}</a:tableStyleId>
              </a:tblPr>
              <a:tblGrid>
                <a:gridCol w="1009650"/>
                <a:gridCol w="1541780"/>
                <a:gridCol w="1071245"/>
                <a:gridCol w="1673225"/>
              </a:tblGrid>
              <a:tr h="359410">
                <a:tc gridSpan="4">
                  <a:txBody>
                    <a:bodyPr/>
                    <a:p>
                      <a:pPr algn="l">
                        <a:lnSpc>
                          <a:spcPct val="110000"/>
                        </a:lnSpc>
                        <a:buNone/>
                      </a:pPr>
                      <a:r>
                        <a:rPr lang="zh-CN" altLang="en-US" sz="1600"/>
                        <a:t>螺杆</a:t>
                      </a:r>
                      <a:r>
                        <a:rPr lang="zh-CN" altLang="en-US" sz="1600"/>
                        <a:t>空压机产品配置</a:t>
                      </a:r>
                      <a:endParaRPr lang="zh-CN" altLang="en-US" sz="1600"/>
                    </a:p>
                  </a:txBody>
                  <a:tcPr anchor="ctr" anchorCtr="0">
                    <a:lnL>
                      <a:noFill/>
                    </a:lnL>
                    <a:lnR>
                      <a:noFill/>
                    </a:lnR>
                    <a:lnT>
                      <a:noFill/>
                    </a:lnT>
                    <a:lnB>
                      <a:noFill/>
                    </a:lnB>
                    <a:lnTlToBr>
                      <a:noFill/>
                    </a:lnTlToBr>
                    <a:lnBlToTr>
                      <a:noFill/>
                    </a:lnBlToTr>
                    <a:solidFill>
                      <a:srgbClr val="0C4F9E"/>
                    </a:solidFill>
                  </a:tcPr>
                </a:tc>
                <a:tc hMerge="1">
                  <a:tcPr>
                    <a:lnT>
                      <a:noFill/>
                    </a:lnT>
                    <a:lnB>
                      <a:noFill/>
                    </a:lnB>
                  </a:tcPr>
                </a:tc>
                <a:tc hMerge="1">
                  <a:tcPr>
                    <a:lnT>
                      <a:noFill/>
                    </a:lnT>
                    <a:lnB>
                      <a:noFill/>
                    </a:lnB>
                  </a:tcPr>
                </a:tc>
                <a:tc hMerge="1">
                  <a:tcPr>
                    <a:lnR>
                      <a:noFill/>
                    </a:lnR>
                    <a:lnT>
                      <a:noFill/>
                    </a:lnT>
                    <a:lnB>
                      <a:noFill/>
                    </a:lnB>
                  </a:tcPr>
                </a:tc>
              </a:tr>
              <a:tr h="274320">
                <a:tc>
                  <a:txBody>
                    <a:bodyPr/>
                    <a:p>
                      <a:pPr algn="l">
                        <a:buNone/>
                      </a:pPr>
                      <a:r>
                        <a:rPr lang="zh-CN" altLang="en-US" sz="1200" b="1"/>
                        <a:t>品牌</a:t>
                      </a:r>
                      <a:endParaRPr lang="zh-CN" altLang="en-US" sz="1200" b="1"/>
                    </a:p>
                  </a:txBody>
                  <a:tcPr anchor="ctr" anchorCtr="0">
                    <a:lnL>
                      <a:noFill/>
                    </a:lnL>
                    <a:lnR w="12700">
                      <a:solidFill>
                        <a:schemeClr val="accent1"/>
                      </a:solidFill>
                      <a:prstDash val="sysDot"/>
                    </a:lnR>
                    <a:lnT>
                      <a:noFill/>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上海汉尼米克</a:t>
                      </a:r>
                      <a:endParaRPr lang="zh-CN" altLang="en-US" sz="1200"/>
                    </a:p>
                  </a:txBody>
                  <a:tcPr anchor="ctr" anchorCtr="0">
                    <a:lnL w="12700">
                      <a:solidFill>
                        <a:schemeClr val="accent1"/>
                      </a:solidFill>
                      <a:prstDash val="sysDot"/>
                    </a:lnL>
                    <a:lnR w="12700">
                      <a:solidFill>
                        <a:schemeClr val="accent1"/>
                      </a:solidFill>
                      <a:prstDash val="sysDot"/>
                    </a:lnR>
                    <a:lnT>
                      <a:noFill/>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b="1"/>
                        <a:t>机箱</a:t>
                      </a:r>
                      <a:endParaRPr lang="zh-CN" altLang="en-US" sz="1200" b="1"/>
                    </a:p>
                  </a:txBody>
                  <a:tcPr anchor="ctr" anchorCtr="0">
                    <a:lnL w="12700">
                      <a:solidFill>
                        <a:schemeClr val="accent1"/>
                      </a:solidFill>
                      <a:prstDash val="sysDot"/>
                    </a:lnL>
                    <a:lnR w="12700">
                      <a:solidFill>
                        <a:schemeClr val="accent1"/>
                      </a:solidFill>
                      <a:prstDash val="sysDot"/>
                    </a:lnR>
                    <a:lnT>
                      <a:noFill/>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汉尼米克定制</a:t>
                      </a:r>
                      <a:endParaRPr lang="zh-CN" altLang="en-US" sz="1200"/>
                    </a:p>
                  </a:txBody>
                  <a:tcPr anchor="ctr" anchorCtr="0">
                    <a:lnL w="12700">
                      <a:solidFill>
                        <a:schemeClr val="accent1"/>
                      </a:solidFill>
                      <a:prstDash val="sysDot"/>
                    </a:lnL>
                    <a:lnR>
                      <a:noFill/>
                    </a:lnR>
                    <a:lnT>
                      <a:noFill/>
                    </a:lnT>
                    <a:lnB w="12700">
                      <a:solidFill>
                        <a:schemeClr val="accent1"/>
                      </a:solidFill>
                      <a:prstDash val="sysDot"/>
                    </a:lnB>
                    <a:lnTlToBr>
                      <a:noFill/>
                    </a:lnTlToBr>
                    <a:lnBlToTr>
                      <a:noFill/>
                    </a:lnBlToTr>
                    <a:solidFill>
                      <a:schemeClr val="bg1">
                        <a:lumMod val="95000"/>
                        <a:alpha val="73000"/>
                      </a:schemeClr>
                    </a:solidFill>
                  </a:tcPr>
                </a:tc>
              </a:tr>
              <a:tr h="274320">
                <a:tc>
                  <a:txBody>
                    <a:bodyPr/>
                    <a:p>
                      <a:pPr algn="l">
                        <a:buNone/>
                      </a:pPr>
                      <a:r>
                        <a:rPr lang="zh-CN" altLang="en-US" sz="1200" b="1"/>
                        <a:t>主机</a:t>
                      </a:r>
                      <a:endParaRPr lang="zh-CN" altLang="en-US" sz="1200" b="1"/>
                    </a:p>
                  </a:txBody>
                  <a:tcPr anchor="ctr" anchorCtr="0">
                    <a:lnL>
                      <a:noFill/>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汉尼米克定制</a:t>
                      </a:r>
                      <a:endParaRPr lang="zh-CN" altLang="en-US"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b="1"/>
                        <a:t>电机</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金龙</a:t>
                      </a:r>
                      <a:r>
                        <a:rPr lang="en-US" altLang="zh-CN" sz="1200"/>
                        <a:t>/</a:t>
                      </a:r>
                      <a:r>
                        <a:rPr lang="zh-CN" altLang="en-US" sz="1200"/>
                        <a:t>江天</a:t>
                      </a:r>
                      <a:endParaRPr lang="zh-CN" altLang="en-US" sz="1200"/>
                    </a:p>
                  </a:txBody>
                  <a:tcPr anchor="ctr" anchorCtr="0">
                    <a:lnL w="12700">
                      <a:solidFill>
                        <a:schemeClr val="accent1"/>
                      </a:solidFill>
                      <a:prstDash val="sysDot"/>
                    </a:lnL>
                    <a:lnR>
                      <a:noFill/>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r>
              <a:tr h="274320">
                <a:tc>
                  <a:txBody>
                    <a:bodyPr/>
                    <a:p>
                      <a:pPr algn="l">
                        <a:buNone/>
                      </a:pPr>
                      <a:r>
                        <a:rPr lang="zh-CN" altLang="en-US" sz="1200" b="1"/>
                        <a:t>变频器</a:t>
                      </a:r>
                      <a:endParaRPr lang="zh-CN" altLang="en-US" sz="1200" b="1"/>
                    </a:p>
                  </a:txBody>
                  <a:tcPr anchor="ctr" anchorCtr="0">
                    <a:lnL>
                      <a:noFill/>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富凌</a:t>
                      </a:r>
                      <a:r>
                        <a:rPr lang="en-US" altLang="zh-CN" sz="1200"/>
                        <a:t>/</a:t>
                      </a:r>
                      <a:r>
                        <a:rPr lang="zh-CN" altLang="en-US" sz="1200"/>
                        <a:t>汇川</a:t>
                      </a:r>
                      <a:endParaRPr lang="zh-CN" altLang="en-US"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b="1"/>
                        <a:t>交流接触器</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施耐德</a:t>
                      </a:r>
                      <a:r>
                        <a:rPr lang="en-US" altLang="zh-CN" sz="1200"/>
                        <a:t>/</a:t>
                      </a:r>
                      <a:r>
                        <a:rPr lang="zh-CN" altLang="en-US" sz="1200"/>
                        <a:t>西门子</a:t>
                      </a:r>
                      <a:endParaRPr lang="zh-CN" altLang="en-US" sz="1200"/>
                    </a:p>
                  </a:txBody>
                  <a:tcPr anchor="ctr" anchorCtr="0">
                    <a:lnL w="12700">
                      <a:solidFill>
                        <a:schemeClr val="accent1"/>
                      </a:solidFill>
                      <a:prstDash val="sysDot"/>
                    </a:lnL>
                    <a:lnR>
                      <a:noFill/>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r>
              <a:tr h="274320">
                <a:tc>
                  <a:txBody>
                    <a:bodyPr/>
                    <a:p>
                      <a:pPr algn="l">
                        <a:buNone/>
                      </a:pPr>
                      <a:r>
                        <a:rPr lang="zh-CN" altLang="en-US" sz="1200" b="1"/>
                        <a:t>油气分离器</a:t>
                      </a:r>
                      <a:endParaRPr lang="zh-CN" altLang="en-US" sz="1200" b="1"/>
                    </a:p>
                  </a:txBody>
                  <a:tcPr anchor="ctr" anchorCtr="0">
                    <a:lnL>
                      <a:noFill/>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九树</a:t>
                      </a:r>
                      <a:r>
                        <a:rPr lang="en-US" altLang="zh-CN" sz="1200"/>
                        <a:t>/</a:t>
                      </a:r>
                      <a:r>
                        <a:rPr lang="zh-CN" altLang="en-US" sz="1200"/>
                        <a:t>聚才</a:t>
                      </a:r>
                      <a:endParaRPr lang="zh-CN" altLang="en-US"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b="1"/>
                        <a:t>冷却器</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汉尼米克定制</a:t>
                      </a:r>
                      <a:endParaRPr lang="zh-CN" altLang="en-US" sz="1200"/>
                    </a:p>
                  </a:txBody>
                  <a:tcPr anchor="ctr" anchorCtr="0">
                    <a:lnL w="12700">
                      <a:solidFill>
                        <a:schemeClr val="accent1"/>
                      </a:solidFill>
                      <a:prstDash val="sysDot"/>
                    </a:lnL>
                    <a:lnR>
                      <a:noFill/>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r>
              <a:tr h="274320">
                <a:tc>
                  <a:txBody>
                    <a:bodyPr/>
                    <a:p>
                      <a:pPr algn="l">
                        <a:buNone/>
                      </a:pPr>
                      <a:r>
                        <a:rPr lang="zh-CN" altLang="en-US" sz="1200" b="1"/>
                        <a:t>进气阀</a:t>
                      </a:r>
                      <a:endParaRPr lang="zh-CN" altLang="en-US" sz="1200" b="1"/>
                    </a:p>
                  </a:txBody>
                  <a:tcPr anchor="ctr" anchorCtr="0">
                    <a:lnL>
                      <a:noFill/>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红星</a:t>
                      </a:r>
                      <a:endParaRPr lang="zh-CN" altLang="en-US"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b="1"/>
                        <a:t>传感器</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欧</a:t>
                      </a:r>
                      <a:r>
                        <a:rPr lang="zh-CN" altLang="en-US" sz="1200"/>
                        <a:t>利德</a:t>
                      </a:r>
                      <a:endParaRPr lang="zh-CN" altLang="en-US" sz="1200"/>
                    </a:p>
                  </a:txBody>
                  <a:tcPr anchor="ctr" anchorCtr="0">
                    <a:lnL w="12700">
                      <a:solidFill>
                        <a:schemeClr val="accent1"/>
                      </a:solidFill>
                      <a:prstDash val="sysDot"/>
                    </a:lnL>
                    <a:lnR>
                      <a:noFill/>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r>
              <a:tr h="274320">
                <a:tc>
                  <a:txBody>
                    <a:bodyPr/>
                    <a:p>
                      <a:pPr algn="l">
                        <a:buNone/>
                      </a:pPr>
                      <a:r>
                        <a:rPr lang="zh-CN" altLang="en-US" sz="1200" b="1"/>
                        <a:t>油滤、油分</a:t>
                      </a:r>
                      <a:endParaRPr lang="zh-CN" altLang="en-US" sz="1200" b="1"/>
                    </a:p>
                  </a:txBody>
                  <a:tcPr anchor="ctr" anchorCtr="0">
                    <a:lnL>
                      <a:noFill/>
                    </a:lnL>
                    <a:lnR w="12700">
                      <a:solidFill>
                        <a:schemeClr val="accent1"/>
                      </a:solidFill>
                      <a:prstDash val="sysDot"/>
                    </a:lnR>
                    <a:lnT w="12700">
                      <a:solidFill>
                        <a:schemeClr val="accent1"/>
                      </a:solidFill>
                      <a:prstDash val="sysDot"/>
                    </a:lnT>
                    <a:lnB w="28575">
                      <a:solidFill>
                        <a:schemeClr val="accent1"/>
                      </a:solidFill>
                      <a:prstDash val="solid"/>
                    </a:lnB>
                    <a:lnTlToBr>
                      <a:noFill/>
                    </a:lnTlToBr>
                    <a:lnBlToTr>
                      <a:noFill/>
                    </a:lnBlToTr>
                    <a:solidFill>
                      <a:schemeClr val="bg1">
                        <a:lumMod val="95000"/>
                        <a:alpha val="73000"/>
                      </a:schemeClr>
                    </a:solidFill>
                  </a:tcPr>
                </a:tc>
                <a:tc>
                  <a:txBody>
                    <a:bodyPr/>
                    <a:p>
                      <a:pPr algn="l">
                        <a:buNone/>
                      </a:pPr>
                      <a:r>
                        <a:rPr lang="zh-CN" altLang="en-US" sz="1200"/>
                        <a:t>汉尼米克定制</a:t>
                      </a:r>
                      <a:endParaRPr lang="zh-CN" altLang="en-US"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28575">
                      <a:solidFill>
                        <a:schemeClr val="accent1"/>
                      </a:solidFill>
                      <a:prstDash val="solid"/>
                    </a:lnB>
                    <a:lnTlToBr>
                      <a:noFill/>
                    </a:lnTlToBr>
                    <a:lnBlToTr>
                      <a:noFill/>
                    </a:lnBlToTr>
                    <a:solidFill>
                      <a:schemeClr val="bg1">
                        <a:lumMod val="95000"/>
                        <a:alpha val="73000"/>
                      </a:schemeClr>
                    </a:solidFill>
                  </a:tcPr>
                </a:tc>
                <a:tc>
                  <a:txBody>
                    <a:bodyPr/>
                    <a:p>
                      <a:pPr algn="l">
                        <a:buNone/>
                      </a:pPr>
                      <a:r>
                        <a:rPr lang="zh-CN" altLang="en-US" sz="1200" b="1"/>
                        <a:t>控制器</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28575">
                      <a:solidFill>
                        <a:schemeClr val="accent1"/>
                      </a:solidFill>
                      <a:prstDash val="solid"/>
                    </a:lnB>
                    <a:lnTlToBr>
                      <a:noFill/>
                    </a:lnTlToBr>
                    <a:lnBlToTr>
                      <a:noFill/>
                    </a:lnBlToTr>
                    <a:solidFill>
                      <a:schemeClr val="bg1">
                        <a:lumMod val="95000"/>
                        <a:alpha val="73000"/>
                      </a:schemeClr>
                    </a:solidFill>
                  </a:tcPr>
                </a:tc>
                <a:tc>
                  <a:txBody>
                    <a:bodyPr/>
                    <a:p>
                      <a:pPr algn="l">
                        <a:buNone/>
                      </a:pPr>
                      <a:r>
                        <a:rPr lang="zh-CN" altLang="en-US" sz="1200"/>
                        <a:t>汉尼米克定制</a:t>
                      </a:r>
                      <a:endParaRPr lang="zh-CN" altLang="en-US" sz="1200"/>
                    </a:p>
                  </a:txBody>
                  <a:tcPr anchor="ctr" anchorCtr="0">
                    <a:lnL w="12700">
                      <a:solidFill>
                        <a:schemeClr val="accent1"/>
                      </a:solidFill>
                      <a:prstDash val="sysDot"/>
                    </a:lnL>
                    <a:lnR>
                      <a:noFill/>
                    </a:lnR>
                    <a:lnT w="12700">
                      <a:solidFill>
                        <a:schemeClr val="accent1"/>
                      </a:solidFill>
                      <a:prstDash val="sysDot"/>
                    </a:lnT>
                    <a:lnB w="28575">
                      <a:solidFill>
                        <a:schemeClr val="accent1"/>
                      </a:solidFill>
                      <a:prstDash val="solid"/>
                    </a:lnB>
                    <a:lnTlToBr>
                      <a:noFill/>
                    </a:lnTlToBr>
                    <a:lnBlToTr>
                      <a:noFill/>
                    </a:lnBlToTr>
                    <a:solidFill>
                      <a:schemeClr val="bg1">
                        <a:lumMod val="95000"/>
                        <a:alpha val="73000"/>
                      </a:schemeClr>
                    </a:solidFill>
                  </a:tcPr>
                </a:tc>
              </a:tr>
            </a:tbl>
          </a:graphicData>
        </a:graphic>
      </p:graphicFrame>
      <p:sp>
        <p:nvSpPr>
          <p:cNvPr id="14" name="文本框 13"/>
          <p:cNvSpPr txBox="1"/>
          <p:nvPr/>
        </p:nvSpPr>
        <p:spPr>
          <a:xfrm>
            <a:off x="176530" y="154940"/>
            <a:ext cx="946785" cy="628015"/>
          </a:xfrm>
          <a:prstGeom prst="rect">
            <a:avLst/>
          </a:prstGeom>
        </p:spPr>
        <p:txBody>
          <a:bodyPr wrap="square">
            <a:noAutofit/>
            <a:extLst>
              <a:ext uri="{4A0BC546-FE56-4ADE-93B0-CB8AF2F6F144}">
                <wpsdc:textFrameExt xmlns:wpsdc="http://www.wps.cn/officeDocument/2022/drawingmlCustomData" type="title"/>
              </a:ext>
            </a:extLst>
          </a:bodyPr>
          <a:p>
            <a:pPr algn="l"/>
            <a:r>
              <a:rPr lang="en-US" altLang="zh-CN" sz="4800" b="1" spc="400">
                <a:solidFill>
                  <a:srgbClr val="0C4F9E"/>
                </a:solidFill>
                <a:latin typeface="Impact" panose="020B0806030902050204" charset="0"/>
                <a:ea typeface="思源黑体 CN Heavy" panose="020B0A00000000000000" charset="-122"/>
                <a:cs typeface="Impact" panose="020B0806030902050204" charset="0"/>
              </a:rPr>
              <a:t>02</a:t>
            </a:r>
            <a:endParaRPr lang="en-US" altLang="zh-CN" sz="4800" b="1" spc="400">
              <a:solidFill>
                <a:srgbClr val="0C4F9E"/>
              </a:solidFill>
              <a:latin typeface="Impact" panose="020B0806030902050204" charset="0"/>
              <a:ea typeface="思源黑体 CN Heavy" panose="020B0A00000000000000" charset="-122"/>
              <a:cs typeface="Impact" panose="020B0806030902050204" charset="0"/>
            </a:endParaRPr>
          </a:p>
        </p:txBody>
      </p:sp>
      <p:grpSp>
        <p:nvGrpSpPr>
          <p:cNvPr id="7" name="组合 6"/>
          <p:cNvGrpSpPr/>
          <p:nvPr/>
        </p:nvGrpSpPr>
        <p:grpSpPr>
          <a:xfrm rot="0">
            <a:off x="5466715" y="1475105"/>
            <a:ext cx="142240" cy="4613275"/>
            <a:chOff x="8534" y="1933"/>
            <a:chExt cx="224" cy="7265"/>
          </a:xfrm>
        </p:grpSpPr>
        <p:cxnSp>
          <p:nvCxnSpPr>
            <p:cNvPr id="16" name="直接连接符 15"/>
            <p:cNvCxnSpPr/>
            <p:nvPr/>
          </p:nvCxnSpPr>
          <p:spPr>
            <a:xfrm>
              <a:off x="8646" y="1933"/>
              <a:ext cx="13" cy="7265"/>
            </a:xfrm>
            <a:prstGeom prst="line">
              <a:avLst/>
            </a:prstGeom>
            <a:ln>
              <a:solidFill>
                <a:schemeClr val="accent1">
                  <a:alpha val="30000"/>
                </a:schemeClr>
              </a:solidFill>
            </a:ln>
            <a:effectLst>
              <a:outerShdw blurRad="50800" dist="50800" dir="5400000" algn="ctr" rotWithShape="0">
                <a:srgbClr val="000000">
                  <a:alpha val="40000"/>
                </a:srgbClr>
              </a:outerShdw>
            </a:effectLst>
          </p:spPr>
          <p:style>
            <a:lnRef idx="2">
              <a:schemeClr val="accent1"/>
            </a:lnRef>
            <a:fillRef idx="0">
              <a:srgbClr val="FFFFFF"/>
            </a:fillRef>
            <a:effectRef idx="0">
              <a:srgbClr val="FFFFFF"/>
            </a:effectRef>
            <a:fontRef idx="minor">
              <a:schemeClr val="tx1"/>
            </a:fontRef>
          </p:style>
        </p:cxnSp>
        <p:sp>
          <p:nvSpPr>
            <p:cNvPr id="18" name="椭圆 17"/>
            <p:cNvSpPr/>
            <p:nvPr/>
          </p:nvSpPr>
          <p:spPr>
            <a:xfrm flipH="1">
              <a:off x="8534" y="1933"/>
              <a:ext cx="224" cy="221"/>
            </a:xfrm>
            <a:prstGeom prst="ellipse">
              <a:avLst/>
            </a:prstGeom>
            <a:solidFill>
              <a:srgbClr val="0C4F9E"/>
            </a:solidFill>
          </p:spPr>
          <p:style>
            <a:lnRef idx="2">
              <a:schemeClr val="lt1"/>
            </a:lnRef>
            <a:fillRef idx="1">
              <a:schemeClr val="accent1"/>
            </a:fillRef>
            <a:effectRef idx="1">
              <a:schemeClr val="accent1"/>
            </a:effectRef>
            <a:fontRef idx="minor">
              <a:schemeClr val="lt1"/>
            </a:fontRef>
          </p:style>
          <p:txBody>
            <a:bodyPr rtlCol="0" anchor="ctr"/>
            <a:p>
              <a:pPr algn="ctr"/>
              <a:endParaRPr lang="zh-CN" altLang="en-US"/>
            </a:p>
          </p:txBody>
        </p:sp>
        <p:sp>
          <p:nvSpPr>
            <p:cNvPr id="29" name="椭圆 28"/>
            <p:cNvSpPr/>
            <p:nvPr/>
          </p:nvSpPr>
          <p:spPr>
            <a:xfrm flipH="1">
              <a:off x="8534" y="6367"/>
              <a:ext cx="224" cy="221"/>
            </a:xfrm>
            <a:prstGeom prst="ellipse">
              <a:avLst/>
            </a:prstGeom>
            <a:solidFill>
              <a:srgbClr val="0C4F9E"/>
            </a:solidFill>
          </p:spPr>
          <p:style>
            <a:lnRef idx="2">
              <a:schemeClr val="lt1"/>
            </a:lnRef>
            <a:fillRef idx="1">
              <a:schemeClr val="accent1"/>
            </a:fillRef>
            <a:effectRef idx="1">
              <a:schemeClr val="accent1"/>
            </a:effectRef>
            <a:fontRef idx="minor">
              <a:schemeClr val="lt1"/>
            </a:fontRef>
          </p:style>
          <p:txBody>
            <a:bodyPr rtlCol="0" anchor="ctr"/>
            <a:p>
              <a:pPr algn="ctr"/>
              <a:endParaRPr lang="zh-CN" altLang="en-US"/>
            </a:p>
          </p:txBody>
        </p:sp>
        <p:sp>
          <p:nvSpPr>
            <p:cNvPr id="30" name="椭圆 29"/>
            <p:cNvSpPr/>
            <p:nvPr/>
          </p:nvSpPr>
          <p:spPr>
            <a:xfrm flipH="1">
              <a:off x="8534" y="5234"/>
              <a:ext cx="224" cy="221"/>
            </a:xfrm>
            <a:prstGeom prst="ellipse">
              <a:avLst/>
            </a:prstGeom>
            <a:solidFill>
              <a:srgbClr val="0C4F9E"/>
            </a:solidFill>
          </p:spPr>
          <p:style>
            <a:lnRef idx="2">
              <a:schemeClr val="lt1"/>
            </a:lnRef>
            <a:fillRef idx="1">
              <a:schemeClr val="accent1"/>
            </a:fillRef>
            <a:effectRef idx="1">
              <a:schemeClr val="accent1"/>
            </a:effectRef>
            <a:fontRef idx="minor">
              <a:schemeClr val="lt1"/>
            </a:fontRef>
          </p:style>
          <p:txBody>
            <a:bodyPr rtlCol="0" anchor="ctr"/>
            <a:p>
              <a:pPr algn="ctr"/>
              <a:endParaRPr lang="zh-CN" altLang="en-US"/>
            </a:p>
          </p:txBody>
        </p:sp>
      </p:grpSp>
      <p:sp>
        <p:nvSpPr>
          <p:cNvPr id="25" name="圆角矩形 24"/>
          <p:cNvSpPr/>
          <p:nvPr/>
        </p:nvSpPr>
        <p:spPr>
          <a:xfrm>
            <a:off x="5833110" y="1450975"/>
            <a:ext cx="5374640" cy="1733550"/>
          </a:xfrm>
          <a:prstGeom prst="roundRect">
            <a:avLst/>
          </a:prstGeom>
          <a:solidFill>
            <a:srgbClr val="FAFAFA">
              <a:alpha val="82000"/>
            </a:srgbClr>
          </a:solidFill>
          <a:ln>
            <a:noFill/>
          </a:ln>
        </p:spPr>
        <p:style>
          <a:lnRef idx="2">
            <a:schemeClr val="lt1"/>
          </a:lnRef>
          <a:fillRef idx="1">
            <a:schemeClr val="accent1"/>
          </a:fillRef>
          <a:effectRef idx="1">
            <a:schemeClr val="accent1"/>
          </a:effectRef>
          <a:fontRef idx="minor">
            <a:schemeClr val="lt1"/>
          </a:fontRef>
        </p:style>
        <p:txBody>
          <a:bodyPr rtlCol="0" anchor="ctr"/>
          <a:p>
            <a:pPr algn="ctr"/>
            <a:endParaRPr lang="en-US" altLang="zh-CN"/>
          </a:p>
        </p:txBody>
      </p:sp>
      <p:sp>
        <p:nvSpPr>
          <p:cNvPr id="41" name="对角圆角矩形 40"/>
          <p:cNvSpPr/>
          <p:nvPr/>
        </p:nvSpPr>
        <p:spPr>
          <a:xfrm>
            <a:off x="5833110" y="1450975"/>
            <a:ext cx="1338580" cy="362585"/>
          </a:xfrm>
          <a:prstGeom prst="round2DiagRect">
            <a:avLst>
              <a:gd name="adj1" fmla="val 50000"/>
              <a:gd name="adj2" fmla="val 0"/>
            </a:avLst>
          </a:prstGeom>
          <a:solidFill>
            <a:srgbClr val="0C4F9E">
              <a:alpha val="82000"/>
            </a:srgbClr>
          </a:solid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32" name="文本框 31"/>
          <p:cNvSpPr txBox="1"/>
          <p:nvPr/>
        </p:nvSpPr>
        <p:spPr>
          <a:xfrm>
            <a:off x="6049645" y="1895475"/>
            <a:ext cx="5137785" cy="275590"/>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200">
                <a:latin typeface="Arial" panose="020B0604020202020204" pitchFamily="34" charset="0"/>
                <a:ea typeface="微软雅黑" panose="020B0503020204020204" charset="-122"/>
                <a:sym typeface="+mn-ea"/>
              </a:rPr>
              <a:t>定制</a:t>
            </a:r>
            <a:r>
              <a:rPr lang="zh-CN" altLang="en-US" sz="1200" b="1">
                <a:latin typeface="Arial" panose="020B0604020202020204" pitchFamily="34" charset="0"/>
                <a:ea typeface="微软雅黑" panose="020B0503020204020204" charset="-122"/>
                <a:sym typeface="+mn-ea"/>
              </a:rPr>
              <a:t>八轴承主机</a:t>
            </a:r>
            <a:r>
              <a:rPr lang="zh-CN" altLang="en-US" sz="1200">
                <a:latin typeface="Arial" panose="020B0604020202020204" pitchFamily="34" charset="0"/>
                <a:ea typeface="微软雅黑" panose="020B0503020204020204" charset="-122"/>
                <a:sym typeface="+mn-ea"/>
              </a:rPr>
              <a:t>，高效率和超长使用寿命，</a:t>
            </a:r>
            <a:r>
              <a:rPr lang="zh-CN" altLang="en-US" sz="1200">
                <a:latin typeface="Arial" panose="020B0604020202020204" pitchFamily="34" charset="0"/>
                <a:ea typeface="微软雅黑" panose="020B0503020204020204" charset="-122"/>
                <a:sym typeface="+mn-ea"/>
              </a:rPr>
              <a:t>可</a:t>
            </a:r>
            <a:r>
              <a:rPr lang="zh-CN" altLang="en-US" sz="1200" b="1">
                <a:latin typeface="Arial" panose="020B0604020202020204" pitchFamily="34" charset="0"/>
                <a:ea typeface="微软雅黑" panose="020B0503020204020204" charset="-122"/>
                <a:sym typeface="+mn-ea"/>
              </a:rPr>
              <a:t>质保两年（可提供超长质保）</a:t>
            </a:r>
            <a:endParaRPr lang="zh-CN" altLang="en-US" sz="1200">
              <a:latin typeface="Arial" panose="020B0604020202020204" pitchFamily="34" charset="0"/>
              <a:ea typeface="微软雅黑" panose="020B0503020204020204" charset="-122"/>
            </a:endParaRPr>
          </a:p>
        </p:txBody>
      </p:sp>
      <p:sp>
        <p:nvSpPr>
          <p:cNvPr id="33" name="文本框 32"/>
          <p:cNvSpPr txBox="1"/>
          <p:nvPr/>
        </p:nvSpPr>
        <p:spPr>
          <a:xfrm>
            <a:off x="6049645" y="2206625"/>
            <a:ext cx="5137785" cy="275590"/>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200">
                <a:latin typeface="Arial" panose="020B0604020202020204" pitchFamily="34" charset="0"/>
                <a:ea typeface="微软雅黑" panose="020B0503020204020204" charset="-122"/>
              </a:rPr>
              <a:t>品牌的</a:t>
            </a:r>
            <a:r>
              <a:rPr lang="zh-CN" altLang="en-US" sz="1200" b="1">
                <a:latin typeface="Arial" panose="020B0604020202020204" pitchFamily="34" charset="0"/>
                <a:ea typeface="微软雅黑" panose="020B0503020204020204" charset="-122"/>
              </a:rPr>
              <a:t>电机、变频器、进气阀</a:t>
            </a:r>
            <a:r>
              <a:rPr lang="zh-CN" altLang="en-US" sz="1200">
                <a:latin typeface="Arial" panose="020B0604020202020204" pitchFamily="34" charset="0"/>
                <a:ea typeface="微软雅黑" panose="020B0503020204020204" charset="-122"/>
              </a:rPr>
              <a:t>保证了空压机的品质</a:t>
            </a:r>
            <a:endParaRPr lang="zh-CN" altLang="en-US" sz="1200">
              <a:latin typeface="Arial" panose="020B0604020202020204" pitchFamily="34" charset="0"/>
              <a:ea typeface="微软雅黑" panose="020B0503020204020204" charset="-122"/>
            </a:endParaRPr>
          </a:p>
        </p:txBody>
      </p:sp>
      <p:sp>
        <p:nvSpPr>
          <p:cNvPr id="34" name="文本框 33"/>
          <p:cNvSpPr txBox="1"/>
          <p:nvPr/>
        </p:nvSpPr>
        <p:spPr>
          <a:xfrm>
            <a:off x="6049645" y="2526665"/>
            <a:ext cx="5137785" cy="46037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200" b="1">
                <a:latin typeface="Arial" panose="020B0604020202020204" pitchFamily="34" charset="0"/>
                <a:ea typeface="微软雅黑" panose="020B0503020204020204" charset="-122"/>
              </a:rPr>
              <a:t>板换冷干机</a:t>
            </a:r>
            <a:r>
              <a:rPr lang="zh-CN" altLang="en-US" sz="1200">
                <a:latin typeface="Arial" panose="020B0604020202020204" pitchFamily="34" charset="0"/>
                <a:ea typeface="微软雅黑" panose="020B0503020204020204" charset="-122"/>
              </a:rPr>
              <a:t>节能环保除水效果好，</a:t>
            </a:r>
            <a:r>
              <a:rPr lang="zh-CN" altLang="en-US" sz="1200">
                <a:latin typeface="Arial" panose="020B0604020202020204" pitchFamily="34" charset="0"/>
                <a:ea typeface="微软雅黑" panose="020B0503020204020204" charset="-122"/>
                <a:sym typeface="+mn-ea"/>
              </a:rPr>
              <a:t>压缩空气洁净度更高</a:t>
            </a:r>
            <a:endParaRPr lang="zh-CN" altLang="en-US" sz="1200">
              <a:latin typeface="Arial" panose="020B0604020202020204" pitchFamily="34" charset="0"/>
              <a:ea typeface="微软雅黑" panose="020B0503020204020204" charset="-122"/>
            </a:endParaRPr>
          </a:p>
          <a:p>
            <a:pPr algn="l"/>
            <a:endParaRPr lang="zh-CN" altLang="en-US" sz="1200">
              <a:latin typeface="Arial" panose="020B0604020202020204" pitchFamily="34" charset="0"/>
              <a:ea typeface="微软雅黑" panose="020B0503020204020204" charset="-122"/>
            </a:endParaRPr>
          </a:p>
        </p:txBody>
      </p:sp>
      <p:sp>
        <p:nvSpPr>
          <p:cNvPr id="35" name="文本框 34"/>
          <p:cNvSpPr txBox="1"/>
          <p:nvPr/>
        </p:nvSpPr>
        <p:spPr>
          <a:xfrm>
            <a:off x="6049645" y="2829560"/>
            <a:ext cx="5137785" cy="275590"/>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200">
                <a:latin typeface="Arial" panose="020B0604020202020204" pitchFamily="34" charset="0"/>
                <a:ea typeface="微软雅黑" panose="020B0503020204020204" charset="-122"/>
                <a:sym typeface="+mn-ea"/>
              </a:rPr>
              <a:t>超大型</a:t>
            </a:r>
            <a:r>
              <a:rPr lang="zh-CN" altLang="en-US" sz="1200" b="1">
                <a:latin typeface="Arial" panose="020B0604020202020204" pitchFamily="34" charset="0"/>
                <a:ea typeface="微软雅黑" panose="020B0503020204020204" charset="-122"/>
                <a:sym typeface="+mn-ea"/>
              </a:rPr>
              <a:t>五级过滤器，</a:t>
            </a:r>
            <a:r>
              <a:rPr lang="zh-CN" altLang="en-US" sz="1200">
                <a:latin typeface="Arial" panose="020B0604020202020204" pitchFamily="34" charset="0"/>
                <a:ea typeface="微软雅黑" panose="020B0503020204020204" charset="-122"/>
                <a:sym typeface="+mn-ea"/>
              </a:rPr>
              <a:t>压力损失更小，保证更长久的使用寿命</a:t>
            </a:r>
            <a:r>
              <a:rPr lang="en-US" altLang="zh-CN" sz="1200">
                <a:latin typeface="Arial" panose="020B0604020202020204" pitchFamily="34" charset="0"/>
                <a:ea typeface="微软雅黑" panose="020B0503020204020204" charset="-122"/>
              </a:rPr>
              <a:t> </a:t>
            </a:r>
            <a:endParaRPr lang="en-US" altLang="zh-CN" sz="1200">
              <a:latin typeface="Arial" panose="020B0604020202020204" pitchFamily="34" charset="0"/>
              <a:ea typeface="微软雅黑" panose="020B0503020204020204" charset="-122"/>
            </a:endParaRPr>
          </a:p>
        </p:txBody>
      </p:sp>
      <p:pic>
        <p:nvPicPr>
          <p:cNvPr id="36" name="图片 35" descr="箭头"/>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75350" y="1992630"/>
            <a:ext cx="89535" cy="88900"/>
          </a:xfrm>
          <a:prstGeom prst="rect">
            <a:avLst/>
          </a:prstGeom>
        </p:spPr>
      </p:pic>
      <p:pic>
        <p:nvPicPr>
          <p:cNvPr id="37" name="图片 36" descr="箭头"/>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84240" y="2297430"/>
            <a:ext cx="89535" cy="88900"/>
          </a:xfrm>
          <a:prstGeom prst="rect">
            <a:avLst/>
          </a:prstGeom>
        </p:spPr>
      </p:pic>
      <p:pic>
        <p:nvPicPr>
          <p:cNvPr id="38" name="图片 37" descr="箭头"/>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84240" y="2907030"/>
            <a:ext cx="89535" cy="88900"/>
          </a:xfrm>
          <a:prstGeom prst="rect">
            <a:avLst/>
          </a:prstGeom>
        </p:spPr>
      </p:pic>
      <p:pic>
        <p:nvPicPr>
          <p:cNvPr id="39" name="图片 38" descr="箭头"/>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75350" y="2602230"/>
            <a:ext cx="89535" cy="88900"/>
          </a:xfrm>
          <a:prstGeom prst="rect">
            <a:avLst/>
          </a:prstGeom>
        </p:spPr>
      </p:pic>
      <p:sp>
        <p:nvSpPr>
          <p:cNvPr id="42" name="文本框 41"/>
          <p:cNvSpPr txBox="1"/>
          <p:nvPr/>
        </p:nvSpPr>
        <p:spPr>
          <a:xfrm>
            <a:off x="5975350" y="1459865"/>
            <a:ext cx="3781425" cy="337185"/>
          </a:xfrm>
          <a:prstGeom prst="rect">
            <a:avLst/>
          </a:prstGeom>
          <a:noFill/>
        </p:spPr>
        <p:txBody>
          <a:bodyPr wrap="square" rtlCol="0">
            <a:spAutoFit/>
          </a:bodyPr>
          <a:p>
            <a:r>
              <a:rPr lang="zh-CN" altLang="en-US" sz="1600" b="1">
                <a:solidFill>
                  <a:schemeClr val="bg1"/>
                </a:solidFill>
                <a:latin typeface="微软雅黑" panose="020B0503020204020204" charset="-122"/>
                <a:ea typeface="微软雅黑" panose="020B0503020204020204" charset="-122"/>
              </a:rPr>
              <a:t>产品优势</a:t>
            </a:r>
            <a:endParaRPr lang="zh-CN" altLang="en-US" sz="1600" b="1">
              <a:solidFill>
                <a:schemeClr val="bg1"/>
              </a:solidFill>
              <a:latin typeface="微软雅黑" panose="020B0503020204020204" charset="-122"/>
              <a:ea typeface="微软雅黑" panose="020B0503020204020204" charset="-122"/>
            </a:endParaRPr>
          </a:p>
        </p:txBody>
      </p:sp>
      <p:sp>
        <p:nvSpPr>
          <p:cNvPr id="45" name="圆角矩形 44"/>
          <p:cNvSpPr/>
          <p:nvPr/>
        </p:nvSpPr>
        <p:spPr>
          <a:xfrm>
            <a:off x="5895975" y="3598545"/>
            <a:ext cx="5311140" cy="446405"/>
          </a:xfrm>
          <a:prstGeom prst="roundRect">
            <a:avLst/>
          </a:prstGeom>
          <a:solidFill>
            <a:srgbClr val="FAFAFA">
              <a:alpha val="82000"/>
            </a:srgbClr>
          </a:solidFill>
          <a:ln>
            <a:noFill/>
          </a:ln>
        </p:spPr>
        <p:style>
          <a:lnRef idx="2">
            <a:schemeClr val="lt1"/>
          </a:lnRef>
          <a:fillRef idx="1">
            <a:schemeClr val="accent1"/>
          </a:fillRef>
          <a:effectRef idx="1">
            <a:schemeClr val="accent1"/>
          </a:effectRef>
          <a:fontRef idx="minor">
            <a:schemeClr val="lt1"/>
          </a:fontRef>
        </p:style>
        <p:txBody>
          <a:bodyPr rtlCol="0" anchor="ctr"/>
          <a:p>
            <a:pPr algn="ctr"/>
            <a:endParaRPr lang="en-US" altLang="zh-CN"/>
          </a:p>
        </p:txBody>
      </p:sp>
      <p:sp>
        <p:nvSpPr>
          <p:cNvPr id="47" name="流程图: 终止 46"/>
          <p:cNvSpPr/>
          <p:nvPr/>
        </p:nvSpPr>
        <p:spPr>
          <a:xfrm>
            <a:off x="6049010" y="3683635"/>
            <a:ext cx="1183005" cy="291465"/>
          </a:xfrm>
          <a:prstGeom prst="flowChartTerminator">
            <a:avLst/>
          </a:prstGeom>
          <a:solidFill>
            <a:srgbClr val="C00000"/>
          </a:solid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48" name="文本框 47"/>
          <p:cNvSpPr txBox="1"/>
          <p:nvPr/>
        </p:nvSpPr>
        <p:spPr>
          <a:xfrm>
            <a:off x="6182360" y="3677920"/>
            <a:ext cx="974090" cy="264795"/>
          </a:xfrm>
          <a:prstGeom prst="rect">
            <a:avLst/>
          </a:prstGeom>
        </p:spPr>
        <p:txBody>
          <a:bodyPr wrap="square">
            <a:noAutofit/>
            <a:extLst>
              <a:ext uri="{4A0BC546-FE56-4ADE-93B0-CB8AF2F6F144}">
                <wpsdc:textFrameExt xmlns:wpsdc="http://www.wps.cn/officeDocument/2022/drawingmlCustomData" type="text"/>
              </a:ext>
            </a:extLst>
          </a:bodyPr>
          <a:p>
            <a:pPr algn="l"/>
            <a:r>
              <a:rPr lang="zh-CN" altLang="en-US" sz="1400" b="1">
                <a:solidFill>
                  <a:schemeClr val="bg1"/>
                </a:solidFill>
                <a:latin typeface="Arial" panose="020B0604020202020204" pitchFamily="34" charset="0"/>
                <a:ea typeface="微软雅黑" panose="020B0503020204020204" charset="-122"/>
              </a:rPr>
              <a:t>适配激光</a:t>
            </a:r>
            <a:endParaRPr lang="zh-CN" altLang="en-US" sz="1400" b="1">
              <a:solidFill>
                <a:schemeClr val="bg1"/>
              </a:solidFill>
              <a:latin typeface="Arial" panose="020B0604020202020204" pitchFamily="34" charset="0"/>
              <a:ea typeface="微软雅黑" panose="020B0503020204020204" charset="-122"/>
            </a:endParaRPr>
          </a:p>
        </p:txBody>
      </p:sp>
      <p:sp>
        <p:nvSpPr>
          <p:cNvPr id="49" name="文本框 48"/>
          <p:cNvSpPr txBox="1"/>
          <p:nvPr/>
        </p:nvSpPr>
        <p:spPr>
          <a:xfrm>
            <a:off x="7473950" y="3670300"/>
            <a:ext cx="3736975" cy="288925"/>
          </a:xfrm>
          <a:prstGeom prst="rect">
            <a:avLst/>
          </a:prstGeom>
        </p:spPr>
        <p:txBody>
          <a:bodyPr>
            <a:noAutofit/>
            <a:extLst>
              <a:ext uri="{4A0BC546-FE56-4ADE-93B0-CB8AF2F6F144}">
                <wpsdc:textFrameExt xmlns:wpsdc="http://www.wps.cn/officeDocument/2022/drawingmlCustomData" type="text"/>
              </a:ext>
            </a:extLst>
          </a:bodyPr>
          <a:p>
            <a:pPr algn="l"/>
            <a:r>
              <a:rPr lang="en-US" altLang="zh-CN" sz="1800">
                <a:latin typeface="Arial" panose="020B0604020202020204" pitchFamily="34" charset="0"/>
                <a:ea typeface="微软雅黑" panose="020B0503020204020204" charset="-122"/>
              </a:rPr>
              <a:t>1500W-3000W</a:t>
            </a:r>
            <a:endParaRPr lang="en-US" altLang="zh-CN" sz="1800">
              <a:latin typeface="Arial" panose="020B0604020202020204" pitchFamily="34" charset="0"/>
              <a:ea typeface="微软雅黑" panose="020B0503020204020204" charset="-122"/>
            </a:endParaRPr>
          </a:p>
        </p:txBody>
      </p:sp>
    </p:spTree>
    <p:custDataLst>
      <p:tags r:id="rId7"/>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11" name="矩形 10"/>
          <p:cNvSpPr/>
          <p:nvPr/>
        </p:nvSpPr>
        <p:spPr>
          <a:xfrm>
            <a:off x="-9525" y="5967095"/>
            <a:ext cx="12220575" cy="457200"/>
          </a:xfrm>
          <a:prstGeom prst="rect">
            <a:avLst/>
          </a:prstGeom>
          <a:solidFill>
            <a:srgbClr val="0C4F9E">
              <a:alpha val="9000"/>
            </a:srgbClr>
          </a:solidFill>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descr="板换冷干机11"/>
          <p:cNvPicPr>
            <a:picLocks noChangeAspect="1"/>
          </p:cNvPicPr>
          <p:nvPr/>
        </p:nvPicPr>
        <p:blipFill>
          <a:blip r:embed="rId2"/>
          <a:stretch>
            <a:fillRect/>
          </a:stretch>
        </p:blipFill>
        <p:spPr>
          <a:xfrm>
            <a:off x="2668270" y="956945"/>
            <a:ext cx="6642735" cy="4982210"/>
          </a:xfrm>
          <a:prstGeom prst="rect">
            <a:avLst/>
          </a:prstGeom>
        </p:spPr>
      </p:pic>
      <p:graphicFrame>
        <p:nvGraphicFramePr>
          <p:cNvPr id="6" name="表格 5"/>
          <p:cNvGraphicFramePr/>
          <p:nvPr>
            <p:custDataLst>
              <p:tags r:id="rId3"/>
            </p:custDataLst>
          </p:nvPr>
        </p:nvGraphicFramePr>
        <p:xfrm>
          <a:off x="571500" y="1257935"/>
          <a:ext cx="3252470" cy="1849120"/>
        </p:xfrm>
        <a:graphic>
          <a:graphicData uri="http://schemas.openxmlformats.org/drawingml/2006/table">
            <a:tbl>
              <a:tblPr firstRow="1" bandRow="1">
                <a:tableStyleId>{5C22544A-7EE6-4342-B048-85BDC9FD1C3A}</a:tableStyleId>
              </a:tblPr>
              <a:tblGrid>
                <a:gridCol w="1555750"/>
                <a:gridCol w="1696720"/>
              </a:tblGrid>
              <a:tr h="360045">
                <a:tc gridSpan="2">
                  <a:txBody>
                    <a:bodyPr/>
                    <a:p>
                      <a:pPr>
                        <a:buNone/>
                      </a:pPr>
                      <a:r>
                        <a:rPr lang="zh-CN" altLang="en-US" sz="1600" b="0">
                          <a:latin typeface="思源黑体 CN Heavy" panose="020B0A00000000000000" charset="-122"/>
                          <a:ea typeface="思源黑体 CN Heavy" panose="020B0A00000000000000" charset="-122"/>
                        </a:rPr>
                        <a:t>螺杆空压机</a:t>
                      </a:r>
                      <a:endParaRPr lang="zh-CN" altLang="en-US" sz="1600" b="0">
                        <a:latin typeface="思源黑体 CN Heavy" panose="020B0A00000000000000" charset="-122"/>
                        <a:ea typeface="思源黑体 CN Heavy" panose="020B0A00000000000000" charset="-122"/>
                      </a:endParaRPr>
                    </a:p>
                  </a:txBody>
                  <a:tcPr anchor="ctr" anchorCtr="0">
                    <a:lnL>
                      <a:noFill/>
                    </a:lnL>
                    <a:lnR>
                      <a:noFill/>
                    </a:lnR>
                    <a:lnT>
                      <a:noFill/>
                    </a:lnT>
                    <a:lnB>
                      <a:noFill/>
                    </a:lnB>
                    <a:lnTlToBr>
                      <a:noFill/>
                    </a:lnTlToBr>
                    <a:lnBlToTr>
                      <a:noFill/>
                    </a:lnBlToTr>
                    <a:solidFill>
                      <a:srgbClr val="0C4F9E"/>
                    </a:solidFill>
                  </a:tcPr>
                </a:tc>
                <a:tc hMerge="1">
                  <a:tcPr>
                    <a:lnR>
                      <a:noFill/>
                    </a:lnR>
                    <a:lnT>
                      <a:noFill/>
                    </a:lnT>
                    <a:lnB>
                      <a:noFill/>
                    </a:lnB>
                  </a:tcPr>
                </a:tc>
              </a:tr>
              <a:tr h="484505">
                <a:tc>
                  <a:txBody>
                    <a:bodyPr/>
                    <a:p>
                      <a:pPr>
                        <a:buNone/>
                      </a:pPr>
                      <a:r>
                        <a:rPr lang="zh-CN" altLang="en-US" sz="1200" b="1"/>
                        <a:t>额定功率：</a:t>
                      </a:r>
                      <a:endParaRPr lang="zh-CN" altLang="en-US" sz="1200" b="1"/>
                    </a:p>
                    <a:p>
                      <a:pPr>
                        <a:buNone/>
                      </a:pPr>
                      <a:r>
                        <a:rPr lang="en-US" altLang="zh-CN" sz="1200"/>
                        <a:t>15kw</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t>工作压力：</a:t>
                      </a:r>
                      <a:r>
                        <a:rPr lang="en-US" altLang="zh-CN" sz="1200"/>
                        <a:t>1.58Mpa/16bar</a:t>
                      </a:r>
                      <a:endParaRPr lang="en-US" altLang="zh-CN" sz="1200"/>
                    </a:p>
                  </a:txBody>
                  <a:tcPr anchor="ctr" anchorCtr="0">
                    <a:lnL>
                      <a:noFill/>
                    </a:lnL>
                    <a:lnR>
                      <a:noFill/>
                    </a:lnR>
                    <a:lnT>
                      <a:noFill/>
                    </a:lnT>
                    <a:lnB>
                      <a:noFill/>
                    </a:lnB>
                    <a:lnTlToBr>
                      <a:noFill/>
                    </a:lnTlToBr>
                    <a:lnBlToTr>
                      <a:noFill/>
                    </a:lnBlToTr>
                  </a:tcPr>
                </a:tc>
              </a:tr>
              <a:tr h="504825">
                <a:tc>
                  <a:txBody>
                    <a:bodyPr/>
                    <a:p>
                      <a:pPr>
                        <a:buNone/>
                      </a:pPr>
                      <a:r>
                        <a:rPr lang="zh-CN" altLang="en-US" sz="1200" b="1"/>
                        <a:t>产气量：</a:t>
                      </a:r>
                      <a:r>
                        <a:rPr lang="en-US" altLang="zh-CN" sz="1200"/>
                        <a:t>1.2~1.5m</a:t>
                      </a:r>
                      <a:r>
                        <a:rPr lang="en-US" altLang="en-US" sz="1200"/>
                        <a:t>³</a:t>
                      </a:r>
                      <a:r>
                        <a:rPr lang="en-US" altLang="zh-CN" sz="1200"/>
                        <a:t>/min</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t>启动方式：</a:t>
                      </a:r>
                      <a:endParaRPr lang="zh-CN" altLang="en-US" sz="1200" b="1"/>
                    </a:p>
                    <a:p>
                      <a:pPr>
                        <a:buNone/>
                      </a:pPr>
                      <a:r>
                        <a:rPr lang="zh-CN" altLang="en-US" sz="1200"/>
                        <a:t>变频启动</a:t>
                      </a:r>
                      <a:endParaRPr lang="zh-CN" altLang="en-US" sz="1200"/>
                    </a:p>
                  </a:txBody>
                  <a:tcPr anchor="ctr" anchorCtr="0">
                    <a:lnL>
                      <a:noFill/>
                    </a:lnL>
                    <a:lnR>
                      <a:noFill/>
                    </a:lnR>
                    <a:lnT>
                      <a:noFill/>
                    </a:lnT>
                    <a:lnB>
                      <a:noFill/>
                    </a:lnB>
                    <a:lnTlToBr>
                      <a:noFill/>
                    </a:lnTlToBr>
                    <a:lnBlToTr>
                      <a:noFill/>
                    </a:lnBlToTr>
                  </a:tcPr>
                </a:tc>
              </a:tr>
              <a:tr h="499745">
                <a:tc>
                  <a:txBody>
                    <a:bodyPr/>
                    <a:p>
                      <a:pPr>
                        <a:buNone/>
                      </a:pPr>
                      <a:r>
                        <a:rPr lang="zh-CN" altLang="en-US" sz="1200" b="1"/>
                        <a:t>冷却方式：</a:t>
                      </a:r>
                      <a:endParaRPr lang="zh-CN" altLang="en-US" sz="1200" b="1"/>
                    </a:p>
                    <a:p>
                      <a:pPr>
                        <a:buNone/>
                      </a:pPr>
                      <a:r>
                        <a:rPr lang="zh-CN" altLang="en-US" sz="1200"/>
                        <a:t>风冷</a:t>
                      </a:r>
                      <a:endParaRPr lang="zh-CN" altLang="en-US" sz="1200"/>
                    </a:p>
                  </a:txBody>
                  <a:tcPr anchor="ctr" anchorCtr="0">
                    <a:lnL>
                      <a:noFill/>
                    </a:lnL>
                    <a:lnR>
                      <a:noFill/>
                    </a:lnR>
                    <a:lnT>
                      <a:noFill/>
                    </a:lnT>
                    <a:lnB w="19050">
                      <a:solidFill>
                        <a:srgbClr val="0C4F9E"/>
                      </a:solidFill>
                      <a:prstDash val="solid"/>
                    </a:lnB>
                    <a:lnTlToBr>
                      <a:noFill/>
                    </a:lnTlToBr>
                    <a:lnBlToTr>
                      <a:noFill/>
                    </a:lnBlToTr>
                  </a:tcPr>
                </a:tc>
                <a:tc>
                  <a:txBody>
                    <a:bodyPr/>
                    <a:p>
                      <a:pPr>
                        <a:buNone/>
                      </a:pPr>
                      <a:r>
                        <a:rPr lang="zh-CN" altLang="en-US" sz="1200" b="1"/>
                        <a:t>电源：</a:t>
                      </a:r>
                      <a:endParaRPr lang="zh-CN" altLang="en-US" sz="1200" b="1"/>
                    </a:p>
                    <a:p>
                      <a:pPr>
                        <a:buNone/>
                      </a:pPr>
                      <a:r>
                        <a:rPr lang="en-US" altLang="zh-CN" sz="1200"/>
                        <a:t>380v/50Hz</a:t>
                      </a:r>
                      <a:endParaRPr lang="en-US" altLang="zh-CN" sz="1200"/>
                    </a:p>
                  </a:txBody>
                  <a:tcPr anchor="ctr" anchorCtr="0">
                    <a:lnL>
                      <a:noFill/>
                    </a:lnL>
                    <a:lnR>
                      <a:noFill/>
                    </a:lnR>
                    <a:lnT>
                      <a:noFill/>
                    </a:lnT>
                    <a:lnB w="19050">
                      <a:solidFill>
                        <a:srgbClr val="0C4F9E"/>
                      </a:solidFill>
                      <a:prstDash val="solid"/>
                    </a:lnB>
                    <a:lnTlToBr>
                      <a:noFill/>
                    </a:lnTlToBr>
                    <a:lnBlToTr>
                      <a:noFill/>
                    </a:lnBlToTr>
                  </a:tcPr>
                </a:tc>
              </a:tr>
            </a:tbl>
          </a:graphicData>
        </a:graphic>
      </p:graphicFrame>
      <p:graphicFrame>
        <p:nvGraphicFramePr>
          <p:cNvPr id="7" name="表格 6"/>
          <p:cNvGraphicFramePr/>
          <p:nvPr>
            <p:custDataLst>
              <p:tags r:id="rId4"/>
            </p:custDataLst>
          </p:nvPr>
        </p:nvGraphicFramePr>
        <p:xfrm>
          <a:off x="609600" y="4217670"/>
          <a:ext cx="3252470" cy="1920240"/>
        </p:xfrm>
        <a:graphic>
          <a:graphicData uri="http://schemas.openxmlformats.org/drawingml/2006/table">
            <a:tbl>
              <a:tblPr firstRow="1" bandRow="1">
                <a:tableStyleId>{5C22544A-7EE6-4342-B048-85BDC9FD1C3A}</a:tableStyleId>
              </a:tblPr>
              <a:tblGrid>
                <a:gridCol w="1555750"/>
                <a:gridCol w="1696720"/>
              </a:tblGrid>
              <a:tr h="0">
                <a:tc gridSpan="2">
                  <a:txBody>
                    <a:bodyPr/>
                    <a:p>
                      <a:pPr>
                        <a:buNone/>
                      </a:pPr>
                      <a:r>
                        <a:rPr lang="zh-CN" altLang="en-US" sz="1600">
                          <a:latin typeface="思源黑体 CN Heavy" panose="020B0A00000000000000" charset="-122"/>
                          <a:ea typeface="思源黑体 CN Heavy" panose="020B0A00000000000000" charset="-122"/>
                          <a:cs typeface="思源黑体 CN Heavy" panose="020B0A00000000000000" charset="-122"/>
                        </a:rPr>
                        <a:t>储气罐</a:t>
                      </a:r>
                      <a:r>
                        <a:rPr lang="en-US" altLang="en-US" sz="1600">
                          <a:latin typeface="思源黑体 CN Heavy" panose="020B0A00000000000000" charset="-122"/>
                          <a:ea typeface="思源黑体 CN Heavy" panose="020B0A00000000000000" charset="-122"/>
                          <a:cs typeface="思源黑体 CN Heavy" panose="020B0A00000000000000" charset="-122"/>
                        </a:rPr>
                        <a:t>×</a:t>
                      </a:r>
                      <a:r>
                        <a:rPr lang="en-US" altLang="zh-CN" sz="1600">
                          <a:latin typeface="思源黑体 CN Heavy" panose="020B0A00000000000000" charset="-122"/>
                          <a:ea typeface="思源黑体 CN Heavy" panose="020B0A00000000000000" charset="-122"/>
                          <a:cs typeface="思源黑体 CN Heavy" panose="020B0A00000000000000" charset="-122"/>
                        </a:rPr>
                        <a:t>1  </a:t>
                      </a:r>
                      <a:endParaRPr lang="en-US" altLang="zh-CN" sz="1600">
                        <a:latin typeface="思源黑体 CN Heavy" panose="020B0A00000000000000" charset="-122"/>
                        <a:ea typeface="思源黑体 CN Heavy" panose="020B0A00000000000000" charset="-122"/>
                        <a:cs typeface="思源黑体 CN Heavy" panose="020B0A00000000000000" charset="-122"/>
                      </a:endParaRPr>
                    </a:p>
                  </a:txBody>
                  <a:tcPr anchor="ctr" anchorCtr="0">
                    <a:lnL>
                      <a:noFill/>
                    </a:lnL>
                    <a:lnR>
                      <a:noFill/>
                    </a:lnR>
                    <a:lnT>
                      <a:noFill/>
                    </a:lnT>
                    <a:lnB>
                      <a:noFill/>
                    </a:lnB>
                    <a:lnTlToBr>
                      <a:noFill/>
                    </a:lnTlToBr>
                    <a:lnBlToTr>
                      <a:noFill/>
                    </a:lnBlToTr>
                    <a:solidFill>
                      <a:srgbClr val="0C4F9E"/>
                    </a:solidFill>
                  </a:tcPr>
                </a:tc>
                <a:tc hMerge="1">
                  <a:tcPr>
                    <a:lnR>
                      <a:noFill/>
                    </a:lnR>
                    <a:lnT>
                      <a:noFill/>
                    </a:lnT>
                    <a:lnB>
                      <a:noFill/>
                    </a:lnB>
                  </a:tcPr>
                </a:tc>
              </a:tr>
              <a:tr h="474980">
                <a:tc>
                  <a:txBody>
                    <a:bodyPr/>
                    <a:p>
                      <a:pPr>
                        <a:buNone/>
                      </a:pPr>
                      <a:r>
                        <a:rPr lang="zh-CN" altLang="en-US" sz="1200" b="1"/>
                        <a:t>容积：</a:t>
                      </a:r>
                      <a:endParaRPr lang="zh-CN" altLang="en-US" sz="1200" b="1"/>
                    </a:p>
                    <a:p>
                      <a:pPr>
                        <a:buNone/>
                      </a:pPr>
                      <a:r>
                        <a:rPr lang="en-US" altLang="zh-CN" sz="1200"/>
                        <a:t>340L</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t>最大工作压力：</a:t>
                      </a:r>
                      <a:r>
                        <a:rPr lang="en-US" altLang="zh-CN" sz="1200"/>
                        <a:t>1.58Mpa</a:t>
                      </a:r>
                      <a:endParaRPr lang="en-US" altLang="zh-CN" sz="1200"/>
                    </a:p>
                  </a:txBody>
                  <a:tcPr anchor="ctr" anchorCtr="0">
                    <a:lnL>
                      <a:noFill/>
                    </a:lnL>
                    <a:lnR>
                      <a:noFill/>
                    </a:lnR>
                    <a:lnT>
                      <a:noFill/>
                    </a:lnT>
                    <a:lnB>
                      <a:noFill/>
                    </a:lnB>
                    <a:lnTlToBr>
                      <a:noFill/>
                    </a:lnTlToBr>
                    <a:lnBlToTr>
                      <a:noFill/>
                    </a:lnBlToTr>
                  </a:tcPr>
                </a:tc>
              </a:tr>
              <a:tr h="504825">
                <a:tc>
                  <a:txBody>
                    <a:bodyPr/>
                    <a:p>
                      <a:pPr>
                        <a:buNone/>
                      </a:pPr>
                      <a:r>
                        <a:rPr lang="zh-CN" altLang="en-US" sz="1200" b="1"/>
                        <a:t>进</a:t>
                      </a:r>
                      <a:r>
                        <a:rPr lang="en-US" altLang="zh-CN" sz="1200" b="1"/>
                        <a:t>/</a:t>
                      </a:r>
                      <a:r>
                        <a:rPr lang="zh-CN" altLang="en-US" sz="1200" b="1"/>
                        <a:t>出气口：</a:t>
                      </a:r>
                      <a:endParaRPr lang="zh-CN" altLang="en-US" sz="1200" b="1"/>
                    </a:p>
                    <a:p>
                      <a:pPr>
                        <a:buNone/>
                      </a:pPr>
                      <a:r>
                        <a:rPr lang="en-US" altLang="zh-CN" sz="1200"/>
                        <a:t>RP3/4</a:t>
                      </a:r>
                      <a:endParaRPr lang="en-US" altLang="zh-CN" sz="1200"/>
                    </a:p>
                  </a:txBody>
                  <a:tcPr anchor="ctr" anchorCtr="0">
                    <a:lnL>
                      <a:noFill/>
                    </a:lnL>
                    <a:lnR>
                      <a:noFill/>
                    </a:lnR>
                    <a:lnT>
                      <a:noFill/>
                    </a:lnT>
                    <a:lnB w="19050">
                      <a:solidFill>
                        <a:srgbClr val="0C4F9E"/>
                      </a:solidFill>
                      <a:prstDash val="solid"/>
                    </a:lnB>
                    <a:lnTlToBr>
                      <a:noFill/>
                    </a:lnTlToBr>
                    <a:lnBlToTr>
                      <a:noFill/>
                    </a:lnBlToTr>
                  </a:tcPr>
                </a:tc>
                <a:tc>
                  <a:txBody>
                    <a:bodyPr/>
                    <a:p>
                      <a:pPr>
                        <a:buNone/>
                      </a:pPr>
                      <a:r>
                        <a:rPr lang="zh-CN" altLang="en-US" sz="1200" b="1"/>
                        <a:t>尺寸：</a:t>
                      </a:r>
                      <a:endParaRPr lang="zh-CN" altLang="en-US" sz="1200" b="1"/>
                    </a:p>
                    <a:p>
                      <a:pPr>
                        <a:buNone/>
                      </a:pPr>
                      <a:r>
                        <a:rPr lang="en-US" altLang="zh-CN" sz="1200"/>
                        <a:t>Φ500</a:t>
                      </a:r>
                      <a:r>
                        <a:rPr lang="en-US" altLang="en-US" sz="1200"/>
                        <a:t>×</a:t>
                      </a:r>
                      <a:r>
                        <a:rPr lang="en-US" altLang="zh-CN" sz="1200"/>
                        <a:t>1760mm</a:t>
                      </a:r>
                      <a:endParaRPr lang="en-US" altLang="zh-CN" sz="1200"/>
                    </a:p>
                  </a:txBody>
                  <a:tcPr anchor="ctr" anchorCtr="0">
                    <a:lnL>
                      <a:noFill/>
                    </a:lnL>
                    <a:lnR>
                      <a:noFill/>
                    </a:lnR>
                    <a:lnT>
                      <a:noFill/>
                    </a:lnT>
                    <a:lnB w="19050">
                      <a:solidFill>
                        <a:srgbClr val="0C4F9E"/>
                      </a:solidFill>
                      <a:prstDash val="solid"/>
                    </a:lnB>
                    <a:lnTlToBr>
                      <a:noFill/>
                    </a:lnTlToBr>
                    <a:lnBlToTr>
                      <a:noFill/>
                    </a:lnBlToTr>
                  </a:tcPr>
                </a:tc>
              </a:tr>
            </a:tbl>
          </a:graphicData>
        </a:graphic>
      </p:graphicFrame>
      <p:graphicFrame>
        <p:nvGraphicFramePr>
          <p:cNvPr id="8" name="表格 7"/>
          <p:cNvGraphicFramePr/>
          <p:nvPr>
            <p:custDataLst>
              <p:tags r:id="rId5"/>
            </p:custDataLst>
          </p:nvPr>
        </p:nvGraphicFramePr>
        <p:xfrm>
          <a:off x="8313420" y="4217670"/>
          <a:ext cx="3252470" cy="1303020"/>
        </p:xfrm>
        <a:graphic>
          <a:graphicData uri="http://schemas.openxmlformats.org/drawingml/2006/table">
            <a:tbl>
              <a:tblPr firstRow="1" bandRow="1">
                <a:tableStyleId>{5C22544A-7EE6-4342-B048-85BDC9FD1C3A}</a:tableStyleId>
              </a:tblPr>
              <a:tblGrid>
                <a:gridCol w="1555750"/>
                <a:gridCol w="1696720"/>
              </a:tblGrid>
              <a:tr h="335280">
                <a:tc gridSpan="2">
                  <a:txBody>
                    <a:bodyPr/>
                    <a:p>
                      <a:pPr>
                        <a:buNone/>
                      </a:pPr>
                      <a:r>
                        <a:rPr lang="zh-CN" altLang="en-US" sz="1600">
                          <a:latin typeface="思源黑体 CN Heavy" panose="020B0A00000000000000" charset="-122"/>
                          <a:ea typeface="思源黑体 CN Heavy" panose="020B0A00000000000000" charset="-122"/>
                        </a:rPr>
                        <a:t>冷干机</a:t>
                      </a:r>
                      <a:endParaRPr lang="zh-CN" altLang="en-US" sz="1600">
                        <a:latin typeface="思源黑体 CN Heavy" panose="020B0A00000000000000" charset="-122"/>
                        <a:ea typeface="思源黑体 CN Heavy" panose="020B0A00000000000000" charset="-122"/>
                      </a:endParaRPr>
                    </a:p>
                  </a:txBody>
                  <a:tcPr anchor="ctr" anchorCtr="0">
                    <a:lnL>
                      <a:noFill/>
                    </a:lnL>
                    <a:lnR>
                      <a:noFill/>
                    </a:lnR>
                    <a:lnT>
                      <a:noFill/>
                    </a:lnT>
                    <a:lnB>
                      <a:noFill/>
                    </a:lnB>
                    <a:lnTlToBr>
                      <a:noFill/>
                    </a:lnTlToBr>
                    <a:lnBlToTr>
                      <a:noFill/>
                    </a:lnBlToTr>
                    <a:solidFill>
                      <a:srgbClr val="0C4F9E"/>
                    </a:solidFill>
                  </a:tcPr>
                </a:tc>
                <a:tc hMerge="1">
                  <a:tcPr>
                    <a:lnR>
                      <a:noFill/>
                    </a:lnR>
                    <a:lnT>
                      <a:noFill/>
                    </a:lnT>
                    <a:lnB>
                      <a:noFill/>
                    </a:lnB>
                  </a:tcPr>
                </a:tc>
              </a:tr>
              <a:tr h="469265">
                <a:tc>
                  <a:txBody>
                    <a:bodyPr/>
                    <a:p>
                      <a:pPr>
                        <a:buNone/>
                      </a:pPr>
                      <a:r>
                        <a:rPr lang="zh-CN" altLang="en-US" sz="1200" b="1"/>
                        <a:t>处理风量：</a:t>
                      </a:r>
                      <a:endParaRPr lang="zh-CN" altLang="en-US" sz="1200" b="1"/>
                    </a:p>
                    <a:p>
                      <a:pPr>
                        <a:buNone/>
                      </a:pPr>
                      <a:r>
                        <a:rPr lang="en-US" altLang="zh-CN" sz="1200"/>
                        <a:t>2.6m</a:t>
                      </a:r>
                      <a:r>
                        <a:rPr lang="en-US" altLang="en-US" sz="1200"/>
                        <a:t>³</a:t>
                      </a:r>
                      <a:r>
                        <a:rPr lang="en-US" altLang="zh-CN" sz="1200"/>
                        <a:t>/min</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t>使用压力：</a:t>
                      </a:r>
                      <a:endParaRPr lang="zh-CN" altLang="en-US" sz="1200" b="1"/>
                    </a:p>
                    <a:p>
                      <a:pPr>
                        <a:buNone/>
                      </a:pPr>
                      <a:r>
                        <a:rPr lang="en-US" altLang="zh-CN" sz="1200"/>
                        <a:t>1.6Mpa</a:t>
                      </a:r>
                      <a:endParaRPr lang="en-US" altLang="zh-CN" sz="1200"/>
                    </a:p>
                  </a:txBody>
                  <a:tcPr anchor="ctr" anchorCtr="0">
                    <a:lnL>
                      <a:noFill/>
                    </a:lnL>
                    <a:lnR>
                      <a:noFill/>
                    </a:lnR>
                    <a:lnT>
                      <a:noFill/>
                    </a:lnT>
                    <a:lnB>
                      <a:noFill/>
                    </a:lnB>
                    <a:lnTlToBr>
                      <a:noFill/>
                    </a:lnTlToBr>
                    <a:lnBlToTr>
                      <a:noFill/>
                    </a:lnBlToTr>
                  </a:tcPr>
                </a:tc>
              </a:tr>
              <a:tr h="498475">
                <a:tc>
                  <a:txBody>
                    <a:bodyPr/>
                    <a:p>
                      <a:pPr>
                        <a:buNone/>
                      </a:pPr>
                      <a:r>
                        <a:rPr lang="zh-CN" altLang="en-US" sz="1200" b="1"/>
                        <a:t>压力露点：</a:t>
                      </a:r>
                      <a:endParaRPr lang="zh-CN" altLang="en-US" sz="1200" b="1"/>
                    </a:p>
                    <a:p>
                      <a:pPr>
                        <a:buNone/>
                      </a:pPr>
                      <a:r>
                        <a:rPr lang="en-US" altLang="zh-CN" sz="1200"/>
                        <a:t>3-5</a:t>
                      </a:r>
                      <a:r>
                        <a:rPr lang="en-US" altLang="en-US" sz="1200"/>
                        <a:t>℃</a:t>
                      </a:r>
                      <a:endParaRPr lang="en-US" altLang="en-US" sz="1200"/>
                    </a:p>
                  </a:txBody>
                  <a:tcPr anchor="ctr" anchorCtr="0">
                    <a:lnL>
                      <a:noFill/>
                    </a:lnL>
                    <a:lnR>
                      <a:noFill/>
                    </a:lnR>
                    <a:lnT>
                      <a:noFill/>
                    </a:lnT>
                    <a:lnB w="19050">
                      <a:solidFill>
                        <a:srgbClr val="0C4F9E"/>
                      </a:solidFill>
                      <a:prstDash val="solid"/>
                    </a:lnB>
                    <a:lnTlToBr>
                      <a:noFill/>
                    </a:lnTlToBr>
                    <a:lnBlToTr>
                      <a:noFill/>
                    </a:lnBlToTr>
                  </a:tcPr>
                </a:tc>
                <a:tc>
                  <a:txBody>
                    <a:bodyPr/>
                    <a:p>
                      <a:pPr>
                        <a:buNone/>
                      </a:pPr>
                      <a:r>
                        <a:rPr lang="zh-CN" altLang="en-US" sz="1200" b="1"/>
                        <a:t>环境温度：</a:t>
                      </a:r>
                      <a:endParaRPr lang="zh-CN" altLang="en-US" sz="1200" b="1"/>
                    </a:p>
                    <a:p>
                      <a:pPr>
                        <a:buNone/>
                      </a:pPr>
                      <a:r>
                        <a:rPr lang="zh-CN" altLang="en-US" sz="1200"/>
                        <a:t>＜</a:t>
                      </a:r>
                      <a:r>
                        <a:rPr lang="en-US" altLang="zh-CN" sz="1200"/>
                        <a:t>45</a:t>
                      </a:r>
                      <a:r>
                        <a:rPr lang="en-US" altLang="en-US" sz="1200"/>
                        <a:t>℃</a:t>
                      </a:r>
                      <a:endParaRPr lang="en-US" altLang="en-US" sz="1200"/>
                    </a:p>
                  </a:txBody>
                  <a:tcPr anchor="ctr" anchorCtr="0">
                    <a:lnL>
                      <a:noFill/>
                    </a:lnL>
                    <a:lnR>
                      <a:noFill/>
                    </a:lnR>
                    <a:lnT>
                      <a:noFill/>
                    </a:lnT>
                    <a:lnB w="19050">
                      <a:solidFill>
                        <a:srgbClr val="0C4F9E"/>
                      </a:solidFill>
                      <a:prstDash val="solid"/>
                    </a:lnB>
                    <a:lnTlToBr>
                      <a:noFill/>
                    </a:lnTlToBr>
                    <a:lnBlToTr>
                      <a:noFill/>
                    </a:lnBlToTr>
                  </a:tcPr>
                </a:tc>
              </a:tr>
            </a:tbl>
          </a:graphicData>
        </a:graphic>
      </p:graphicFrame>
      <p:graphicFrame>
        <p:nvGraphicFramePr>
          <p:cNvPr id="9" name="表格 8"/>
          <p:cNvGraphicFramePr/>
          <p:nvPr>
            <p:custDataLst>
              <p:tags r:id="rId6"/>
            </p:custDataLst>
          </p:nvPr>
        </p:nvGraphicFramePr>
        <p:xfrm>
          <a:off x="8246110" y="1270635"/>
          <a:ext cx="3252470" cy="1839595"/>
        </p:xfrm>
        <a:graphic>
          <a:graphicData uri="http://schemas.openxmlformats.org/drawingml/2006/table">
            <a:tbl>
              <a:tblPr firstRow="1" bandRow="1">
                <a:tableStyleId>{5C22544A-7EE6-4342-B048-85BDC9FD1C3A}</a:tableStyleId>
              </a:tblPr>
              <a:tblGrid>
                <a:gridCol w="1555750"/>
                <a:gridCol w="1696720"/>
              </a:tblGrid>
              <a:tr h="360045">
                <a:tc gridSpan="2">
                  <a:txBody>
                    <a:bodyPr/>
                    <a:p>
                      <a:pPr>
                        <a:buNone/>
                      </a:pPr>
                      <a:r>
                        <a:rPr lang="zh-CN" altLang="en-US" sz="1600">
                          <a:latin typeface="思源黑体 CN Heavy" panose="020B0A00000000000000" charset="-122"/>
                          <a:ea typeface="思源黑体 CN Heavy" panose="020B0A00000000000000" charset="-122"/>
                          <a:cs typeface="思源黑体 CN Heavy" panose="020B0A00000000000000" charset="-122"/>
                        </a:rPr>
                        <a:t>过滤器×</a:t>
                      </a:r>
                      <a:r>
                        <a:rPr lang="en-US" altLang="zh-CN" sz="1600">
                          <a:latin typeface="思源黑体 CN Heavy" panose="020B0A00000000000000" charset="-122"/>
                          <a:ea typeface="思源黑体 CN Heavy" panose="020B0A00000000000000" charset="-122"/>
                          <a:cs typeface="思源黑体 CN Heavy" panose="020B0A00000000000000" charset="-122"/>
                        </a:rPr>
                        <a:t>5</a:t>
                      </a:r>
                      <a:endParaRPr lang="en-US" altLang="zh-CN" sz="1600">
                        <a:latin typeface="思源黑体 CN Heavy" panose="020B0A00000000000000" charset="-122"/>
                        <a:ea typeface="思源黑体 CN Heavy" panose="020B0A00000000000000" charset="-122"/>
                        <a:cs typeface="思源黑体 CN Heavy" panose="020B0A00000000000000" charset="-122"/>
                      </a:endParaRPr>
                    </a:p>
                  </a:txBody>
                  <a:tcPr anchor="ctr" anchorCtr="0">
                    <a:lnL>
                      <a:noFill/>
                    </a:lnL>
                    <a:lnR>
                      <a:noFill/>
                    </a:lnR>
                    <a:lnT>
                      <a:noFill/>
                    </a:lnT>
                    <a:lnB>
                      <a:noFill/>
                    </a:lnB>
                    <a:lnTlToBr>
                      <a:noFill/>
                    </a:lnTlToBr>
                    <a:lnBlToTr>
                      <a:noFill/>
                    </a:lnBlToTr>
                    <a:solidFill>
                      <a:srgbClr val="0C4F9E"/>
                    </a:solidFill>
                  </a:tcPr>
                </a:tc>
                <a:tc hMerge="1">
                  <a:tcPr>
                    <a:lnR>
                      <a:noFill/>
                    </a:lnR>
                    <a:lnT>
                      <a:noFill/>
                    </a:lnT>
                    <a:lnB>
                      <a:noFill/>
                    </a:lnB>
                  </a:tcPr>
                </a:tc>
              </a:tr>
              <a:tr h="474980">
                <a:tc>
                  <a:txBody>
                    <a:bodyPr/>
                    <a:p>
                      <a:pPr>
                        <a:buNone/>
                      </a:pPr>
                      <a:r>
                        <a:rPr lang="zh-CN" altLang="en-US" sz="1200" b="1"/>
                        <a:t>处理</a:t>
                      </a:r>
                      <a:r>
                        <a:rPr lang="zh-CN" altLang="en-US" sz="1200" b="1"/>
                        <a:t>风量：</a:t>
                      </a:r>
                      <a:endParaRPr lang="zh-CN" altLang="en-US" sz="1200" b="1"/>
                    </a:p>
                    <a:p>
                      <a:pPr>
                        <a:buNone/>
                      </a:pPr>
                      <a:r>
                        <a:rPr lang="en-US" altLang="zh-CN" sz="1200"/>
                        <a:t>3.0</a:t>
                      </a:r>
                      <a:r>
                        <a:rPr lang="en-US" altLang="zh-CN" sz="1200"/>
                        <a:t>m³/min</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t>使用压力：</a:t>
                      </a:r>
                      <a:endParaRPr lang="zh-CN" altLang="en-US" sz="1200" b="1"/>
                    </a:p>
                    <a:p>
                      <a:pPr>
                        <a:buNone/>
                      </a:pPr>
                      <a:r>
                        <a:rPr lang="en-US" altLang="zh-CN" sz="1200" b="1"/>
                        <a:t>≤</a:t>
                      </a:r>
                      <a:r>
                        <a:rPr lang="en-US" altLang="zh-CN" sz="1200"/>
                        <a:t>2.0M</a:t>
                      </a:r>
                      <a:r>
                        <a:rPr lang="en-US" altLang="zh-CN" sz="1200"/>
                        <a:t>pa</a:t>
                      </a:r>
                      <a:endParaRPr lang="en-US" altLang="zh-CN" sz="1200"/>
                    </a:p>
                  </a:txBody>
                  <a:tcPr anchor="ctr" anchorCtr="0">
                    <a:lnL>
                      <a:noFill/>
                    </a:lnL>
                    <a:lnR>
                      <a:noFill/>
                    </a:lnR>
                    <a:lnT>
                      <a:noFill/>
                    </a:lnT>
                    <a:lnB>
                      <a:noFill/>
                    </a:lnB>
                    <a:lnTlToBr>
                      <a:noFill/>
                    </a:lnTlToBr>
                    <a:lnBlToTr>
                      <a:noFill/>
                    </a:lnBlToTr>
                  </a:tcPr>
                </a:tc>
              </a:tr>
              <a:tr h="504825">
                <a:tc>
                  <a:txBody>
                    <a:bodyPr/>
                    <a:p>
                      <a:pPr>
                        <a:buNone/>
                      </a:pPr>
                      <a:r>
                        <a:rPr lang="zh-CN" altLang="en-US" sz="1200" b="1"/>
                        <a:t>处理精度：</a:t>
                      </a:r>
                      <a:endParaRPr lang="zh-CN" altLang="en-US" sz="1200" b="1"/>
                    </a:p>
                    <a:p>
                      <a:pPr>
                        <a:buNone/>
                      </a:pPr>
                      <a:r>
                        <a:rPr lang="en-US" altLang="zh-CN" sz="1200"/>
                        <a:t>0.01um</a:t>
                      </a:r>
                      <a:endParaRPr lang="en-US" altLang="zh-CN" sz="1200"/>
                    </a:p>
                  </a:txBody>
                  <a:tcPr anchor="ctr" anchorCtr="0">
                    <a:lnL>
                      <a:noFill/>
                    </a:lnL>
                    <a:lnR>
                      <a:noFill/>
                    </a:lnR>
                    <a:lnT>
                      <a:noFill/>
                    </a:lnT>
                    <a:lnB w="19050">
                      <a:solidFill>
                        <a:srgbClr val="0C4F9E"/>
                      </a:solidFill>
                      <a:prstDash val="solid"/>
                    </a:lnB>
                    <a:lnTlToBr>
                      <a:noFill/>
                    </a:lnTlToBr>
                    <a:lnBlToTr>
                      <a:noFill/>
                    </a:lnBlToTr>
                  </a:tcPr>
                </a:tc>
                <a:tc>
                  <a:txBody>
                    <a:bodyPr/>
                    <a:p>
                      <a:pPr>
                        <a:buNone/>
                      </a:pPr>
                      <a:r>
                        <a:rPr lang="zh-CN" altLang="en-US" sz="1200" b="1"/>
                        <a:t>接口管径：</a:t>
                      </a:r>
                      <a:endParaRPr lang="zh-CN" altLang="en-US" sz="1200" b="1"/>
                    </a:p>
                    <a:p>
                      <a:pPr>
                        <a:buNone/>
                      </a:pPr>
                      <a:r>
                        <a:rPr lang="en-US" altLang="zh-CN" sz="1200"/>
                        <a:t>RP3/4</a:t>
                      </a:r>
                      <a:endParaRPr lang="en-US" altLang="zh-CN" sz="1200"/>
                    </a:p>
                  </a:txBody>
                  <a:tcPr anchor="ctr" anchorCtr="0">
                    <a:lnL>
                      <a:noFill/>
                    </a:lnL>
                    <a:lnR>
                      <a:noFill/>
                    </a:lnR>
                    <a:lnT>
                      <a:noFill/>
                    </a:lnT>
                    <a:lnB w="19050">
                      <a:solidFill>
                        <a:srgbClr val="0C4F9E"/>
                      </a:solidFill>
                      <a:prstDash val="solid"/>
                    </a:lnB>
                    <a:lnTlToBr>
                      <a:noFill/>
                    </a:lnTlToBr>
                    <a:lnBlToTr>
                      <a:noFill/>
                    </a:lnBlToTr>
                  </a:tcPr>
                </a:tc>
              </a:tr>
            </a:tbl>
          </a:graphicData>
        </a:graphic>
      </p:graphicFrame>
      <p:sp>
        <p:nvSpPr>
          <p:cNvPr id="10" name="Title 6"/>
          <p:cNvSpPr txBox="1"/>
          <p:nvPr>
            <p:custDataLst>
              <p:tags r:id="rId7"/>
            </p:custDataLst>
          </p:nvPr>
        </p:nvSpPr>
        <p:spPr>
          <a:xfrm>
            <a:off x="571500" y="368300"/>
            <a:ext cx="2571115" cy="500380"/>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none" lIns="72000" tIns="36195" rIns="72000" bIns="36195"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00000"/>
              </a:lnSpc>
              <a:spcBef>
                <a:spcPts val="1000"/>
              </a:spcBef>
              <a:spcAft>
                <a:spcPts val="0"/>
              </a:spcAft>
              <a:buSzPct val="100000"/>
              <a:buNone/>
            </a:pPr>
            <a:r>
              <a:rPr altLang="zh-CN" sz="2800" b="1" spc="205">
                <a:ln w="3175">
                  <a:noFill/>
                  <a:prstDash val="dash"/>
                </a:ln>
                <a:uFillTx/>
                <a:latin typeface="Impact" panose="020B0806030902050204" charset="0"/>
                <a:ea typeface="思源黑体 CN Heavy" panose="020B0A00000000000000" charset="-122"/>
                <a:cs typeface="Impact" panose="020B0806030902050204" charset="0"/>
                <a:sym typeface="+mn-ea"/>
              </a:rPr>
              <a:t>HM15-16</a:t>
            </a:r>
            <a:r>
              <a:rPr lang="zh-CN" altLang="en-US" sz="2800" b="1" spc="205">
                <a:ln w="3175">
                  <a:noFill/>
                  <a:prstDash val="dash"/>
                </a:ln>
                <a:uFillTx/>
                <a:latin typeface="微软雅黑" panose="020B0503020204020204" charset="-122"/>
                <a:ea typeface="微软雅黑" panose="020B0503020204020204" charset="-122"/>
                <a:cs typeface="微软雅黑" panose="020B0503020204020204" charset="-122"/>
                <a:sym typeface="+mn-ea"/>
              </a:rPr>
              <a:t>一体</a:t>
            </a:r>
            <a:r>
              <a:rPr lang="zh-CN" altLang="en-US" sz="2800" b="1" spc="205">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rPr>
              <a:t>产品参数</a:t>
            </a:r>
            <a:endParaRPr lang="zh-CN" altLang="en-US" sz="2800" b="1" spc="205">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endParaRPr>
          </a:p>
        </p:txBody>
      </p:sp>
      <p:grpSp>
        <p:nvGrpSpPr>
          <p:cNvPr id="36" name="组合 35"/>
          <p:cNvGrpSpPr/>
          <p:nvPr/>
        </p:nvGrpSpPr>
        <p:grpSpPr>
          <a:xfrm>
            <a:off x="4543425" y="2299970"/>
            <a:ext cx="133985" cy="133985"/>
            <a:chOff x="9390" y="247"/>
            <a:chExt cx="1980" cy="1980"/>
          </a:xfrm>
          <a:solidFill>
            <a:srgbClr val="0C4F9E"/>
          </a:solidFill>
        </p:grpSpPr>
        <p:sp>
          <p:nvSpPr>
            <p:cNvPr id="34" name="椭圆 33"/>
            <p:cNvSpPr/>
            <p:nvPr/>
          </p:nvSpPr>
          <p:spPr>
            <a:xfrm>
              <a:off x="9390" y="247"/>
              <a:ext cx="1980" cy="1980"/>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35" name="椭圆 34"/>
            <p:cNvSpPr/>
            <p:nvPr/>
          </p:nvSpPr>
          <p:spPr>
            <a:xfrm>
              <a:off x="9743" y="600"/>
              <a:ext cx="1275" cy="1275"/>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grpSp>
        <p:nvGrpSpPr>
          <p:cNvPr id="37" name="组合 36"/>
          <p:cNvGrpSpPr/>
          <p:nvPr/>
        </p:nvGrpSpPr>
        <p:grpSpPr>
          <a:xfrm>
            <a:off x="4937125" y="4693920"/>
            <a:ext cx="133985" cy="133985"/>
            <a:chOff x="9390" y="247"/>
            <a:chExt cx="1980" cy="1980"/>
          </a:xfrm>
          <a:solidFill>
            <a:srgbClr val="0C4F9E"/>
          </a:solidFill>
        </p:grpSpPr>
        <p:sp>
          <p:nvSpPr>
            <p:cNvPr id="38" name="椭圆 37"/>
            <p:cNvSpPr/>
            <p:nvPr/>
          </p:nvSpPr>
          <p:spPr>
            <a:xfrm>
              <a:off x="9390" y="247"/>
              <a:ext cx="1980" cy="1980"/>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39" name="椭圆 38"/>
            <p:cNvSpPr/>
            <p:nvPr/>
          </p:nvSpPr>
          <p:spPr>
            <a:xfrm>
              <a:off x="9743" y="600"/>
              <a:ext cx="1275" cy="1275"/>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grpSp>
        <p:nvGrpSpPr>
          <p:cNvPr id="40" name="组合 39"/>
          <p:cNvGrpSpPr/>
          <p:nvPr/>
        </p:nvGrpSpPr>
        <p:grpSpPr>
          <a:xfrm>
            <a:off x="7035165" y="3957955"/>
            <a:ext cx="133985" cy="133985"/>
            <a:chOff x="9390" y="247"/>
            <a:chExt cx="1980" cy="1980"/>
          </a:xfrm>
          <a:solidFill>
            <a:srgbClr val="0C4F9E"/>
          </a:solidFill>
        </p:grpSpPr>
        <p:sp>
          <p:nvSpPr>
            <p:cNvPr id="41" name="椭圆 40"/>
            <p:cNvSpPr/>
            <p:nvPr/>
          </p:nvSpPr>
          <p:spPr>
            <a:xfrm>
              <a:off x="9390" y="247"/>
              <a:ext cx="1980" cy="1980"/>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42" name="椭圆 41"/>
            <p:cNvSpPr/>
            <p:nvPr/>
          </p:nvSpPr>
          <p:spPr>
            <a:xfrm>
              <a:off x="9743" y="600"/>
              <a:ext cx="1275" cy="1275"/>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grpSp>
        <p:nvGrpSpPr>
          <p:cNvPr id="43" name="组合 42"/>
          <p:cNvGrpSpPr/>
          <p:nvPr/>
        </p:nvGrpSpPr>
        <p:grpSpPr>
          <a:xfrm>
            <a:off x="7924800" y="3243580"/>
            <a:ext cx="143510" cy="133985"/>
            <a:chOff x="9390" y="247"/>
            <a:chExt cx="1980" cy="1980"/>
          </a:xfrm>
          <a:solidFill>
            <a:srgbClr val="0C4F9E"/>
          </a:solidFill>
        </p:grpSpPr>
        <p:sp>
          <p:nvSpPr>
            <p:cNvPr id="44" name="椭圆 43"/>
            <p:cNvSpPr/>
            <p:nvPr/>
          </p:nvSpPr>
          <p:spPr>
            <a:xfrm>
              <a:off x="9390" y="247"/>
              <a:ext cx="1980" cy="1980"/>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45" name="椭圆 44"/>
            <p:cNvSpPr/>
            <p:nvPr/>
          </p:nvSpPr>
          <p:spPr>
            <a:xfrm>
              <a:off x="9743" y="600"/>
              <a:ext cx="1275" cy="1275"/>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cxnSp>
        <p:nvCxnSpPr>
          <p:cNvPr id="47" name="直接连接符 46"/>
          <p:cNvCxnSpPr/>
          <p:nvPr/>
        </p:nvCxnSpPr>
        <p:spPr>
          <a:xfrm flipH="1">
            <a:off x="3823970" y="2419985"/>
            <a:ext cx="743585" cy="687070"/>
          </a:xfrm>
          <a:prstGeom prst="line">
            <a:avLst/>
          </a:prstGeom>
          <a:ln>
            <a:solidFill>
              <a:srgbClr val="0C4F9E"/>
            </a:solidFill>
          </a:ln>
        </p:spPr>
        <p:style>
          <a:lnRef idx="2">
            <a:schemeClr val="accent1"/>
          </a:lnRef>
          <a:fillRef idx="0">
            <a:srgbClr val="FFFFFF"/>
          </a:fillRef>
          <a:effectRef idx="0">
            <a:srgbClr val="FFFFFF"/>
          </a:effectRef>
          <a:fontRef idx="minor">
            <a:schemeClr val="tx1"/>
          </a:fontRef>
        </p:style>
      </p:cxnSp>
      <p:cxnSp>
        <p:nvCxnSpPr>
          <p:cNvPr id="51" name="直接连接符 50"/>
          <p:cNvCxnSpPr>
            <a:stCxn id="38" idx="3"/>
          </p:cNvCxnSpPr>
          <p:nvPr/>
        </p:nvCxnSpPr>
        <p:spPr>
          <a:xfrm flipH="1">
            <a:off x="3855085" y="4808220"/>
            <a:ext cx="1101725" cy="711835"/>
          </a:xfrm>
          <a:prstGeom prst="line">
            <a:avLst/>
          </a:prstGeom>
          <a:ln>
            <a:solidFill>
              <a:srgbClr val="0C4F9E"/>
            </a:solidFill>
          </a:ln>
        </p:spPr>
        <p:style>
          <a:lnRef idx="2">
            <a:schemeClr val="accent1"/>
          </a:lnRef>
          <a:fillRef idx="0">
            <a:srgbClr val="FFFFFF"/>
          </a:fillRef>
          <a:effectRef idx="0">
            <a:srgbClr val="FFFFFF"/>
          </a:effectRef>
          <a:fontRef idx="minor">
            <a:schemeClr val="tx1"/>
          </a:fontRef>
        </p:style>
      </p:cxnSp>
      <p:cxnSp>
        <p:nvCxnSpPr>
          <p:cNvPr id="55" name="直接连接符 54"/>
          <p:cNvCxnSpPr/>
          <p:nvPr/>
        </p:nvCxnSpPr>
        <p:spPr>
          <a:xfrm>
            <a:off x="7146925" y="4072890"/>
            <a:ext cx="1177925" cy="1437005"/>
          </a:xfrm>
          <a:prstGeom prst="line">
            <a:avLst/>
          </a:prstGeom>
          <a:ln>
            <a:solidFill>
              <a:srgbClr val="0C4F9E"/>
            </a:solidFill>
          </a:ln>
        </p:spPr>
        <p:style>
          <a:lnRef idx="2">
            <a:schemeClr val="accent1"/>
          </a:lnRef>
          <a:fillRef idx="0">
            <a:srgbClr val="FFFFFF"/>
          </a:fillRef>
          <a:effectRef idx="0">
            <a:srgbClr val="FFFFFF"/>
          </a:effectRef>
          <a:fontRef idx="minor">
            <a:schemeClr val="tx1"/>
          </a:fontRef>
        </p:style>
      </p:cxnSp>
      <p:cxnSp>
        <p:nvCxnSpPr>
          <p:cNvPr id="60" name="直接连接符 59"/>
          <p:cNvCxnSpPr/>
          <p:nvPr/>
        </p:nvCxnSpPr>
        <p:spPr>
          <a:xfrm flipH="1">
            <a:off x="8042910" y="2623820"/>
            <a:ext cx="215265" cy="643890"/>
          </a:xfrm>
          <a:prstGeom prst="line">
            <a:avLst/>
          </a:prstGeom>
          <a:ln>
            <a:solidFill>
              <a:srgbClr val="0C4F9E"/>
            </a:solidFill>
          </a:ln>
        </p:spPr>
        <p:style>
          <a:lnRef idx="2">
            <a:schemeClr val="accent1"/>
          </a:lnRef>
          <a:fillRef idx="0">
            <a:srgbClr val="FFFFFF"/>
          </a:fillRef>
          <a:effectRef idx="0">
            <a:srgbClr val="FFFFFF"/>
          </a:effectRef>
          <a:fontRef idx="minor">
            <a:schemeClr val="tx1"/>
          </a:fontRef>
        </p:style>
      </p:cxnSp>
      <p:sp>
        <p:nvSpPr>
          <p:cNvPr id="3" name="文本框 2"/>
          <p:cNvSpPr txBox="1"/>
          <p:nvPr/>
        </p:nvSpPr>
        <p:spPr>
          <a:xfrm>
            <a:off x="3421380" y="6027103"/>
            <a:ext cx="3464560" cy="33718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600">
                <a:latin typeface="Arial" panose="020B0604020202020204" pitchFamily="34" charset="0"/>
                <a:ea typeface="微软雅黑" panose="020B0503020204020204" charset="-122"/>
              </a:rPr>
              <a:t>整机尺寸：</a:t>
            </a:r>
            <a:r>
              <a:rPr lang="en-US" altLang="zh-CN" sz="1600">
                <a:latin typeface="Arial" panose="020B0604020202020204" pitchFamily="34" charset="0"/>
                <a:ea typeface="微软雅黑" panose="020B0503020204020204" charset="-122"/>
              </a:rPr>
              <a:t>1800</a:t>
            </a:r>
            <a:r>
              <a:rPr lang="zh-CN" altLang="en-US" sz="1600">
                <a:latin typeface="Arial" panose="020B0604020202020204" pitchFamily="34" charset="0"/>
                <a:ea typeface="微软雅黑" panose="020B0503020204020204" charset="-122"/>
              </a:rPr>
              <a:t>×</a:t>
            </a:r>
            <a:r>
              <a:rPr lang="en-US" altLang="zh-CN" sz="1600">
                <a:latin typeface="Arial" panose="020B0604020202020204" pitchFamily="34" charset="0"/>
                <a:ea typeface="微软雅黑" panose="020B0503020204020204" charset="-122"/>
              </a:rPr>
              <a:t>700</a:t>
            </a:r>
            <a:r>
              <a:rPr lang="zh-CN" altLang="en-US" sz="1600">
                <a:latin typeface="Arial" panose="020B0604020202020204" pitchFamily="34" charset="0"/>
                <a:ea typeface="微软雅黑" panose="020B0503020204020204" charset="-122"/>
              </a:rPr>
              <a:t>×</a:t>
            </a:r>
            <a:r>
              <a:rPr lang="en-US" altLang="zh-CN" sz="1600">
                <a:latin typeface="Arial" panose="020B0604020202020204" pitchFamily="34" charset="0"/>
                <a:ea typeface="微软雅黑" panose="020B0503020204020204" charset="-122"/>
              </a:rPr>
              <a:t>1760mm</a:t>
            </a:r>
            <a:endParaRPr lang="en-US" altLang="zh-CN" sz="1600">
              <a:latin typeface="Arial" panose="020B0604020202020204" pitchFamily="34" charset="0"/>
              <a:ea typeface="微软雅黑" panose="020B0503020204020204" charset="-122"/>
            </a:endParaRPr>
          </a:p>
        </p:txBody>
      </p:sp>
      <p:sp>
        <p:nvSpPr>
          <p:cNvPr id="5" name="文本框 4"/>
          <p:cNvSpPr txBox="1"/>
          <p:nvPr/>
        </p:nvSpPr>
        <p:spPr>
          <a:xfrm>
            <a:off x="6812280" y="6027420"/>
            <a:ext cx="1978660" cy="33718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600">
                <a:latin typeface="Arial" panose="020B0604020202020204" pitchFamily="34" charset="0"/>
                <a:ea typeface="微软雅黑" panose="020B0503020204020204" charset="-122"/>
              </a:rPr>
              <a:t>重量：</a:t>
            </a:r>
            <a:r>
              <a:rPr lang="en-US" sz="1600">
                <a:latin typeface="Arial" panose="020B0604020202020204" pitchFamily="34" charset="0"/>
                <a:ea typeface="微软雅黑" panose="020B0503020204020204" charset="-122"/>
              </a:rPr>
              <a:t>450kg</a:t>
            </a:r>
            <a:endParaRPr lang="en-US" sz="1600">
              <a:latin typeface="Arial" panose="020B0604020202020204" pitchFamily="34" charset="0"/>
              <a:ea typeface="微软雅黑" panose="020B0503020204020204" charset="-122"/>
            </a:endParaRPr>
          </a:p>
        </p:txBody>
      </p:sp>
    </p:spTree>
    <p:custDataLst>
      <p:tags r:id="rId8"/>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0" name="Title 6"/>
          <p:cNvSpPr txBox="1"/>
          <p:nvPr>
            <p:custDataLst>
              <p:tags r:id="rId2"/>
            </p:custDataLst>
          </p:nvPr>
        </p:nvSpPr>
        <p:spPr>
          <a:xfrm>
            <a:off x="1001395" y="445770"/>
            <a:ext cx="4607560" cy="500380"/>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none" lIns="72000" tIns="36195" rIns="72000" bIns="36195"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90000"/>
              </a:lnSpc>
              <a:spcBef>
                <a:spcPts val="1000"/>
              </a:spcBef>
              <a:spcAft>
                <a:spcPts val="0"/>
              </a:spcAft>
              <a:buSzPct val="100000"/>
              <a:buNone/>
            </a:pPr>
            <a:r>
              <a:rPr altLang="zh-CN" sz="2800" b="1" spc="205">
                <a:ln w="3175">
                  <a:noFill/>
                  <a:prstDash val="dash"/>
                </a:ln>
                <a:solidFill>
                  <a:schemeClr val="tx1"/>
                </a:solidFill>
                <a:uFillTx/>
                <a:latin typeface="Impact" panose="020B0806030902050204" charset="0"/>
                <a:ea typeface="思源黑体 CN Heavy" panose="020B0A00000000000000" charset="-122"/>
                <a:cs typeface="Impact" panose="020B0806030902050204" charset="0"/>
                <a:sym typeface="+mn-ea"/>
              </a:rPr>
              <a:t>HM22-16</a:t>
            </a:r>
            <a:r>
              <a:rPr lang="zh-CN" altLang="en-US" sz="2800" b="1" spc="205">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rPr>
              <a:t>螺杆空压机</a:t>
            </a:r>
            <a:endParaRPr lang="zh-CN" altLang="en-US" sz="2800" b="1" spc="205">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endParaRPr>
          </a:p>
        </p:txBody>
      </p:sp>
      <p:graphicFrame>
        <p:nvGraphicFramePr>
          <p:cNvPr id="11" name="表格 10"/>
          <p:cNvGraphicFramePr/>
          <p:nvPr>
            <p:custDataLst>
              <p:tags r:id="rId3"/>
            </p:custDataLst>
          </p:nvPr>
        </p:nvGraphicFramePr>
        <p:xfrm>
          <a:off x="5911850" y="4029075"/>
          <a:ext cx="5295900" cy="2371090"/>
        </p:xfrm>
        <a:graphic>
          <a:graphicData uri="http://schemas.openxmlformats.org/drawingml/2006/table">
            <a:tbl>
              <a:tblPr firstRow="1" bandRow="1">
                <a:tableStyleId>{5C22544A-7EE6-4342-B048-85BDC9FD1C3A}</a:tableStyleId>
              </a:tblPr>
              <a:tblGrid>
                <a:gridCol w="1009650"/>
                <a:gridCol w="1541780"/>
                <a:gridCol w="1071245"/>
                <a:gridCol w="1673225"/>
              </a:tblGrid>
              <a:tr h="382905">
                <a:tc gridSpan="4">
                  <a:txBody>
                    <a:bodyPr/>
                    <a:p>
                      <a:pPr algn="l">
                        <a:lnSpc>
                          <a:spcPct val="110000"/>
                        </a:lnSpc>
                        <a:buNone/>
                      </a:pPr>
                      <a:r>
                        <a:rPr lang="zh-CN" altLang="en-US" sz="1600">
                          <a:latin typeface="思源黑体 CN Heavy" panose="020B0A00000000000000" charset="-122"/>
                          <a:ea typeface="思源黑体 CN Heavy" panose="020B0A00000000000000" charset="-122"/>
                        </a:rPr>
                        <a:t>螺杆</a:t>
                      </a:r>
                      <a:r>
                        <a:rPr lang="zh-CN" altLang="en-US" sz="1600">
                          <a:latin typeface="思源黑体 CN Heavy" panose="020B0A00000000000000" charset="-122"/>
                          <a:ea typeface="思源黑体 CN Heavy" panose="020B0A00000000000000" charset="-122"/>
                        </a:rPr>
                        <a:t>空压机产品配置</a:t>
                      </a:r>
                      <a:endParaRPr lang="zh-CN" altLang="en-US" sz="1600">
                        <a:latin typeface="思源黑体 CN Heavy" panose="020B0A00000000000000" charset="-122"/>
                        <a:ea typeface="思源黑体 CN Heavy" panose="020B0A00000000000000" charset="-122"/>
                      </a:endParaRPr>
                    </a:p>
                  </a:txBody>
                  <a:tcPr anchor="ctr" anchorCtr="0">
                    <a:lnL>
                      <a:noFill/>
                    </a:lnL>
                    <a:lnR>
                      <a:noFill/>
                    </a:lnR>
                    <a:lnT>
                      <a:noFill/>
                    </a:lnT>
                    <a:lnB>
                      <a:noFill/>
                    </a:lnB>
                    <a:lnTlToBr>
                      <a:noFill/>
                    </a:lnTlToBr>
                    <a:lnBlToTr>
                      <a:noFill/>
                    </a:lnBlToTr>
                    <a:solidFill>
                      <a:srgbClr val="0C4F9E"/>
                    </a:solidFill>
                  </a:tcPr>
                </a:tc>
                <a:tc hMerge="1">
                  <a:tcPr>
                    <a:lnT>
                      <a:noFill/>
                    </a:lnT>
                    <a:lnB>
                      <a:noFill/>
                    </a:lnB>
                  </a:tcPr>
                </a:tc>
                <a:tc hMerge="1">
                  <a:tcPr>
                    <a:lnT>
                      <a:noFill/>
                    </a:lnT>
                    <a:lnB>
                      <a:noFill/>
                    </a:lnB>
                  </a:tcPr>
                </a:tc>
                <a:tc hMerge="1">
                  <a:tcPr>
                    <a:lnR>
                      <a:noFill/>
                    </a:lnR>
                    <a:lnT>
                      <a:noFill/>
                    </a:lnT>
                    <a:lnB>
                      <a:noFill/>
                    </a:lnB>
                  </a:tcPr>
                </a:tc>
              </a:tr>
              <a:tr h="330835">
                <a:tc>
                  <a:txBody>
                    <a:bodyPr/>
                    <a:p>
                      <a:pPr algn="l">
                        <a:buNone/>
                      </a:pPr>
                      <a:r>
                        <a:rPr lang="zh-CN" altLang="en-US" sz="1200" b="1"/>
                        <a:t>品牌</a:t>
                      </a:r>
                      <a:endParaRPr lang="zh-CN" altLang="en-US" sz="1200" b="1"/>
                    </a:p>
                  </a:txBody>
                  <a:tcPr anchor="ctr" anchorCtr="0">
                    <a:lnL>
                      <a:noFill/>
                    </a:lnL>
                    <a:lnR w="12700">
                      <a:solidFill>
                        <a:schemeClr val="accent1"/>
                      </a:solidFill>
                      <a:prstDash val="sysDot"/>
                    </a:lnR>
                    <a:lnT>
                      <a:noFill/>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上海汉尼米克</a:t>
                      </a:r>
                      <a:endParaRPr lang="zh-CN" altLang="en-US" sz="1200"/>
                    </a:p>
                  </a:txBody>
                  <a:tcPr anchor="ctr" anchorCtr="0">
                    <a:lnL w="12700">
                      <a:solidFill>
                        <a:schemeClr val="accent1"/>
                      </a:solidFill>
                      <a:prstDash val="sysDot"/>
                    </a:lnL>
                    <a:lnR w="12700">
                      <a:solidFill>
                        <a:schemeClr val="accent1"/>
                      </a:solidFill>
                      <a:prstDash val="sysDot"/>
                    </a:lnR>
                    <a:lnT>
                      <a:noFill/>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b="1"/>
                        <a:t>机箱</a:t>
                      </a:r>
                      <a:endParaRPr lang="zh-CN" altLang="en-US" sz="1200" b="1"/>
                    </a:p>
                  </a:txBody>
                  <a:tcPr anchor="ctr" anchorCtr="0">
                    <a:lnL w="12700">
                      <a:solidFill>
                        <a:schemeClr val="accent1"/>
                      </a:solidFill>
                      <a:prstDash val="sysDot"/>
                    </a:lnL>
                    <a:lnR w="12700">
                      <a:solidFill>
                        <a:schemeClr val="accent1"/>
                      </a:solidFill>
                      <a:prstDash val="sysDot"/>
                    </a:lnR>
                    <a:lnT>
                      <a:noFill/>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汉尼米克定制</a:t>
                      </a:r>
                      <a:endParaRPr lang="zh-CN" altLang="en-US" sz="1200"/>
                    </a:p>
                  </a:txBody>
                  <a:tcPr anchor="ctr" anchorCtr="0">
                    <a:lnL w="12700">
                      <a:solidFill>
                        <a:schemeClr val="accent1"/>
                      </a:solidFill>
                      <a:prstDash val="sysDot"/>
                    </a:lnL>
                    <a:lnR>
                      <a:noFill/>
                    </a:lnR>
                    <a:lnT>
                      <a:noFill/>
                    </a:lnT>
                    <a:lnB w="12700">
                      <a:solidFill>
                        <a:schemeClr val="accent1"/>
                      </a:solidFill>
                      <a:prstDash val="sysDot"/>
                    </a:lnB>
                    <a:lnTlToBr>
                      <a:noFill/>
                    </a:lnTlToBr>
                    <a:lnBlToTr>
                      <a:noFill/>
                    </a:lnBlToTr>
                    <a:solidFill>
                      <a:schemeClr val="bg1">
                        <a:lumMod val="95000"/>
                        <a:alpha val="73000"/>
                      </a:schemeClr>
                    </a:solidFill>
                  </a:tcPr>
                </a:tc>
              </a:tr>
              <a:tr h="331470">
                <a:tc>
                  <a:txBody>
                    <a:bodyPr/>
                    <a:p>
                      <a:pPr algn="l">
                        <a:buNone/>
                      </a:pPr>
                      <a:r>
                        <a:rPr lang="zh-CN" altLang="en-US" sz="1200" b="1"/>
                        <a:t>主机</a:t>
                      </a:r>
                      <a:endParaRPr lang="zh-CN" altLang="en-US" sz="1200" b="1"/>
                    </a:p>
                  </a:txBody>
                  <a:tcPr anchor="ctr" anchorCtr="0">
                    <a:lnL>
                      <a:noFill/>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汉尼米克定制</a:t>
                      </a:r>
                      <a:endParaRPr lang="zh-CN" altLang="en-US"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b="1"/>
                        <a:t>电机</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金龙</a:t>
                      </a:r>
                      <a:r>
                        <a:rPr lang="en-US" altLang="zh-CN" sz="1200"/>
                        <a:t>/</a:t>
                      </a:r>
                      <a:r>
                        <a:rPr lang="zh-CN" altLang="en-US" sz="1200"/>
                        <a:t>江天</a:t>
                      </a:r>
                      <a:endParaRPr lang="zh-CN" altLang="en-US" sz="1200"/>
                    </a:p>
                  </a:txBody>
                  <a:tcPr anchor="ctr" anchorCtr="0">
                    <a:lnL w="12700">
                      <a:solidFill>
                        <a:schemeClr val="accent1"/>
                      </a:solidFill>
                      <a:prstDash val="sysDot"/>
                    </a:lnL>
                    <a:lnR>
                      <a:noFill/>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r>
              <a:tr h="331470">
                <a:tc>
                  <a:txBody>
                    <a:bodyPr/>
                    <a:p>
                      <a:pPr algn="l">
                        <a:buNone/>
                      </a:pPr>
                      <a:r>
                        <a:rPr lang="zh-CN" altLang="en-US" sz="1200" b="1"/>
                        <a:t>变频器</a:t>
                      </a:r>
                      <a:endParaRPr lang="zh-CN" altLang="en-US" sz="1200" b="1"/>
                    </a:p>
                  </a:txBody>
                  <a:tcPr anchor="ctr" anchorCtr="0">
                    <a:lnL>
                      <a:noFill/>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富凌</a:t>
                      </a:r>
                      <a:r>
                        <a:rPr lang="en-US" altLang="zh-CN" sz="1200"/>
                        <a:t>/</a:t>
                      </a:r>
                      <a:r>
                        <a:rPr lang="zh-CN" altLang="en-US" sz="1200"/>
                        <a:t>汇川</a:t>
                      </a:r>
                      <a:endParaRPr lang="zh-CN" altLang="en-US"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b="1"/>
                        <a:t>交流接触器</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施耐德</a:t>
                      </a:r>
                      <a:r>
                        <a:rPr lang="en-US" altLang="zh-CN" sz="1200"/>
                        <a:t>/</a:t>
                      </a:r>
                      <a:r>
                        <a:rPr lang="zh-CN" altLang="en-US" sz="1200"/>
                        <a:t>西门子</a:t>
                      </a:r>
                      <a:endParaRPr lang="zh-CN" altLang="en-US" sz="1200"/>
                    </a:p>
                  </a:txBody>
                  <a:tcPr anchor="ctr" anchorCtr="0">
                    <a:lnL w="12700">
                      <a:solidFill>
                        <a:schemeClr val="accent1"/>
                      </a:solidFill>
                      <a:prstDash val="sysDot"/>
                    </a:lnL>
                    <a:lnR>
                      <a:noFill/>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r>
              <a:tr h="331470">
                <a:tc>
                  <a:txBody>
                    <a:bodyPr/>
                    <a:p>
                      <a:pPr algn="l">
                        <a:buNone/>
                      </a:pPr>
                      <a:r>
                        <a:rPr lang="zh-CN" altLang="en-US" sz="1200" b="1"/>
                        <a:t>油气分离器</a:t>
                      </a:r>
                      <a:endParaRPr lang="zh-CN" altLang="en-US" sz="1200" b="1"/>
                    </a:p>
                  </a:txBody>
                  <a:tcPr anchor="ctr" anchorCtr="0">
                    <a:lnL>
                      <a:noFill/>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九树</a:t>
                      </a:r>
                      <a:r>
                        <a:rPr lang="en-US" altLang="zh-CN" sz="1200"/>
                        <a:t>/</a:t>
                      </a:r>
                      <a:r>
                        <a:rPr lang="zh-CN" altLang="en-US" sz="1200"/>
                        <a:t>聚才</a:t>
                      </a:r>
                      <a:endParaRPr lang="zh-CN" altLang="en-US"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b="1"/>
                        <a:t>冷却器</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汉尼米克定制</a:t>
                      </a:r>
                      <a:endParaRPr lang="zh-CN" altLang="en-US" sz="1200"/>
                    </a:p>
                  </a:txBody>
                  <a:tcPr anchor="ctr" anchorCtr="0">
                    <a:lnL w="12700">
                      <a:solidFill>
                        <a:schemeClr val="accent1"/>
                      </a:solidFill>
                      <a:prstDash val="sysDot"/>
                    </a:lnL>
                    <a:lnR>
                      <a:noFill/>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r>
              <a:tr h="331470">
                <a:tc>
                  <a:txBody>
                    <a:bodyPr/>
                    <a:p>
                      <a:pPr algn="l">
                        <a:buNone/>
                      </a:pPr>
                      <a:r>
                        <a:rPr lang="zh-CN" altLang="en-US" sz="1200" b="1"/>
                        <a:t>进气阀</a:t>
                      </a:r>
                      <a:endParaRPr lang="zh-CN" altLang="en-US" sz="1200" b="1"/>
                    </a:p>
                  </a:txBody>
                  <a:tcPr anchor="ctr" anchorCtr="0">
                    <a:lnL>
                      <a:noFill/>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红星</a:t>
                      </a:r>
                      <a:endParaRPr lang="zh-CN" altLang="en-US"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b="1"/>
                        <a:t>传感器</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欧</a:t>
                      </a:r>
                      <a:r>
                        <a:rPr lang="zh-CN" altLang="en-US" sz="1200"/>
                        <a:t>利德</a:t>
                      </a:r>
                      <a:endParaRPr lang="zh-CN" altLang="en-US" sz="1200"/>
                    </a:p>
                  </a:txBody>
                  <a:tcPr anchor="ctr" anchorCtr="0">
                    <a:lnL w="12700">
                      <a:solidFill>
                        <a:schemeClr val="accent1"/>
                      </a:solidFill>
                      <a:prstDash val="sysDot"/>
                    </a:lnL>
                    <a:lnR>
                      <a:noFill/>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r>
              <a:tr h="331470">
                <a:tc>
                  <a:txBody>
                    <a:bodyPr/>
                    <a:p>
                      <a:pPr algn="l">
                        <a:buNone/>
                      </a:pPr>
                      <a:r>
                        <a:rPr lang="zh-CN" altLang="en-US" sz="1200" b="1"/>
                        <a:t>油滤、油分</a:t>
                      </a:r>
                      <a:endParaRPr lang="zh-CN" altLang="en-US" sz="1200" b="1"/>
                    </a:p>
                  </a:txBody>
                  <a:tcPr anchor="ctr" anchorCtr="0">
                    <a:lnL>
                      <a:noFill/>
                    </a:lnL>
                    <a:lnR w="12700">
                      <a:solidFill>
                        <a:schemeClr val="accent1"/>
                      </a:solidFill>
                      <a:prstDash val="sysDot"/>
                    </a:lnR>
                    <a:lnT w="12700">
                      <a:solidFill>
                        <a:schemeClr val="accent1"/>
                      </a:solidFill>
                      <a:prstDash val="sysDot"/>
                    </a:lnT>
                    <a:lnB w="28575">
                      <a:solidFill>
                        <a:schemeClr val="accent1"/>
                      </a:solidFill>
                      <a:prstDash val="solid"/>
                    </a:lnB>
                    <a:lnTlToBr>
                      <a:noFill/>
                    </a:lnTlToBr>
                    <a:lnBlToTr>
                      <a:noFill/>
                    </a:lnBlToTr>
                    <a:solidFill>
                      <a:schemeClr val="bg1">
                        <a:lumMod val="95000"/>
                        <a:alpha val="73000"/>
                      </a:schemeClr>
                    </a:solidFill>
                  </a:tcPr>
                </a:tc>
                <a:tc>
                  <a:txBody>
                    <a:bodyPr/>
                    <a:p>
                      <a:pPr algn="l">
                        <a:buNone/>
                      </a:pPr>
                      <a:r>
                        <a:rPr lang="zh-CN" altLang="en-US" sz="1200"/>
                        <a:t>汉尼米克定制</a:t>
                      </a:r>
                      <a:endParaRPr lang="zh-CN" altLang="en-US"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28575">
                      <a:solidFill>
                        <a:schemeClr val="accent1"/>
                      </a:solidFill>
                      <a:prstDash val="solid"/>
                    </a:lnB>
                    <a:lnTlToBr>
                      <a:noFill/>
                    </a:lnTlToBr>
                    <a:lnBlToTr>
                      <a:noFill/>
                    </a:lnBlToTr>
                    <a:solidFill>
                      <a:schemeClr val="bg1">
                        <a:lumMod val="95000"/>
                        <a:alpha val="73000"/>
                      </a:schemeClr>
                    </a:solidFill>
                  </a:tcPr>
                </a:tc>
                <a:tc>
                  <a:txBody>
                    <a:bodyPr/>
                    <a:p>
                      <a:pPr algn="l">
                        <a:buNone/>
                      </a:pPr>
                      <a:r>
                        <a:rPr lang="zh-CN" altLang="en-US" sz="1200" b="1"/>
                        <a:t>控制器</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28575">
                      <a:solidFill>
                        <a:schemeClr val="accent1"/>
                      </a:solidFill>
                      <a:prstDash val="solid"/>
                    </a:lnB>
                    <a:lnTlToBr>
                      <a:noFill/>
                    </a:lnTlToBr>
                    <a:lnBlToTr>
                      <a:noFill/>
                    </a:lnBlToTr>
                    <a:solidFill>
                      <a:schemeClr val="bg1">
                        <a:lumMod val="95000"/>
                        <a:alpha val="73000"/>
                      </a:schemeClr>
                    </a:solidFill>
                  </a:tcPr>
                </a:tc>
                <a:tc>
                  <a:txBody>
                    <a:bodyPr/>
                    <a:p>
                      <a:pPr algn="l">
                        <a:buNone/>
                      </a:pPr>
                      <a:r>
                        <a:rPr lang="zh-CN" altLang="en-US" sz="1200"/>
                        <a:t>汉尼米克定制</a:t>
                      </a:r>
                      <a:endParaRPr lang="zh-CN" altLang="en-US" sz="1200"/>
                    </a:p>
                  </a:txBody>
                  <a:tcPr anchor="ctr" anchorCtr="0">
                    <a:lnL w="12700">
                      <a:solidFill>
                        <a:schemeClr val="accent1"/>
                      </a:solidFill>
                      <a:prstDash val="sysDot"/>
                    </a:lnL>
                    <a:lnR>
                      <a:noFill/>
                    </a:lnR>
                    <a:lnT w="12700">
                      <a:solidFill>
                        <a:schemeClr val="accent1"/>
                      </a:solidFill>
                      <a:prstDash val="sysDot"/>
                    </a:lnT>
                    <a:lnB w="28575">
                      <a:solidFill>
                        <a:schemeClr val="accent1"/>
                      </a:solidFill>
                      <a:prstDash val="solid"/>
                    </a:lnB>
                    <a:lnTlToBr>
                      <a:noFill/>
                    </a:lnTlToBr>
                    <a:lnBlToTr>
                      <a:noFill/>
                    </a:lnBlToTr>
                    <a:solidFill>
                      <a:schemeClr val="bg1">
                        <a:lumMod val="95000"/>
                        <a:alpha val="73000"/>
                      </a:schemeClr>
                    </a:solidFill>
                  </a:tcPr>
                </a:tc>
              </a:tr>
            </a:tbl>
          </a:graphicData>
        </a:graphic>
      </p:graphicFrame>
      <p:sp>
        <p:nvSpPr>
          <p:cNvPr id="14" name="文本框 13"/>
          <p:cNvSpPr txBox="1"/>
          <p:nvPr/>
        </p:nvSpPr>
        <p:spPr>
          <a:xfrm>
            <a:off x="176530" y="154940"/>
            <a:ext cx="946785" cy="628015"/>
          </a:xfrm>
          <a:prstGeom prst="rect">
            <a:avLst/>
          </a:prstGeom>
        </p:spPr>
        <p:txBody>
          <a:bodyPr wrap="square">
            <a:noAutofit/>
            <a:extLst>
              <a:ext uri="{4A0BC546-FE56-4ADE-93B0-CB8AF2F6F144}">
                <wpsdc:textFrameExt xmlns:wpsdc="http://www.wps.cn/officeDocument/2022/drawingmlCustomData" type="title"/>
              </a:ext>
            </a:extLst>
          </a:bodyPr>
          <a:p>
            <a:pPr algn="l"/>
            <a:r>
              <a:rPr lang="en-US" altLang="zh-CN" sz="4800" b="1" spc="400">
                <a:solidFill>
                  <a:srgbClr val="0C4F9E"/>
                </a:solidFill>
                <a:latin typeface="Impact" panose="020B0806030902050204" charset="0"/>
                <a:ea typeface="思源黑体 CN Heavy" panose="020B0A00000000000000" charset="-122"/>
                <a:cs typeface="Impact" panose="020B0806030902050204" charset="0"/>
              </a:rPr>
              <a:t>03</a:t>
            </a:r>
            <a:endParaRPr lang="en-US" altLang="zh-CN" sz="4800" b="1" spc="400">
              <a:solidFill>
                <a:srgbClr val="0C4F9E"/>
              </a:solidFill>
              <a:latin typeface="Impact" panose="020B0806030902050204" charset="0"/>
              <a:ea typeface="思源黑体 CN Heavy" panose="020B0A00000000000000" charset="-122"/>
              <a:cs typeface="Impact" panose="020B0806030902050204" charset="0"/>
            </a:endParaRPr>
          </a:p>
        </p:txBody>
      </p:sp>
      <p:grpSp>
        <p:nvGrpSpPr>
          <p:cNvPr id="7" name="组合 6"/>
          <p:cNvGrpSpPr/>
          <p:nvPr/>
        </p:nvGrpSpPr>
        <p:grpSpPr>
          <a:xfrm rot="0">
            <a:off x="5466715" y="1475105"/>
            <a:ext cx="142240" cy="4612640"/>
            <a:chOff x="8534" y="1933"/>
            <a:chExt cx="224" cy="7264"/>
          </a:xfrm>
        </p:grpSpPr>
        <p:cxnSp>
          <p:nvCxnSpPr>
            <p:cNvPr id="16" name="直接连接符 15"/>
            <p:cNvCxnSpPr/>
            <p:nvPr/>
          </p:nvCxnSpPr>
          <p:spPr>
            <a:xfrm>
              <a:off x="8646" y="1933"/>
              <a:ext cx="13" cy="7265"/>
            </a:xfrm>
            <a:prstGeom prst="line">
              <a:avLst/>
            </a:prstGeom>
            <a:ln>
              <a:solidFill>
                <a:schemeClr val="accent1">
                  <a:alpha val="30000"/>
                </a:schemeClr>
              </a:solidFill>
            </a:ln>
            <a:effectLst>
              <a:outerShdw blurRad="50800" dist="50800" dir="5400000" algn="ctr" rotWithShape="0">
                <a:srgbClr val="000000">
                  <a:alpha val="40000"/>
                </a:srgbClr>
              </a:outerShdw>
            </a:effectLst>
          </p:spPr>
          <p:style>
            <a:lnRef idx="2">
              <a:schemeClr val="accent1"/>
            </a:lnRef>
            <a:fillRef idx="0">
              <a:srgbClr val="FFFFFF"/>
            </a:fillRef>
            <a:effectRef idx="0">
              <a:srgbClr val="FFFFFF"/>
            </a:effectRef>
            <a:fontRef idx="minor">
              <a:schemeClr val="tx1"/>
            </a:fontRef>
          </p:style>
        </p:cxnSp>
        <p:sp>
          <p:nvSpPr>
            <p:cNvPr id="18" name="椭圆 17"/>
            <p:cNvSpPr/>
            <p:nvPr/>
          </p:nvSpPr>
          <p:spPr>
            <a:xfrm flipH="1">
              <a:off x="8534" y="1933"/>
              <a:ext cx="224" cy="221"/>
            </a:xfrm>
            <a:prstGeom prst="ellipse">
              <a:avLst/>
            </a:prstGeom>
            <a:solidFill>
              <a:srgbClr val="0C4F9E"/>
            </a:solidFill>
          </p:spPr>
          <p:style>
            <a:lnRef idx="2">
              <a:schemeClr val="lt1"/>
            </a:lnRef>
            <a:fillRef idx="1">
              <a:schemeClr val="accent1"/>
            </a:fillRef>
            <a:effectRef idx="1">
              <a:schemeClr val="accent1"/>
            </a:effectRef>
            <a:fontRef idx="minor">
              <a:schemeClr val="lt1"/>
            </a:fontRef>
          </p:style>
          <p:txBody>
            <a:bodyPr rtlCol="0" anchor="ctr"/>
            <a:p>
              <a:pPr algn="ctr"/>
              <a:endParaRPr lang="zh-CN" altLang="en-US"/>
            </a:p>
          </p:txBody>
        </p:sp>
        <p:sp>
          <p:nvSpPr>
            <p:cNvPr id="29" name="椭圆 28"/>
            <p:cNvSpPr/>
            <p:nvPr/>
          </p:nvSpPr>
          <p:spPr>
            <a:xfrm flipH="1">
              <a:off x="8534" y="5910"/>
              <a:ext cx="224" cy="221"/>
            </a:xfrm>
            <a:prstGeom prst="ellipse">
              <a:avLst/>
            </a:prstGeom>
            <a:solidFill>
              <a:srgbClr val="0C4F9E"/>
            </a:solidFill>
          </p:spPr>
          <p:style>
            <a:lnRef idx="2">
              <a:schemeClr val="lt1"/>
            </a:lnRef>
            <a:fillRef idx="1">
              <a:schemeClr val="accent1"/>
            </a:fillRef>
            <a:effectRef idx="1">
              <a:schemeClr val="accent1"/>
            </a:effectRef>
            <a:fontRef idx="minor">
              <a:schemeClr val="lt1"/>
            </a:fontRef>
          </p:style>
          <p:txBody>
            <a:bodyPr rtlCol="0" anchor="ctr"/>
            <a:p>
              <a:pPr algn="ctr"/>
              <a:endParaRPr lang="zh-CN" altLang="en-US"/>
            </a:p>
          </p:txBody>
        </p:sp>
        <p:sp>
          <p:nvSpPr>
            <p:cNvPr id="30" name="椭圆 29"/>
            <p:cNvSpPr/>
            <p:nvPr/>
          </p:nvSpPr>
          <p:spPr>
            <a:xfrm flipH="1">
              <a:off x="8534" y="4871"/>
              <a:ext cx="224" cy="221"/>
            </a:xfrm>
            <a:prstGeom prst="ellipse">
              <a:avLst/>
            </a:prstGeom>
            <a:solidFill>
              <a:srgbClr val="0C4F9E"/>
            </a:solidFill>
          </p:spPr>
          <p:style>
            <a:lnRef idx="2">
              <a:schemeClr val="lt1"/>
            </a:lnRef>
            <a:fillRef idx="1">
              <a:schemeClr val="accent1"/>
            </a:fillRef>
            <a:effectRef idx="1">
              <a:schemeClr val="accent1"/>
            </a:effectRef>
            <a:fontRef idx="minor">
              <a:schemeClr val="lt1"/>
            </a:fontRef>
          </p:style>
          <p:txBody>
            <a:bodyPr rtlCol="0" anchor="ctr"/>
            <a:p>
              <a:pPr algn="ctr"/>
              <a:endParaRPr lang="zh-CN" altLang="en-US"/>
            </a:p>
          </p:txBody>
        </p:sp>
      </p:grpSp>
      <p:grpSp>
        <p:nvGrpSpPr>
          <p:cNvPr id="5" name="组合 4"/>
          <p:cNvGrpSpPr/>
          <p:nvPr/>
        </p:nvGrpSpPr>
        <p:grpSpPr>
          <a:xfrm rot="0">
            <a:off x="5833110" y="1450975"/>
            <a:ext cx="5374623" cy="1733550"/>
            <a:chOff x="9210" y="1447"/>
            <a:chExt cx="9096" cy="2941"/>
          </a:xfrm>
        </p:grpSpPr>
        <p:sp>
          <p:nvSpPr>
            <p:cNvPr id="25" name="圆角矩形 24"/>
            <p:cNvSpPr/>
            <p:nvPr/>
          </p:nvSpPr>
          <p:spPr>
            <a:xfrm>
              <a:off x="9210" y="1447"/>
              <a:ext cx="9096" cy="2941"/>
            </a:xfrm>
            <a:prstGeom prst="roundRect">
              <a:avLst/>
            </a:prstGeom>
            <a:solidFill>
              <a:srgbClr val="FAFAFA">
                <a:alpha val="82000"/>
              </a:srgbClr>
            </a:solidFill>
            <a:ln>
              <a:noFill/>
            </a:ln>
          </p:spPr>
          <p:style>
            <a:lnRef idx="2">
              <a:schemeClr val="lt1"/>
            </a:lnRef>
            <a:fillRef idx="1">
              <a:schemeClr val="accent1"/>
            </a:fillRef>
            <a:effectRef idx="1">
              <a:schemeClr val="accent1"/>
            </a:effectRef>
            <a:fontRef idx="minor">
              <a:schemeClr val="lt1"/>
            </a:fontRef>
          </p:style>
          <p:txBody>
            <a:bodyPr rtlCol="0" anchor="ctr"/>
            <a:p>
              <a:pPr algn="ctr"/>
              <a:endParaRPr lang="en-US" altLang="zh-CN"/>
            </a:p>
          </p:txBody>
        </p:sp>
        <p:sp>
          <p:nvSpPr>
            <p:cNvPr id="41" name="对角圆角矩形 40"/>
            <p:cNvSpPr/>
            <p:nvPr/>
          </p:nvSpPr>
          <p:spPr>
            <a:xfrm>
              <a:off x="9210" y="1447"/>
              <a:ext cx="2265" cy="615"/>
            </a:xfrm>
            <a:prstGeom prst="round2DiagRect">
              <a:avLst>
                <a:gd name="adj1" fmla="val 50000"/>
                <a:gd name="adj2" fmla="val 0"/>
              </a:avLst>
            </a:prstGeom>
            <a:solidFill>
              <a:srgbClr val="0C4F9E">
                <a:alpha val="82000"/>
              </a:srgbClr>
            </a:solid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nvGrpSpPr>
            <p:cNvPr id="4" name="组合 3"/>
            <p:cNvGrpSpPr/>
            <p:nvPr/>
          </p:nvGrpSpPr>
          <p:grpSpPr>
            <a:xfrm>
              <a:off x="9451" y="2185"/>
              <a:ext cx="8837" cy="2048"/>
              <a:chOff x="9451" y="2185"/>
              <a:chExt cx="8837" cy="2048"/>
            </a:xfrm>
          </p:grpSpPr>
          <p:sp>
            <p:nvSpPr>
              <p:cNvPr id="32" name="文本框 31"/>
              <p:cNvSpPr txBox="1"/>
              <p:nvPr/>
            </p:nvSpPr>
            <p:spPr>
              <a:xfrm>
                <a:off x="9593" y="2185"/>
                <a:ext cx="8695" cy="468"/>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200">
                    <a:latin typeface="Arial" panose="020B0604020202020204" pitchFamily="34" charset="0"/>
                    <a:ea typeface="微软雅黑" panose="020B0503020204020204" charset="-122"/>
                    <a:sym typeface="+mn-ea"/>
                  </a:rPr>
                  <a:t>定制</a:t>
                </a:r>
                <a:r>
                  <a:rPr lang="zh-CN" altLang="en-US" sz="1200" b="1">
                    <a:latin typeface="Arial" panose="020B0604020202020204" pitchFamily="34" charset="0"/>
                    <a:ea typeface="微软雅黑" panose="020B0503020204020204" charset="-122"/>
                    <a:sym typeface="+mn-ea"/>
                  </a:rPr>
                  <a:t>八轴承主机</a:t>
                </a:r>
                <a:r>
                  <a:rPr lang="zh-CN" altLang="en-US" sz="1200">
                    <a:latin typeface="Arial" panose="020B0604020202020204" pitchFamily="34" charset="0"/>
                    <a:ea typeface="微软雅黑" panose="020B0503020204020204" charset="-122"/>
                    <a:sym typeface="+mn-ea"/>
                  </a:rPr>
                  <a:t>，高效率和超长使用寿命，</a:t>
                </a:r>
                <a:r>
                  <a:rPr lang="zh-CN" altLang="en-US" sz="1200">
                    <a:latin typeface="Arial" panose="020B0604020202020204" pitchFamily="34" charset="0"/>
                    <a:ea typeface="微软雅黑" panose="020B0503020204020204" charset="-122"/>
                    <a:sym typeface="+mn-ea"/>
                  </a:rPr>
                  <a:t>可</a:t>
                </a:r>
                <a:r>
                  <a:rPr lang="zh-CN" altLang="en-US" sz="1200" b="1">
                    <a:latin typeface="Arial" panose="020B0604020202020204" pitchFamily="34" charset="0"/>
                    <a:ea typeface="微软雅黑" panose="020B0503020204020204" charset="-122"/>
                    <a:sym typeface="+mn-ea"/>
                  </a:rPr>
                  <a:t>质保两年（可提供超长质保）</a:t>
                </a:r>
                <a:endParaRPr lang="zh-CN" altLang="en-US" sz="1200">
                  <a:latin typeface="Arial" panose="020B0604020202020204" pitchFamily="34" charset="0"/>
                  <a:ea typeface="微软雅黑" panose="020B0503020204020204" charset="-122"/>
                </a:endParaRPr>
              </a:p>
            </p:txBody>
          </p:sp>
          <p:sp>
            <p:nvSpPr>
              <p:cNvPr id="33" name="文本框 32"/>
              <p:cNvSpPr txBox="1"/>
              <p:nvPr/>
            </p:nvSpPr>
            <p:spPr>
              <a:xfrm>
                <a:off x="9593" y="2701"/>
                <a:ext cx="8695" cy="468"/>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200">
                    <a:latin typeface="Arial" panose="020B0604020202020204" pitchFamily="34" charset="0"/>
                    <a:ea typeface="微软雅黑" panose="020B0503020204020204" charset="-122"/>
                  </a:rPr>
                  <a:t>品牌的</a:t>
                </a:r>
                <a:r>
                  <a:rPr lang="zh-CN" altLang="en-US" sz="1200" b="1">
                    <a:latin typeface="Arial" panose="020B0604020202020204" pitchFamily="34" charset="0"/>
                    <a:ea typeface="微软雅黑" panose="020B0503020204020204" charset="-122"/>
                  </a:rPr>
                  <a:t>电机、变频器、进气阀</a:t>
                </a:r>
                <a:r>
                  <a:rPr lang="zh-CN" altLang="en-US" sz="1200">
                    <a:latin typeface="Arial" panose="020B0604020202020204" pitchFamily="34" charset="0"/>
                    <a:ea typeface="微软雅黑" panose="020B0503020204020204" charset="-122"/>
                  </a:rPr>
                  <a:t>保证了空压机的品质</a:t>
                </a:r>
                <a:endParaRPr lang="zh-CN" altLang="en-US" sz="1200">
                  <a:latin typeface="Arial" panose="020B0604020202020204" pitchFamily="34" charset="0"/>
                  <a:ea typeface="微软雅黑" panose="020B0503020204020204" charset="-122"/>
                </a:endParaRPr>
              </a:p>
            </p:txBody>
          </p:sp>
          <p:sp>
            <p:nvSpPr>
              <p:cNvPr id="34" name="文本框 33"/>
              <p:cNvSpPr txBox="1"/>
              <p:nvPr/>
            </p:nvSpPr>
            <p:spPr>
              <a:xfrm>
                <a:off x="9593" y="3248"/>
                <a:ext cx="8695" cy="468"/>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200">
                    <a:latin typeface="Arial" panose="020B0604020202020204" pitchFamily="34" charset="0"/>
                    <a:ea typeface="微软雅黑" panose="020B0503020204020204" charset="-122"/>
                  </a:rPr>
                  <a:t>超大油气分离桶，压力损失更小，更节能</a:t>
                </a:r>
                <a:endParaRPr lang="zh-CN" altLang="en-US" sz="1200">
                  <a:latin typeface="Arial" panose="020B0604020202020204" pitchFamily="34" charset="0"/>
                  <a:ea typeface="微软雅黑" panose="020B0503020204020204" charset="-122"/>
                </a:endParaRPr>
              </a:p>
            </p:txBody>
          </p:sp>
          <p:sp>
            <p:nvSpPr>
              <p:cNvPr id="35" name="文本框 34"/>
              <p:cNvSpPr txBox="1"/>
              <p:nvPr/>
            </p:nvSpPr>
            <p:spPr>
              <a:xfrm>
                <a:off x="9593" y="3765"/>
                <a:ext cx="8695" cy="468"/>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200">
                    <a:latin typeface="Arial" panose="020B0604020202020204" pitchFamily="34" charset="0"/>
                    <a:ea typeface="微软雅黑" panose="020B0503020204020204" charset="-122"/>
                  </a:rPr>
                  <a:t>加大加厚</a:t>
                </a:r>
                <a:r>
                  <a:rPr lang="zh-CN" altLang="en-US" sz="1200" b="1">
                    <a:latin typeface="Arial" panose="020B0604020202020204" pitchFamily="34" charset="0"/>
                    <a:ea typeface="微软雅黑" panose="020B0503020204020204" charset="-122"/>
                  </a:rPr>
                  <a:t>散热器</a:t>
                </a:r>
                <a:r>
                  <a:rPr lang="zh-CN" altLang="en-US" sz="1200">
                    <a:latin typeface="Arial" panose="020B0604020202020204" pitchFamily="34" charset="0"/>
                    <a:ea typeface="微软雅黑" panose="020B0503020204020204" charset="-122"/>
                  </a:rPr>
                  <a:t>，防止高温故障</a:t>
                </a:r>
                <a:r>
                  <a:rPr lang="en-US" altLang="zh-CN" sz="1200">
                    <a:latin typeface="Arial" panose="020B0604020202020204" pitchFamily="34" charset="0"/>
                    <a:ea typeface="微软雅黑" panose="020B0503020204020204" charset="-122"/>
                  </a:rPr>
                  <a:t> </a:t>
                </a:r>
                <a:r>
                  <a:rPr lang="zh-CN" altLang="en-US" sz="1200">
                    <a:latin typeface="Arial" panose="020B0604020202020204" pitchFamily="34" charset="0"/>
                    <a:ea typeface="微软雅黑" panose="020B0503020204020204" charset="-122"/>
                  </a:rPr>
                  <a:t>，更适用于</a:t>
                </a:r>
                <a:r>
                  <a:rPr lang="zh-CN" altLang="en-US" sz="1200" b="1">
                    <a:latin typeface="Arial" panose="020B0604020202020204" pitchFamily="34" charset="0"/>
                    <a:ea typeface="微软雅黑" panose="020B0503020204020204" charset="-122"/>
                  </a:rPr>
                  <a:t>高温高湿</a:t>
                </a:r>
                <a:r>
                  <a:rPr lang="zh-CN" altLang="en-US" sz="1200">
                    <a:latin typeface="Arial" panose="020B0604020202020204" pitchFamily="34" charset="0"/>
                    <a:ea typeface="微软雅黑" panose="020B0503020204020204" charset="-122"/>
                  </a:rPr>
                  <a:t>环境</a:t>
                </a:r>
                <a:endParaRPr lang="zh-CN" altLang="en-US" sz="1200">
                  <a:latin typeface="Arial" panose="020B0604020202020204" pitchFamily="34" charset="0"/>
                  <a:ea typeface="微软雅黑" panose="020B0503020204020204" charset="-122"/>
                </a:endParaRPr>
              </a:p>
            </p:txBody>
          </p:sp>
          <p:pic>
            <p:nvPicPr>
              <p:cNvPr id="36" name="图片 35" descr="箭头"/>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51" y="2366"/>
                <a:ext cx="151" cy="151"/>
              </a:xfrm>
              <a:prstGeom prst="rect">
                <a:avLst/>
              </a:prstGeom>
            </p:spPr>
          </p:pic>
          <p:pic>
            <p:nvPicPr>
              <p:cNvPr id="37" name="图片 36" descr="箭头"/>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6" y="2883"/>
                <a:ext cx="151" cy="151"/>
              </a:xfrm>
              <a:prstGeom prst="rect">
                <a:avLst/>
              </a:prstGeom>
            </p:spPr>
          </p:pic>
          <p:pic>
            <p:nvPicPr>
              <p:cNvPr id="38" name="图片 37" descr="箭头"/>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6" y="3917"/>
                <a:ext cx="151" cy="151"/>
              </a:xfrm>
              <a:prstGeom prst="rect">
                <a:avLst/>
              </a:prstGeom>
            </p:spPr>
          </p:pic>
          <p:pic>
            <p:nvPicPr>
              <p:cNvPr id="39" name="图片 38" descr="箭头"/>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51" y="3400"/>
                <a:ext cx="151" cy="151"/>
              </a:xfrm>
              <a:prstGeom prst="rect">
                <a:avLst/>
              </a:prstGeom>
            </p:spPr>
          </p:pic>
        </p:grpSp>
        <p:sp>
          <p:nvSpPr>
            <p:cNvPr id="42" name="文本框 41"/>
            <p:cNvSpPr txBox="1"/>
            <p:nvPr/>
          </p:nvSpPr>
          <p:spPr>
            <a:xfrm>
              <a:off x="9451" y="1462"/>
              <a:ext cx="6400" cy="572"/>
            </a:xfrm>
            <a:prstGeom prst="rect">
              <a:avLst/>
            </a:prstGeom>
            <a:noFill/>
          </p:spPr>
          <p:txBody>
            <a:bodyPr wrap="square" rtlCol="0">
              <a:spAutoFit/>
            </a:bodyPr>
            <a:p>
              <a:r>
                <a:rPr lang="zh-CN" altLang="en-US" sz="1600" b="1">
                  <a:solidFill>
                    <a:schemeClr val="bg1"/>
                  </a:solidFill>
                  <a:latin typeface="思源黑体 CN Heavy" panose="020B0A00000000000000" charset="-122"/>
                  <a:ea typeface="思源黑体 CN Heavy" panose="020B0A00000000000000" charset="-122"/>
                </a:rPr>
                <a:t>产品优势</a:t>
              </a:r>
              <a:endParaRPr lang="zh-CN" altLang="en-US" sz="1600" b="1">
                <a:solidFill>
                  <a:schemeClr val="bg1"/>
                </a:solidFill>
                <a:latin typeface="思源黑体 CN Heavy" panose="020B0A00000000000000" charset="-122"/>
                <a:ea typeface="思源黑体 CN Heavy" panose="020B0A00000000000000" charset="-122"/>
              </a:endParaRPr>
            </a:p>
          </p:txBody>
        </p:sp>
      </p:grpSp>
      <p:sp>
        <p:nvSpPr>
          <p:cNvPr id="45" name="圆角矩形 44"/>
          <p:cNvSpPr/>
          <p:nvPr/>
        </p:nvSpPr>
        <p:spPr>
          <a:xfrm>
            <a:off x="5895975" y="3360420"/>
            <a:ext cx="5311140" cy="446405"/>
          </a:xfrm>
          <a:prstGeom prst="roundRect">
            <a:avLst/>
          </a:prstGeom>
          <a:solidFill>
            <a:srgbClr val="FAFAFA">
              <a:alpha val="82000"/>
            </a:srgbClr>
          </a:solidFill>
          <a:ln>
            <a:noFill/>
          </a:ln>
        </p:spPr>
        <p:style>
          <a:lnRef idx="2">
            <a:schemeClr val="lt1"/>
          </a:lnRef>
          <a:fillRef idx="1">
            <a:schemeClr val="accent1"/>
          </a:fillRef>
          <a:effectRef idx="1">
            <a:schemeClr val="accent1"/>
          </a:effectRef>
          <a:fontRef idx="minor">
            <a:schemeClr val="lt1"/>
          </a:fontRef>
        </p:style>
        <p:txBody>
          <a:bodyPr rtlCol="0" anchor="ctr"/>
          <a:p>
            <a:pPr algn="ctr"/>
            <a:endParaRPr lang="en-US" altLang="zh-CN"/>
          </a:p>
        </p:txBody>
      </p:sp>
      <p:sp>
        <p:nvSpPr>
          <p:cNvPr id="47" name="流程图: 终止 46"/>
          <p:cNvSpPr/>
          <p:nvPr/>
        </p:nvSpPr>
        <p:spPr>
          <a:xfrm>
            <a:off x="6049010" y="3435985"/>
            <a:ext cx="1183005" cy="291465"/>
          </a:xfrm>
          <a:prstGeom prst="flowChartTerminator">
            <a:avLst/>
          </a:prstGeom>
          <a:solidFill>
            <a:srgbClr val="C00000"/>
          </a:solid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48" name="文本框 47"/>
          <p:cNvSpPr txBox="1"/>
          <p:nvPr/>
        </p:nvSpPr>
        <p:spPr>
          <a:xfrm>
            <a:off x="6182360" y="3430270"/>
            <a:ext cx="974090" cy="264795"/>
          </a:xfrm>
          <a:prstGeom prst="rect">
            <a:avLst/>
          </a:prstGeom>
        </p:spPr>
        <p:txBody>
          <a:bodyPr wrap="square">
            <a:noAutofit/>
            <a:extLst>
              <a:ext uri="{4A0BC546-FE56-4ADE-93B0-CB8AF2F6F144}">
                <wpsdc:textFrameExt xmlns:wpsdc="http://www.wps.cn/officeDocument/2022/drawingmlCustomData" type="text"/>
              </a:ext>
            </a:extLst>
          </a:bodyPr>
          <a:p>
            <a:pPr algn="l"/>
            <a:r>
              <a:rPr lang="zh-CN" altLang="en-US" sz="1400" b="1">
                <a:solidFill>
                  <a:schemeClr val="bg1"/>
                </a:solidFill>
                <a:latin typeface="Arial" panose="020B0604020202020204" pitchFamily="34" charset="0"/>
                <a:ea typeface="微软雅黑" panose="020B0503020204020204" charset="-122"/>
              </a:rPr>
              <a:t>适配激光</a:t>
            </a:r>
            <a:endParaRPr lang="zh-CN" altLang="en-US" sz="1400" b="1">
              <a:solidFill>
                <a:schemeClr val="bg1"/>
              </a:solidFill>
              <a:latin typeface="Arial" panose="020B0604020202020204" pitchFamily="34" charset="0"/>
              <a:ea typeface="微软雅黑" panose="020B0503020204020204" charset="-122"/>
            </a:endParaRPr>
          </a:p>
        </p:txBody>
      </p:sp>
      <p:sp>
        <p:nvSpPr>
          <p:cNvPr id="49" name="文本框 48"/>
          <p:cNvSpPr txBox="1"/>
          <p:nvPr/>
        </p:nvSpPr>
        <p:spPr>
          <a:xfrm>
            <a:off x="7470140" y="3408045"/>
            <a:ext cx="3736975" cy="288925"/>
          </a:xfrm>
          <a:prstGeom prst="rect">
            <a:avLst/>
          </a:prstGeom>
        </p:spPr>
        <p:txBody>
          <a:bodyPr>
            <a:noAutofit/>
            <a:extLst>
              <a:ext uri="{4A0BC546-FE56-4ADE-93B0-CB8AF2F6F144}">
                <wpsdc:textFrameExt xmlns:wpsdc="http://www.wps.cn/officeDocument/2022/drawingmlCustomData" type="text"/>
              </a:ext>
            </a:extLst>
          </a:bodyPr>
          <a:p>
            <a:pPr algn="l"/>
            <a:r>
              <a:rPr lang="en-US" altLang="zh-CN" sz="1800">
                <a:latin typeface="Arial" panose="020B0604020202020204" pitchFamily="34" charset="0"/>
                <a:ea typeface="微软雅黑" panose="020B0503020204020204" charset="-122"/>
              </a:rPr>
              <a:t>6000W</a:t>
            </a:r>
            <a:endParaRPr lang="en-US" altLang="zh-CN" sz="1800">
              <a:latin typeface="Arial" panose="020B0604020202020204" pitchFamily="34" charset="0"/>
              <a:ea typeface="微软雅黑" panose="020B0503020204020204" charset="-122"/>
            </a:endParaRPr>
          </a:p>
        </p:txBody>
      </p:sp>
      <p:pic>
        <p:nvPicPr>
          <p:cNvPr id="3" name="图片 2" descr="4"/>
          <p:cNvPicPr>
            <a:picLocks noChangeAspect="1"/>
          </p:cNvPicPr>
          <p:nvPr/>
        </p:nvPicPr>
        <p:blipFill>
          <a:blip r:embed="rId6"/>
          <a:stretch>
            <a:fillRect/>
          </a:stretch>
        </p:blipFill>
        <p:spPr>
          <a:xfrm>
            <a:off x="-1971675" y="1311910"/>
            <a:ext cx="8566150" cy="5673725"/>
          </a:xfrm>
          <a:prstGeom prst="rect">
            <a:avLst/>
          </a:prstGeom>
        </p:spPr>
      </p:pic>
    </p:spTree>
    <p:custDataLst>
      <p:tags r:id="rId7"/>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9" name="矩形 28"/>
          <p:cNvSpPr/>
          <p:nvPr/>
        </p:nvSpPr>
        <p:spPr>
          <a:xfrm>
            <a:off x="8790305" y="2905760"/>
            <a:ext cx="2409825" cy="1593850"/>
          </a:xfrm>
          <a:prstGeom prst="rect">
            <a:avLst/>
          </a:prstGeom>
          <a:solidFill>
            <a:srgbClr val="FAFAFA">
              <a:alpha val="61000"/>
            </a:srgbClr>
          </a:solid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aphicFrame>
        <p:nvGraphicFramePr>
          <p:cNvPr id="7" name="表格 6"/>
          <p:cNvGraphicFramePr/>
          <p:nvPr>
            <p:custDataLst>
              <p:tags r:id="rId2"/>
            </p:custDataLst>
          </p:nvPr>
        </p:nvGraphicFramePr>
        <p:xfrm>
          <a:off x="4084955" y="4822190"/>
          <a:ext cx="2334260" cy="1377950"/>
        </p:xfrm>
        <a:graphic>
          <a:graphicData uri="http://schemas.openxmlformats.org/drawingml/2006/table">
            <a:tbl>
              <a:tblPr firstRow="1" bandRow="1">
                <a:tableStyleId>{5C22544A-7EE6-4342-B048-85BDC9FD1C3A}</a:tableStyleId>
              </a:tblPr>
              <a:tblGrid>
                <a:gridCol w="911225"/>
                <a:gridCol w="1423035"/>
              </a:tblGrid>
              <a:tr h="365125">
                <a:tc gridSpan="2">
                  <a:txBody>
                    <a:bodyPr/>
                    <a:p>
                      <a:pPr>
                        <a:buNone/>
                      </a:pPr>
                      <a:r>
                        <a:rPr lang="zh-CN" altLang="en-US" sz="1600">
                          <a:latin typeface="思源黑体 CN Heavy" panose="020B0A00000000000000" charset="-122"/>
                          <a:ea typeface="思源黑体 CN Heavy" panose="020B0A00000000000000" charset="-122"/>
                          <a:cs typeface="思源黑体 CN Heavy" panose="020B0A00000000000000" charset="-122"/>
                        </a:rPr>
                        <a:t>储气罐</a:t>
                      </a:r>
                      <a:r>
                        <a:rPr lang="en-US" altLang="en-US" sz="1600">
                          <a:latin typeface="思源黑体 CN Heavy" panose="020B0A00000000000000" charset="-122"/>
                          <a:ea typeface="思源黑体 CN Heavy" panose="020B0A00000000000000" charset="-122"/>
                          <a:cs typeface="思源黑体 CN Heavy" panose="020B0A00000000000000" charset="-122"/>
                        </a:rPr>
                        <a:t>×</a:t>
                      </a:r>
                      <a:r>
                        <a:rPr lang="en-US" altLang="zh-CN" sz="1600">
                          <a:latin typeface="思源黑体 CN Heavy" panose="020B0A00000000000000" charset="-122"/>
                          <a:ea typeface="思源黑体 CN Heavy" panose="020B0A00000000000000" charset="-122"/>
                          <a:cs typeface="思源黑体 CN Heavy" panose="020B0A00000000000000" charset="-122"/>
                        </a:rPr>
                        <a:t>1  </a:t>
                      </a:r>
                      <a:endParaRPr lang="en-US" altLang="zh-CN" sz="1600">
                        <a:latin typeface="思源黑体 CN Heavy" panose="020B0A00000000000000" charset="-122"/>
                        <a:ea typeface="思源黑体 CN Heavy" panose="020B0A00000000000000" charset="-122"/>
                        <a:cs typeface="思源黑体 CN Heavy" panose="020B0A00000000000000" charset="-122"/>
                      </a:endParaRPr>
                    </a:p>
                  </a:txBody>
                  <a:tcPr anchor="ctr" anchorCtr="0">
                    <a:lnL>
                      <a:noFill/>
                    </a:lnL>
                    <a:lnR>
                      <a:noFill/>
                    </a:lnR>
                    <a:lnT>
                      <a:noFill/>
                    </a:lnT>
                    <a:lnB>
                      <a:noFill/>
                    </a:lnB>
                    <a:lnTlToBr>
                      <a:noFill/>
                    </a:lnTlToBr>
                    <a:lnBlToTr>
                      <a:noFill/>
                    </a:lnBlToTr>
                    <a:solidFill>
                      <a:srgbClr val="0C4F9E"/>
                    </a:solidFill>
                  </a:tcPr>
                </a:tc>
                <a:tc hMerge="1">
                  <a:tcPr>
                    <a:lnR>
                      <a:noFill/>
                    </a:lnR>
                    <a:lnT>
                      <a:noFill/>
                    </a:lnT>
                    <a:lnB>
                      <a:noFill/>
                    </a:lnB>
                  </a:tcPr>
                </a:tc>
              </a:tr>
              <a:tr h="457200">
                <a:tc>
                  <a:txBody>
                    <a:bodyPr/>
                    <a:p>
                      <a:pPr>
                        <a:buNone/>
                      </a:pPr>
                      <a:r>
                        <a:rPr lang="zh-CN" altLang="en-US" sz="1200" b="1"/>
                        <a:t>容积：</a:t>
                      </a:r>
                      <a:endParaRPr lang="zh-CN" altLang="en-US" sz="1200" b="1"/>
                    </a:p>
                    <a:p>
                      <a:pPr>
                        <a:buNone/>
                      </a:pPr>
                      <a:r>
                        <a:rPr lang="en-US" altLang="zh-CN" sz="1200"/>
                        <a:t>600L</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t>最大工作压力：</a:t>
                      </a:r>
                      <a:r>
                        <a:rPr lang="en-US" altLang="zh-CN" sz="1200"/>
                        <a:t>1.58Mpa</a:t>
                      </a:r>
                      <a:endParaRPr lang="en-US" altLang="zh-CN" sz="1200"/>
                    </a:p>
                  </a:txBody>
                  <a:tcPr anchor="ctr" anchorCtr="0">
                    <a:lnL>
                      <a:noFill/>
                    </a:lnL>
                    <a:lnR>
                      <a:noFill/>
                    </a:lnR>
                    <a:lnT>
                      <a:noFill/>
                    </a:lnT>
                    <a:lnB>
                      <a:noFill/>
                    </a:lnB>
                    <a:lnTlToBr>
                      <a:noFill/>
                    </a:lnTlToBr>
                    <a:lnBlToTr>
                      <a:noFill/>
                    </a:lnBlToTr>
                  </a:tcPr>
                </a:tc>
              </a:tr>
              <a:tr h="555625">
                <a:tc>
                  <a:txBody>
                    <a:bodyPr/>
                    <a:p>
                      <a:pPr>
                        <a:buNone/>
                      </a:pPr>
                      <a:r>
                        <a:rPr lang="zh-CN" altLang="en-US" sz="1200" b="1"/>
                        <a:t>进</a:t>
                      </a:r>
                      <a:r>
                        <a:rPr lang="en-US" altLang="zh-CN" sz="1200" b="1"/>
                        <a:t>/</a:t>
                      </a:r>
                      <a:r>
                        <a:rPr lang="zh-CN" altLang="en-US" sz="1200" b="1"/>
                        <a:t>出气口：</a:t>
                      </a:r>
                      <a:endParaRPr lang="zh-CN" altLang="en-US" sz="1200" b="1"/>
                    </a:p>
                    <a:p>
                      <a:pPr>
                        <a:buNone/>
                      </a:pPr>
                      <a:r>
                        <a:rPr lang="en-US" altLang="zh-CN" sz="1200"/>
                        <a:t>1 1/2</a:t>
                      </a:r>
                      <a:endParaRPr lang="en-US" altLang="zh-CN" sz="1200"/>
                    </a:p>
                  </a:txBody>
                  <a:tcPr anchor="ctr" anchorCtr="0">
                    <a:lnL>
                      <a:noFill/>
                    </a:lnL>
                    <a:lnR>
                      <a:noFill/>
                    </a:lnR>
                    <a:lnT>
                      <a:noFill/>
                    </a:lnT>
                    <a:lnB w="28575">
                      <a:solidFill>
                        <a:srgbClr val="0C4F9E"/>
                      </a:solidFill>
                      <a:prstDash val="solid"/>
                    </a:lnB>
                    <a:lnTlToBr>
                      <a:noFill/>
                    </a:lnTlToBr>
                    <a:lnBlToTr>
                      <a:noFill/>
                    </a:lnBlToTr>
                  </a:tcPr>
                </a:tc>
                <a:tc>
                  <a:txBody>
                    <a:bodyPr/>
                    <a:p>
                      <a:pPr>
                        <a:buNone/>
                      </a:pPr>
                      <a:r>
                        <a:rPr lang="zh-CN" altLang="en-US" sz="1200" b="1"/>
                        <a:t>尺寸：</a:t>
                      </a:r>
                      <a:endParaRPr lang="zh-CN" altLang="en-US" sz="1200" b="1"/>
                    </a:p>
                    <a:p>
                      <a:pPr>
                        <a:buNone/>
                      </a:pPr>
                      <a:r>
                        <a:rPr lang="en-US" altLang="zh-CN" sz="1200"/>
                        <a:t>Φ650</a:t>
                      </a:r>
                      <a:r>
                        <a:rPr lang="en-US" altLang="en-US" sz="1200"/>
                        <a:t>×</a:t>
                      </a:r>
                      <a:r>
                        <a:rPr lang="en-US" altLang="zh-CN" sz="1200"/>
                        <a:t>220</a:t>
                      </a:r>
                      <a:r>
                        <a:rPr lang="en-US" altLang="zh-CN" sz="1200"/>
                        <a:t>0mm</a:t>
                      </a:r>
                      <a:endParaRPr lang="en-US" altLang="zh-CN" sz="1200"/>
                    </a:p>
                  </a:txBody>
                  <a:tcPr anchor="ctr" anchorCtr="0">
                    <a:lnL>
                      <a:noFill/>
                    </a:lnL>
                    <a:lnR>
                      <a:noFill/>
                    </a:lnR>
                    <a:lnT>
                      <a:noFill/>
                    </a:lnT>
                    <a:lnB w="28575">
                      <a:solidFill>
                        <a:srgbClr val="0C4F9E"/>
                      </a:solidFill>
                      <a:prstDash val="solid"/>
                    </a:lnB>
                    <a:lnTlToBr>
                      <a:noFill/>
                    </a:lnTlToBr>
                    <a:lnBlToTr>
                      <a:noFill/>
                    </a:lnBlToTr>
                  </a:tcPr>
                </a:tc>
              </a:tr>
            </a:tbl>
          </a:graphicData>
        </a:graphic>
      </p:graphicFrame>
      <p:sp>
        <p:nvSpPr>
          <p:cNvPr id="10" name="Title 6"/>
          <p:cNvSpPr txBox="1"/>
          <p:nvPr>
            <p:custDataLst>
              <p:tags r:id="rId3"/>
            </p:custDataLst>
          </p:nvPr>
        </p:nvSpPr>
        <p:spPr>
          <a:xfrm>
            <a:off x="538480" y="349250"/>
            <a:ext cx="2571115" cy="500380"/>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none" lIns="72000" tIns="36195" rIns="72000" bIns="36195"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00000"/>
              </a:lnSpc>
              <a:spcBef>
                <a:spcPts val="1000"/>
              </a:spcBef>
              <a:spcAft>
                <a:spcPts val="0"/>
              </a:spcAft>
              <a:buSzPct val="100000"/>
              <a:buNone/>
            </a:pPr>
            <a:r>
              <a:rPr altLang="zh-CN" sz="2800" b="1" spc="205">
                <a:ln w="3175">
                  <a:noFill/>
                  <a:prstDash val="dash"/>
                </a:ln>
                <a:uFillTx/>
                <a:latin typeface="Impact" panose="020B0806030902050204" charset="0"/>
                <a:ea typeface="思源黑体 CN Heavy" panose="020B0A00000000000000" charset="-122"/>
                <a:cs typeface="Impact" panose="020B0806030902050204" charset="0"/>
                <a:sym typeface="+mn-ea"/>
              </a:rPr>
              <a:t>HM22-16</a:t>
            </a:r>
            <a:r>
              <a:rPr lang="zh-CN" altLang="en-US" sz="2800" b="1" spc="205">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rPr>
              <a:t>产品参数</a:t>
            </a:r>
            <a:endParaRPr lang="zh-CN" altLang="en-US" sz="2800" b="1" spc="205">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endParaRPr>
          </a:p>
        </p:txBody>
      </p:sp>
      <p:graphicFrame>
        <p:nvGraphicFramePr>
          <p:cNvPr id="11" name="表格 10"/>
          <p:cNvGraphicFramePr/>
          <p:nvPr>
            <p:custDataLst>
              <p:tags r:id="rId4"/>
            </p:custDataLst>
          </p:nvPr>
        </p:nvGraphicFramePr>
        <p:xfrm>
          <a:off x="8855710" y="4822190"/>
          <a:ext cx="2178050" cy="1386840"/>
        </p:xfrm>
        <a:graphic>
          <a:graphicData uri="http://schemas.openxmlformats.org/drawingml/2006/table">
            <a:tbl>
              <a:tblPr firstRow="1" bandRow="1">
                <a:tableStyleId>{5C22544A-7EE6-4342-B048-85BDC9FD1C3A}</a:tableStyleId>
              </a:tblPr>
              <a:tblGrid>
                <a:gridCol w="1041400"/>
                <a:gridCol w="1136650"/>
              </a:tblGrid>
              <a:tr h="372745">
                <a:tc gridSpan="2">
                  <a:txBody>
                    <a:bodyPr/>
                    <a:p>
                      <a:pPr>
                        <a:buNone/>
                      </a:pPr>
                      <a:r>
                        <a:rPr lang="zh-CN" altLang="en-US" sz="1600">
                          <a:latin typeface="思源黑体 CN Heavy" panose="020B0A00000000000000" charset="-122"/>
                          <a:ea typeface="思源黑体 CN Heavy" panose="020B0A00000000000000" charset="-122"/>
                          <a:cs typeface="思源黑体 CN Heavy" panose="020B0A00000000000000" charset="-122"/>
                        </a:rPr>
                        <a:t>过滤器×</a:t>
                      </a:r>
                      <a:r>
                        <a:rPr lang="en-US" altLang="zh-CN" sz="1600">
                          <a:latin typeface="思源黑体 CN Heavy" panose="020B0A00000000000000" charset="-122"/>
                          <a:ea typeface="思源黑体 CN Heavy" panose="020B0A00000000000000" charset="-122"/>
                          <a:cs typeface="思源黑体 CN Heavy" panose="020B0A00000000000000" charset="-122"/>
                        </a:rPr>
                        <a:t>5</a:t>
                      </a:r>
                      <a:endParaRPr lang="en-US" altLang="zh-CN" sz="1600">
                        <a:latin typeface="思源黑体 CN Heavy" panose="020B0A00000000000000" charset="-122"/>
                        <a:ea typeface="思源黑体 CN Heavy" panose="020B0A00000000000000" charset="-122"/>
                        <a:cs typeface="思源黑体 CN Heavy" panose="020B0A00000000000000" charset="-122"/>
                      </a:endParaRPr>
                    </a:p>
                  </a:txBody>
                  <a:tcPr anchor="ctr" anchorCtr="0">
                    <a:lnL>
                      <a:noFill/>
                    </a:lnL>
                    <a:lnR>
                      <a:noFill/>
                    </a:lnR>
                    <a:lnT>
                      <a:noFill/>
                    </a:lnT>
                    <a:lnB>
                      <a:noFill/>
                    </a:lnB>
                    <a:lnTlToBr>
                      <a:noFill/>
                    </a:lnTlToBr>
                    <a:lnBlToTr>
                      <a:noFill/>
                    </a:lnBlToTr>
                    <a:solidFill>
                      <a:srgbClr val="0C4F9E"/>
                    </a:solidFill>
                  </a:tcPr>
                </a:tc>
                <a:tc hMerge="1">
                  <a:tcPr>
                    <a:lnR>
                      <a:noFill/>
                    </a:lnR>
                    <a:lnT>
                      <a:noFill/>
                    </a:lnT>
                    <a:lnB>
                      <a:noFill/>
                    </a:lnB>
                  </a:tcPr>
                </a:tc>
              </a:tr>
              <a:tr h="491490">
                <a:tc>
                  <a:txBody>
                    <a:bodyPr/>
                    <a:p>
                      <a:pPr>
                        <a:buNone/>
                      </a:pPr>
                      <a:r>
                        <a:rPr lang="zh-CN" altLang="en-US" sz="1200" b="1"/>
                        <a:t>处理</a:t>
                      </a:r>
                      <a:r>
                        <a:rPr lang="zh-CN" altLang="en-US" sz="1200" b="1"/>
                        <a:t>风量：</a:t>
                      </a:r>
                      <a:endParaRPr lang="zh-CN" altLang="en-US" sz="1200" b="1"/>
                    </a:p>
                    <a:p>
                      <a:pPr>
                        <a:buNone/>
                      </a:pPr>
                      <a:r>
                        <a:rPr lang="en-US" altLang="zh-CN" sz="1200"/>
                        <a:t>3.0</a:t>
                      </a:r>
                      <a:r>
                        <a:rPr lang="en-US" altLang="zh-CN" sz="1200"/>
                        <a:t>m³/min</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t>使用压力：</a:t>
                      </a:r>
                      <a:endParaRPr lang="zh-CN" altLang="en-US" sz="1200" b="1"/>
                    </a:p>
                    <a:p>
                      <a:pPr>
                        <a:buNone/>
                      </a:pPr>
                      <a:r>
                        <a:rPr lang="en-US" altLang="zh-CN" sz="1200" b="1"/>
                        <a:t>≤</a:t>
                      </a:r>
                      <a:r>
                        <a:rPr lang="en-US" altLang="zh-CN" sz="1200"/>
                        <a:t>2.0M</a:t>
                      </a:r>
                      <a:r>
                        <a:rPr lang="en-US" altLang="zh-CN" sz="1200"/>
                        <a:t>pa</a:t>
                      </a:r>
                      <a:endParaRPr lang="en-US" altLang="zh-CN" sz="1200"/>
                    </a:p>
                  </a:txBody>
                  <a:tcPr anchor="ctr" anchorCtr="0">
                    <a:lnL>
                      <a:noFill/>
                    </a:lnL>
                    <a:lnR>
                      <a:noFill/>
                    </a:lnR>
                    <a:lnT>
                      <a:noFill/>
                    </a:lnT>
                    <a:lnB>
                      <a:noFill/>
                    </a:lnB>
                    <a:lnTlToBr>
                      <a:noFill/>
                    </a:lnTlToBr>
                    <a:lnBlToTr>
                      <a:noFill/>
                    </a:lnBlToTr>
                  </a:tcPr>
                </a:tc>
              </a:tr>
              <a:tr h="522605">
                <a:tc>
                  <a:txBody>
                    <a:bodyPr/>
                    <a:p>
                      <a:pPr>
                        <a:buNone/>
                      </a:pPr>
                      <a:r>
                        <a:rPr lang="zh-CN" altLang="en-US" sz="1200" b="1"/>
                        <a:t>处理精度：</a:t>
                      </a:r>
                      <a:endParaRPr lang="zh-CN" altLang="en-US" sz="1200" b="1"/>
                    </a:p>
                    <a:p>
                      <a:pPr>
                        <a:buNone/>
                      </a:pPr>
                      <a:r>
                        <a:rPr lang="en-US" altLang="zh-CN" sz="1200"/>
                        <a:t>0.01um</a:t>
                      </a:r>
                      <a:endParaRPr lang="en-US" altLang="zh-CN" sz="1200"/>
                    </a:p>
                  </a:txBody>
                  <a:tcPr anchor="ctr" anchorCtr="0">
                    <a:lnL>
                      <a:noFill/>
                    </a:lnL>
                    <a:lnR>
                      <a:noFill/>
                    </a:lnR>
                    <a:lnT>
                      <a:noFill/>
                    </a:lnT>
                    <a:lnB w="28575">
                      <a:solidFill>
                        <a:srgbClr val="0C4F9E"/>
                      </a:solidFill>
                      <a:prstDash val="solid"/>
                    </a:lnB>
                    <a:lnTlToBr>
                      <a:noFill/>
                    </a:lnTlToBr>
                    <a:lnBlToTr>
                      <a:noFill/>
                    </a:lnBlToTr>
                  </a:tcPr>
                </a:tc>
                <a:tc>
                  <a:txBody>
                    <a:bodyPr/>
                    <a:p>
                      <a:pPr>
                        <a:buNone/>
                      </a:pPr>
                      <a:r>
                        <a:rPr lang="zh-CN" altLang="en-US" sz="1200" b="1"/>
                        <a:t>接口管径：</a:t>
                      </a:r>
                      <a:endParaRPr lang="zh-CN" altLang="en-US" sz="1200" b="1"/>
                    </a:p>
                    <a:p>
                      <a:pPr>
                        <a:buNone/>
                      </a:pPr>
                      <a:r>
                        <a:rPr lang="en-US" altLang="zh-CN" sz="1200"/>
                        <a:t>RP3/4</a:t>
                      </a:r>
                      <a:endParaRPr lang="en-US" altLang="zh-CN" sz="1200"/>
                    </a:p>
                  </a:txBody>
                  <a:tcPr anchor="ctr" anchorCtr="0">
                    <a:lnL>
                      <a:noFill/>
                    </a:lnL>
                    <a:lnR>
                      <a:noFill/>
                    </a:lnR>
                    <a:lnT>
                      <a:noFill/>
                    </a:lnT>
                    <a:lnB w="28575">
                      <a:solidFill>
                        <a:srgbClr val="0C4F9E"/>
                      </a:solidFill>
                      <a:prstDash val="solid"/>
                    </a:lnB>
                    <a:lnTlToBr>
                      <a:noFill/>
                    </a:lnTlToBr>
                    <a:lnBlToTr>
                      <a:noFill/>
                    </a:lnBlToTr>
                  </a:tcPr>
                </a:tc>
              </a:tr>
            </a:tbl>
          </a:graphicData>
        </a:graphic>
      </p:graphicFrame>
      <p:graphicFrame>
        <p:nvGraphicFramePr>
          <p:cNvPr id="12" name="表格 11"/>
          <p:cNvGraphicFramePr/>
          <p:nvPr>
            <p:custDataLst>
              <p:tags r:id="rId5"/>
            </p:custDataLst>
          </p:nvPr>
        </p:nvGraphicFramePr>
        <p:xfrm>
          <a:off x="6682105" y="4822190"/>
          <a:ext cx="1910715" cy="1386840"/>
        </p:xfrm>
        <a:graphic>
          <a:graphicData uri="http://schemas.openxmlformats.org/drawingml/2006/table">
            <a:tbl>
              <a:tblPr firstRow="1" bandRow="1">
                <a:tableStyleId>{5C22544A-7EE6-4342-B048-85BDC9FD1C3A}</a:tableStyleId>
              </a:tblPr>
              <a:tblGrid>
                <a:gridCol w="913765"/>
                <a:gridCol w="996950"/>
              </a:tblGrid>
              <a:tr h="368300">
                <a:tc gridSpan="2">
                  <a:txBody>
                    <a:bodyPr/>
                    <a:p>
                      <a:pPr>
                        <a:buNone/>
                      </a:pPr>
                      <a:r>
                        <a:rPr lang="zh-CN" altLang="en-US" sz="1600">
                          <a:latin typeface="思源黑体 CN Heavy" panose="020B0A00000000000000" charset="-122"/>
                          <a:ea typeface="思源黑体 CN Heavy" panose="020B0A00000000000000" charset="-122"/>
                        </a:rPr>
                        <a:t>冷干机</a:t>
                      </a:r>
                      <a:endParaRPr lang="zh-CN" altLang="en-US" sz="1600">
                        <a:latin typeface="思源黑体 CN Heavy" panose="020B0A00000000000000" charset="-122"/>
                        <a:ea typeface="思源黑体 CN Heavy" panose="020B0A00000000000000" charset="-122"/>
                      </a:endParaRPr>
                    </a:p>
                  </a:txBody>
                  <a:tcPr anchor="ctr" anchorCtr="0">
                    <a:lnL>
                      <a:noFill/>
                    </a:lnL>
                    <a:lnR>
                      <a:noFill/>
                    </a:lnR>
                    <a:lnT>
                      <a:noFill/>
                    </a:lnT>
                    <a:lnB>
                      <a:noFill/>
                    </a:lnB>
                    <a:lnTlToBr>
                      <a:noFill/>
                    </a:lnTlToBr>
                    <a:lnBlToTr>
                      <a:noFill/>
                    </a:lnBlToTr>
                    <a:solidFill>
                      <a:srgbClr val="0C4F9E"/>
                    </a:solidFill>
                  </a:tcPr>
                </a:tc>
                <a:tc hMerge="1">
                  <a:tcPr>
                    <a:lnR>
                      <a:noFill/>
                    </a:lnR>
                    <a:lnT>
                      <a:noFill/>
                    </a:lnT>
                    <a:lnB>
                      <a:noFill/>
                    </a:lnB>
                  </a:tcPr>
                </a:tc>
              </a:tr>
              <a:tr h="493395">
                <a:tc>
                  <a:txBody>
                    <a:bodyPr/>
                    <a:p>
                      <a:pPr>
                        <a:buNone/>
                      </a:pPr>
                      <a:r>
                        <a:rPr lang="zh-CN" altLang="en-US" sz="1200" b="1"/>
                        <a:t>处理风量：</a:t>
                      </a:r>
                      <a:endParaRPr lang="zh-CN" altLang="en-US" sz="1200" b="1"/>
                    </a:p>
                    <a:p>
                      <a:pPr>
                        <a:buNone/>
                      </a:pPr>
                      <a:r>
                        <a:rPr lang="en-US" altLang="zh-CN" sz="1200"/>
                        <a:t>3.0m</a:t>
                      </a:r>
                      <a:r>
                        <a:rPr lang="en-US" altLang="en-US" sz="1200"/>
                        <a:t>³</a:t>
                      </a:r>
                      <a:r>
                        <a:rPr lang="en-US" altLang="zh-CN" sz="1200"/>
                        <a:t>/min</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t>使用压力：</a:t>
                      </a:r>
                      <a:endParaRPr lang="zh-CN" altLang="en-US" sz="1200" b="1"/>
                    </a:p>
                    <a:p>
                      <a:pPr>
                        <a:buNone/>
                      </a:pPr>
                      <a:r>
                        <a:rPr lang="en-US" altLang="zh-CN" sz="1200"/>
                        <a:t>1.6Mpa</a:t>
                      </a:r>
                      <a:endParaRPr lang="en-US" altLang="zh-CN" sz="1200"/>
                    </a:p>
                  </a:txBody>
                  <a:tcPr anchor="ctr" anchorCtr="0">
                    <a:lnL>
                      <a:noFill/>
                    </a:lnL>
                    <a:lnR>
                      <a:noFill/>
                    </a:lnR>
                    <a:lnT>
                      <a:noFill/>
                    </a:lnT>
                    <a:lnB>
                      <a:noFill/>
                    </a:lnB>
                    <a:lnTlToBr>
                      <a:noFill/>
                    </a:lnTlToBr>
                    <a:lnBlToTr>
                      <a:noFill/>
                    </a:lnBlToTr>
                  </a:tcPr>
                </a:tc>
              </a:tr>
              <a:tr h="525145">
                <a:tc>
                  <a:txBody>
                    <a:bodyPr/>
                    <a:p>
                      <a:pPr>
                        <a:buNone/>
                      </a:pPr>
                      <a:r>
                        <a:rPr lang="zh-CN" altLang="en-US" sz="1200" b="1"/>
                        <a:t>压力露点：</a:t>
                      </a:r>
                      <a:endParaRPr lang="zh-CN" altLang="en-US" sz="1200" b="1"/>
                    </a:p>
                    <a:p>
                      <a:pPr>
                        <a:buNone/>
                      </a:pPr>
                      <a:r>
                        <a:rPr lang="en-US" altLang="en-US" sz="1200"/>
                        <a:t>3-5℃</a:t>
                      </a:r>
                      <a:endParaRPr lang="en-US" altLang="en-US" sz="1200"/>
                    </a:p>
                  </a:txBody>
                  <a:tcPr anchor="ctr" anchorCtr="0">
                    <a:lnL>
                      <a:noFill/>
                    </a:lnL>
                    <a:lnR>
                      <a:noFill/>
                    </a:lnR>
                    <a:lnT>
                      <a:noFill/>
                    </a:lnT>
                    <a:lnB w="28575">
                      <a:solidFill>
                        <a:srgbClr val="0C4F9E"/>
                      </a:solidFill>
                      <a:prstDash val="solid"/>
                    </a:lnB>
                    <a:lnTlToBr>
                      <a:noFill/>
                    </a:lnTlToBr>
                    <a:lnBlToTr>
                      <a:noFill/>
                    </a:lnBlToTr>
                  </a:tcPr>
                </a:tc>
                <a:tc>
                  <a:txBody>
                    <a:bodyPr/>
                    <a:p>
                      <a:pPr>
                        <a:buNone/>
                      </a:pPr>
                      <a:r>
                        <a:rPr lang="zh-CN" altLang="en-US" sz="1200" b="1"/>
                        <a:t>环境温度：</a:t>
                      </a:r>
                      <a:endParaRPr lang="zh-CN" altLang="en-US" sz="1200" b="1"/>
                    </a:p>
                    <a:p>
                      <a:pPr>
                        <a:buNone/>
                      </a:pPr>
                      <a:r>
                        <a:rPr lang="zh-CN" altLang="en-US" sz="1200"/>
                        <a:t>＜</a:t>
                      </a:r>
                      <a:r>
                        <a:rPr lang="en-US" altLang="zh-CN" sz="1200"/>
                        <a:t>45</a:t>
                      </a:r>
                      <a:r>
                        <a:rPr lang="en-US" altLang="en-US" sz="1200"/>
                        <a:t>℃</a:t>
                      </a:r>
                      <a:endParaRPr lang="en-US" altLang="en-US" sz="1200"/>
                    </a:p>
                  </a:txBody>
                  <a:tcPr anchor="ctr" anchorCtr="0">
                    <a:lnL>
                      <a:noFill/>
                    </a:lnL>
                    <a:lnR>
                      <a:noFill/>
                    </a:lnR>
                    <a:lnT>
                      <a:noFill/>
                    </a:lnT>
                    <a:lnB w="28575">
                      <a:solidFill>
                        <a:srgbClr val="0C4F9E"/>
                      </a:solidFill>
                      <a:prstDash val="solid"/>
                    </a:lnB>
                    <a:lnTlToBr>
                      <a:noFill/>
                    </a:lnTlToBr>
                    <a:lnBlToTr>
                      <a:noFill/>
                    </a:lnBlToTr>
                  </a:tcPr>
                </a:tc>
              </a:tr>
            </a:tbl>
          </a:graphicData>
        </a:graphic>
      </p:graphicFrame>
      <p:sp>
        <p:nvSpPr>
          <p:cNvPr id="13" name="文本框 12"/>
          <p:cNvSpPr txBox="1"/>
          <p:nvPr/>
        </p:nvSpPr>
        <p:spPr>
          <a:xfrm>
            <a:off x="6854825" y="1115060"/>
            <a:ext cx="349250" cy="52197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400" b="1">
                <a:solidFill>
                  <a:srgbClr val="0C4F9E"/>
                </a:solidFill>
                <a:latin typeface="Arial" panose="020B0604020202020204" pitchFamily="34" charset="0"/>
                <a:ea typeface="微软雅黑" panose="020B0503020204020204" charset="-122"/>
              </a:rPr>
              <a:t>C</a:t>
            </a:r>
            <a:r>
              <a:rPr lang="zh-CN" altLang="en-US" sz="1400" b="1">
                <a:solidFill>
                  <a:srgbClr val="0C4F9E"/>
                </a:solidFill>
                <a:latin typeface="Arial" panose="020B0604020202020204" pitchFamily="34" charset="0"/>
                <a:ea typeface="微软雅黑" panose="020B0503020204020204" charset="-122"/>
              </a:rPr>
              <a:t>级</a:t>
            </a:r>
            <a:endParaRPr lang="zh-CN" altLang="en-US" sz="1400" b="1">
              <a:solidFill>
                <a:srgbClr val="0C4F9E"/>
              </a:solidFill>
              <a:latin typeface="Arial" panose="020B0604020202020204" pitchFamily="34" charset="0"/>
              <a:ea typeface="微软雅黑" panose="020B0503020204020204" charset="-122"/>
            </a:endParaRPr>
          </a:p>
        </p:txBody>
      </p:sp>
      <p:sp>
        <p:nvSpPr>
          <p:cNvPr id="15" name="文本框 14"/>
          <p:cNvSpPr txBox="1"/>
          <p:nvPr/>
        </p:nvSpPr>
        <p:spPr>
          <a:xfrm>
            <a:off x="9084310" y="1415415"/>
            <a:ext cx="210820" cy="259715"/>
          </a:xfrm>
          <a:prstGeom prst="rect">
            <a:avLst/>
          </a:prstGeom>
        </p:spPr>
        <p:txBody>
          <a:bodyPr wrap="square">
            <a:noAutofit/>
            <a:extLst>
              <a:ext uri="{4A0BC546-FE56-4ADE-93B0-CB8AF2F6F144}">
                <wpsdc:textFrameExt xmlns:wpsdc="http://www.wps.cn/officeDocument/2022/drawingmlCustomData" type="text"/>
              </a:ext>
            </a:extLst>
          </a:bodyPr>
          <a:p>
            <a:pPr algn="l"/>
            <a:r>
              <a:rPr lang="en-US" altLang="zh-CN" sz="1400" b="1">
                <a:solidFill>
                  <a:srgbClr val="0C4F9E"/>
                </a:solidFill>
                <a:latin typeface="Arial" panose="020B0604020202020204" pitchFamily="34" charset="0"/>
                <a:ea typeface="微软雅黑" panose="020B0503020204020204" charset="-122"/>
              </a:rPr>
              <a:t>T</a:t>
            </a:r>
            <a:r>
              <a:rPr lang="zh-CN" altLang="en-US" sz="1400" b="1">
                <a:solidFill>
                  <a:srgbClr val="0C4F9E"/>
                </a:solidFill>
                <a:latin typeface="Arial" panose="020B0604020202020204" pitchFamily="34" charset="0"/>
                <a:ea typeface="微软雅黑" panose="020B0503020204020204" charset="-122"/>
              </a:rPr>
              <a:t>级</a:t>
            </a:r>
            <a:endParaRPr lang="zh-CN" altLang="en-US" sz="1400" b="1">
              <a:solidFill>
                <a:srgbClr val="0C4F9E"/>
              </a:solidFill>
              <a:latin typeface="Arial" panose="020B0604020202020204" pitchFamily="34" charset="0"/>
              <a:ea typeface="微软雅黑" panose="020B0503020204020204" charset="-122"/>
            </a:endParaRPr>
          </a:p>
        </p:txBody>
      </p:sp>
      <p:sp>
        <p:nvSpPr>
          <p:cNvPr id="16" name="文本框 15"/>
          <p:cNvSpPr txBox="1"/>
          <p:nvPr/>
        </p:nvSpPr>
        <p:spPr>
          <a:xfrm>
            <a:off x="9338945" y="1415415"/>
            <a:ext cx="207645" cy="259715"/>
          </a:xfrm>
          <a:prstGeom prst="rect">
            <a:avLst/>
          </a:prstGeom>
        </p:spPr>
        <p:txBody>
          <a:bodyPr wrap="square">
            <a:noAutofit/>
            <a:extLst>
              <a:ext uri="{4A0BC546-FE56-4ADE-93B0-CB8AF2F6F144}">
                <wpsdc:textFrameExt xmlns:wpsdc="http://www.wps.cn/officeDocument/2022/drawingmlCustomData" type="text"/>
              </a:ext>
            </a:extLst>
          </a:bodyPr>
          <a:p>
            <a:pPr algn="l"/>
            <a:r>
              <a:rPr lang="en-US" altLang="zh-CN" sz="1400" b="1">
                <a:solidFill>
                  <a:srgbClr val="0C4F9E"/>
                </a:solidFill>
                <a:latin typeface="Arial" panose="020B0604020202020204" pitchFamily="34" charset="0"/>
                <a:ea typeface="微软雅黑" panose="020B0503020204020204" charset="-122"/>
              </a:rPr>
              <a:t>A</a:t>
            </a:r>
            <a:r>
              <a:rPr lang="zh-CN" altLang="en-US" sz="1400" b="1">
                <a:solidFill>
                  <a:srgbClr val="0C4F9E"/>
                </a:solidFill>
                <a:latin typeface="Arial" panose="020B0604020202020204" pitchFamily="34" charset="0"/>
                <a:ea typeface="微软雅黑" panose="020B0503020204020204" charset="-122"/>
              </a:rPr>
              <a:t>级</a:t>
            </a:r>
            <a:endParaRPr lang="zh-CN" altLang="en-US" sz="1400" b="1">
              <a:solidFill>
                <a:srgbClr val="0C4F9E"/>
              </a:solidFill>
              <a:latin typeface="Arial" panose="020B0604020202020204" pitchFamily="34" charset="0"/>
              <a:ea typeface="微软雅黑" panose="020B0503020204020204" charset="-122"/>
            </a:endParaRPr>
          </a:p>
        </p:txBody>
      </p:sp>
      <p:sp>
        <p:nvSpPr>
          <p:cNvPr id="17" name="文本框 16"/>
          <p:cNvSpPr txBox="1"/>
          <p:nvPr/>
        </p:nvSpPr>
        <p:spPr>
          <a:xfrm>
            <a:off x="9643745" y="1415415"/>
            <a:ext cx="214630" cy="259715"/>
          </a:xfrm>
          <a:prstGeom prst="rect">
            <a:avLst/>
          </a:prstGeom>
        </p:spPr>
        <p:txBody>
          <a:bodyPr wrap="square">
            <a:noAutofit/>
            <a:extLst>
              <a:ext uri="{4A0BC546-FE56-4ADE-93B0-CB8AF2F6F144}">
                <wpsdc:textFrameExt xmlns:wpsdc="http://www.wps.cn/officeDocument/2022/drawingmlCustomData" type="text"/>
              </a:ext>
            </a:extLst>
          </a:bodyPr>
          <a:p>
            <a:pPr algn="l"/>
            <a:r>
              <a:rPr lang="en-US" altLang="zh-CN" sz="1400" b="1">
                <a:solidFill>
                  <a:srgbClr val="0C4F9E"/>
                </a:solidFill>
                <a:latin typeface="Arial" panose="020B0604020202020204" pitchFamily="34" charset="0"/>
                <a:ea typeface="微软雅黑" panose="020B0503020204020204" charset="-122"/>
              </a:rPr>
              <a:t>X</a:t>
            </a:r>
            <a:r>
              <a:rPr lang="zh-CN" altLang="en-US" sz="1400" b="1">
                <a:solidFill>
                  <a:srgbClr val="0C4F9E"/>
                </a:solidFill>
                <a:latin typeface="Arial" panose="020B0604020202020204" pitchFamily="34" charset="0"/>
                <a:ea typeface="微软雅黑" panose="020B0503020204020204" charset="-122"/>
              </a:rPr>
              <a:t>级</a:t>
            </a:r>
            <a:endParaRPr lang="zh-CN" altLang="en-US" sz="1400" b="1">
              <a:solidFill>
                <a:srgbClr val="0C4F9E"/>
              </a:solidFill>
              <a:latin typeface="Arial" panose="020B0604020202020204" pitchFamily="34" charset="0"/>
              <a:ea typeface="微软雅黑" panose="020B0503020204020204" charset="-122"/>
            </a:endParaRPr>
          </a:p>
        </p:txBody>
      </p:sp>
      <p:sp>
        <p:nvSpPr>
          <p:cNvPr id="18" name="文本框 17"/>
          <p:cNvSpPr txBox="1"/>
          <p:nvPr/>
        </p:nvSpPr>
        <p:spPr>
          <a:xfrm>
            <a:off x="9925685" y="1415415"/>
            <a:ext cx="436245" cy="259715"/>
          </a:xfrm>
          <a:prstGeom prst="rect">
            <a:avLst/>
          </a:prstGeom>
        </p:spPr>
        <p:txBody>
          <a:bodyPr wrap="square">
            <a:noAutofit/>
            <a:extLst>
              <a:ext uri="{4A0BC546-FE56-4ADE-93B0-CB8AF2F6F144}">
                <wpsdc:textFrameExt xmlns:wpsdc="http://www.wps.cn/officeDocument/2022/drawingmlCustomData" type="text"/>
              </a:ext>
            </a:extLst>
          </a:bodyPr>
          <a:p>
            <a:pPr algn="l"/>
            <a:r>
              <a:rPr lang="en-US" altLang="zh-CN" sz="1400" b="1">
                <a:solidFill>
                  <a:srgbClr val="0C4F9E"/>
                </a:solidFill>
                <a:latin typeface="Arial" panose="020B0604020202020204" pitchFamily="34" charset="0"/>
                <a:ea typeface="微软雅黑" panose="020B0503020204020204" charset="-122"/>
              </a:rPr>
              <a:t>FF</a:t>
            </a:r>
            <a:r>
              <a:rPr lang="zh-CN" altLang="en-US" sz="1400" b="1">
                <a:solidFill>
                  <a:srgbClr val="0C4F9E"/>
                </a:solidFill>
                <a:latin typeface="Arial" panose="020B0604020202020204" pitchFamily="34" charset="0"/>
                <a:ea typeface="微软雅黑" panose="020B0503020204020204" charset="-122"/>
              </a:rPr>
              <a:t>级</a:t>
            </a:r>
            <a:endParaRPr lang="zh-CN" altLang="en-US" sz="1400" b="1">
              <a:solidFill>
                <a:srgbClr val="0C4F9E"/>
              </a:solidFill>
              <a:latin typeface="Arial" panose="020B0604020202020204" pitchFamily="34" charset="0"/>
              <a:ea typeface="微软雅黑" panose="020B0503020204020204" charset="-122"/>
            </a:endParaRPr>
          </a:p>
        </p:txBody>
      </p:sp>
      <p:sp>
        <p:nvSpPr>
          <p:cNvPr id="19" name="文本框 18"/>
          <p:cNvSpPr txBox="1"/>
          <p:nvPr/>
        </p:nvSpPr>
        <p:spPr>
          <a:xfrm>
            <a:off x="9084310" y="2992120"/>
            <a:ext cx="2617470" cy="27559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200" b="1">
                <a:solidFill>
                  <a:srgbClr val="0C4F9E"/>
                </a:solidFill>
                <a:latin typeface="Arial" panose="020B0604020202020204" pitchFamily="34" charset="0"/>
                <a:ea typeface="微软雅黑" panose="020B0503020204020204" charset="-122"/>
              </a:rPr>
              <a:t>C</a:t>
            </a:r>
            <a:r>
              <a:rPr lang="zh-CN" altLang="en-US" sz="1200" b="1">
                <a:solidFill>
                  <a:srgbClr val="0C4F9E"/>
                </a:solidFill>
                <a:latin typeface="Arial" panose="020B0604020202020204" pitchFamily="34" charset="0"/>
                <a:ea typeface="微软雅黑" panose="020B0503020204020204" charset="-122"/>
              </a:rPr>
              <a:t>级过滤器</a:t>
            </a:r>
            <a:r>
              <a:rPr lang="zh-CN" altLang="en-US" sz="1200">
                <a:solidFill>
                  <a:srgbClr val="0C4F9E"/>
                </a:solidFill>
                <a:latin typeface="Arial" panose="020B0604020202020204" pitchFamily="34" charset="0"/>
                <a:ea typeface="微软雅黑" panose="020B0503020204020204" charset="-122"/>
              </a:rPr>
              <a:t>：</a:t>
            </a:r>
            <a:r>
              <a:rPr lang="zh-CN" altLang="en-US" sz="1200">
                <a:latin typeface="Arial" panose="020B0604020202020204" pitchFamily="34" charset="0"/>
                <a:ea typeface="微软雅黑" panose="020B0503020204020204" charset="-122"/>
              </a:rPr>
              <a:t>初级除尘</a:t>
            </a:r>
            <a:endParaRPr lang="zh-CN" altLang="en-US" sz="1200">
              <a:latin typeface="Arial" panose="020B0604020202020204" pitchFamily="34" charset="0"/>
              <a:ea typeface="微软雅黑" panose="020B0503020204020204" charset="-122"/>
            </a:endParaRPr>
          </a:p>
        </p:txBody>
      </p:sp>
      <p:sp>
        <p:nvSpPr>
          <p:cNvPr id="20" name="文本框 19"/>
          <p:cNvSpPr txBox="1"/>
          <p:nvPr/>
        </p:nvSpPr>
        <p:spPr>
          <a:xfrm>
            <a:off x="9084310" y="3282315"/>
            <a:ext cx="2617470" cy="27559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200" b="1">
                <a:solidFill>
                  <a:srgbClr val="0C4F9E"/>
                </a:solidFill>
                <a:latin typeface="Arial" panose="020B0604020202020204" pitchFamily="34" charset="0"/>
                <a:ea typeface="微软雅黑" panose="020B0503020204020204" charset="-122"/>
              </a:rPr>
              <a:t>T</a:t>
            </a:r>
            <a:r>
              <a:rPr lang="zh-CN" altLang="en-US" sz="1200" b="1">
                <a:solidFill>
                  <a:srgbClr val="0C4F9E"/>
                </a:solidFill>
                <a:latin typeface="Arial" panose="020B0604020202020204" pitchFamily="34" charset="0"/>
                <a:ea typeface="微软雅黑" panose="020B0503020204020204" charset="-122"/>
              </a:rPr>
              <a:t>级过滤器</a:t>
            </a:r>
            <a:r>
              <a:rPr lang="zh-CN" altLang="en-US" sz="1200">
                <a:solidFill>
                  <a:srgbClr val="0C4F9E"/>
                </a:solidFill>
                <a:latin typeface="Arial" panose="020B0604020202020204" pitchFamily="34" charset="0"/>
                <a:ea typeface="微软雅黑" panose="020B0503020204020204" charset="-122"/>
              </a:rPr>
              <a:t>：</a:t>
            </a:r>
            <a:r>
              <a:rPr lang="zh-CN" altLang="en-US" sz="1200">
                <a:latin typeface="Arial" panose="020B0604020202020204" pitchFamily="34" charset="0"/>
                <a:ea typeface="微软雅黑" panose="020B0503020204020204" charset="-122"/>
              </a:rPr>
              <a:t>精密除尘</a:t>
            </a:r>
            <a:endParaRPr lang="zh-CN" altLang="en-US" sz="1200">
              <a:latin typeface="Arial" panose="020B0604020202020204" pitchFamily="34" charset="0"/>
              <a:ea typeface="微软雅黑" panose="020B0503020204020204" charset="-122"/>
            </a:endParaRPr>
          </a:p>
        </p:txBody>
      </p:sp>
      <p:sp>
        <p:nvSpPr>
          <p:cNvPr id="21" name="文本框 20"/>
          <p:cNvSpPr txBox="1"/>
          <p:nvPr/>
        </p:nvSpPr>
        <p:spPr>
          <a:xfrm>
            <a:off x="9084310" y="3572510"/>
            <a:ext cx="2617470" cy="27559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200" b="1">
                <a:solidFill>
                  <a:srgbClr val="0C4F9E"/>
                </a:solidFill>
                <a:latin typeface="Arial" panose="020B0604020202020204" pitchFamily="34" charset="0"/>
                <a:ea typeface="微软雅黑" panose="020B0503020204020204" charset="-122"/>
              </a:rPr>
              <a:t>A</a:t>
            </a:r>
            <a:r>
              <a:rPr lang="zh-CN" altLang="en-US" sz="1200" b="1">
                <a:solidFill>
                  <a:srgbClr val="0C4F9E"/>
                </a:solidFill>
                <a:latin typeface="Arial" panose="020B0604020202020204" pitchFamily="34" charset="0"/>
                <a:ea typeface="微软雅黑" panose="020B0503020204020204" charset="-122"/>
              </a:rPr>
              <a:t>级过滤器</a:t>
            </a:r>
            <a:r>
              <a:rPr lang="zh-CN" altLang="en-US" sz="1200">
                <a:solidFill>
                  <a:srgbClr val="0C4F9E"/>
                </a:solidFill>
                <a:latin typeface="Arial" panose="020B0604020202020204" pitchFamily="34" charset="0"/>
                <a:ea typeface="微软雅黑" panose="020B0503020204020204" charset="-122"/>
              </a:rPr>
              <a:t>：</a:t>
            </a:r>
            <a:r>
              <a:rPr lang="zh-CN" altLang="en-US" sz="1200">
                <a:latin typeface="Arial" panose="020B0604020202020204" pitchFamily="34" charset="0"/>
                <a:ea typeface="微软雅黑" panose="020B0503020204020204" charset="-122"/>
              </a:rPr>
              <a:t>活性炭</a:t>
            </a:r>
            <a:endParaRPr lang="zh-CN" altLang="en-US" sz="1200">
              <a:latin typeface="Arial" panose="020B0604020202020204" pitchFamily="34" charset="0"/>
              <a:ea typeface="微软雅黑" panose="020B0503020204020204" charset="-122"/>
            </a:endParaRPr>
          </a:p>
        </p:txBody>
      </p:sp>
      <p:sp>
        <p:nvSpPr>
          <p:cNvPr id="22" name="文本框 21"/>
          <p:cNvSpPr txBox="1"/>
          <p:nvPr/>
        </p:nvSpPr>
        <p:spPr>
          <a:xfrm>
            <a:off x="9084310" y="3862705"/>
            <a:ext cx="2617470" cy="27559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200" b="1">
                <a:solidFill>
                  <a:srgbClr val="0C4F9E"/>
                </a:solidFill>
                <a:latin typeface="Arial" panose="020B0604020202020204" pitchFamily="34" charset="0"/>
                <a:ea typeface="微软雅黑" panose="020B0503020204020204" charset="-122"/>
              </a:rPr>
              <a:t>X</a:t>
            </a:r>
            <a:r>
              <a:rPr lang="zh-CN" altLang="en-US" sz="1200" b="1">
                <a:solidFill>
                  <a:srgbClr val="0C4F9E"/>
                </a:solidFill>
                <a:latin typeface="Arial" panose="020B0604020202020204" pitchFamily="34" charset="0"/>
                <a:ea typeface="微软雅黑" panose="020B0503020204020204" charset="-122"/>
              </a:rPr>
              <a:t>级过滤器</a:t>
            </a:r>
            <a:r>
              <a:rPr lang="zh-CN" altLang="en-US" sz="1200">
                <a:solidFill>
                  <a:srgbClr val="0C4F9E"/>
                </a:solidFill>
                <a:latin typeface="Arial" panose="020B0604020202020204" pitchFamily="34" charset="0"/>
                <a:ea typeface="微软雅黑" panose="020B0503020204020204" charset="-122"/>
              </a:rPr>
              <a:t>：</a:t>
            </a:r>
            <a:r>
              <a:rPr lang="zh-CN" altLang="en-US" sz="1200">
                <a:latin typeface="Arial" panose="020B0604020202020204" pitchFamily="34" charset="0"/>
                <a:ea typeface="微软雅黑" panose="020B0503020204020204" charset="-122"/>
              </a:rPr>
              <a:t>活性炭</a:t>
            </a:r>
            <a:endParaRPr lang="zh-CN" altLang="en-US" sz="1200">
              <a:latin typeface="Arial" panose="020B0604020202020204" pitchFamily="34" charset="0"/>
              <a:ea typeface="微软雅黑" panose="020B0503020204020204" charset="-122"/>
            </a:endParaRPr>
          </a:p>
        </p:txBody>
      </p:sp>
      <p:sp>
        <p:nvSpPr>
          <p:cNvPr id="23" name="文本框 22"/>
          <p:cNvSpPr txBox="1"/>
          <p:nvPr/>
        </p:nvSpPr>
        <p:spPr>
          <a:xfrm>
            <a:off x="9084310" y="4152900"/>
            <a:ext cx="2617470" cy="27559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200" b="1">
                <a:solidFill>
                  <a:srgbClr val="0C4F9E"/>
                </a:solidFill>
                <a:latin typeface="Arial" panose="020B0604020202020204" pitchFamily="34" charset="0"/>
                <a:ea typeface="微软雅黑" panose="020B0503020204020204" charset="-122"/>
              </a:rPr>
              <a:t>FF</a:t>
            </a:r>
            <a:r>
              <a:rPr lang="zh-CN" altLang="en-US" sz="1200" b="1">
                <a:solidFill>
                  <a:srgbClr val="0C4F9E"/>
                </a:solidFill>
                <a:latin typeface="Arial" panose="020B0604020202020204" pitchFamily="34" charset="0"/>
                <a:ea typeface="微软雅黑" panose="020B0503020204020204" charset="-122"/>
              </a:rPr>
              <a:t>级过滤器</a:t>
            </a:r>
            <a:r>
              <a:rPr lang="zh-CN" altLang="en-US" sz="1200">
                <a:solidFill>
                  <a:srgbClr val="0C4F9E"/>
                </a:solidFill>
                <a:latin typeface="Arial" panose="020B0604020202020204" pitchFamily="34" charset="0"/>
                <a:ea typeface="微软雅黑" panose="020B0503020204020204" charset="-122"/>
              </a:rPr>
              <a:t>：</a:t>
            </a:r>
            <a:r>
              <a:rPr lang="zh-CN" altLang="en-US" sz="1200">
                <a:latin typeface="Arial" panose="020B0604020202020204" pitchFamily="34" charset="0"/>
                <a:ea typeface="微软雅黑" panose="020B0503020204020204" charset="-122"/>
              </a:rPr>
              <a:t>超级除尘</a:t>
            </a:r>
            <a:endParaRPr lang="zh-CN" altLang="en-US" sz="1200">
              <a:latin typeface="Arial" panose="020B0604020202020204" pitchFamily="34" charset="0"/>
              <a:ea typeface="微软雅黑" panose="020B0503020204020204" charset="-122"/>
            </a:endParaRPr>
          </a:p>
        </p:txBody>
      </p:sp>
      <p:pic>
        <p:nvPicPr>
          <p:cNvPr id="24" name="图片 23" descr="箭头"/>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21763" y="3101340"/>
            <a:ext cx="89535" cy="88900"/>
          </a:xfrm>
          <a:prstGeom prst="rect">
            <a:avLst/>
          </a:prstGeom>
        </p:spPr>
      </p:pic>
      <p:pic>
        <p:nvPicPr>
          <p:cNvPr id="25" name="图片 24" descr="箭头"/>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21763" y="3380740"/>
            <a:ext cx="89535" cy="88900"/>
          </a:xfrm>
          <a:prstGeom prst="rect">
            <a:avLst/>
          </a:prstGeom>
        </p:spPr>
      </p:pic>
      <p:pic>
        <p:nvPicPr>
          <p:cNvPr id="26" name="图片 25" descr="箭头"/>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21763" y="3669665"/>
            <a:ext cx="89535" cy="88900"/>
          </a:xfrm>
          <a:prstGeom prst="rect">
            <a:avLst/>
          </a:prstGeom>
        </p:spPr>
      </p:pic>
      <p:pic>
        <p:nvPicPr>
          <p:cNvPr id="27" name="图片 26" descr="箭头"/>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21763" y="3964940"/>
            <a:ext cx="89535" cy="88900"/>
          </a:xfrm>
          <a:prstGeom prst="rect">
            <a:avLst/>
          </a:prstGeom>
        </p:spPr>
      </p:pic>
      <p:pic>
        <p:nvPicPr>
          <p:cNvPr id="28" name="图片 27" descr="箭头"/>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21763" y="4269740"/>
            <a:ext cx="89535" cy="88900"/>
          </a:xfrm>
          <a:prstGeom prst="rect">
            <a:avLst/>
          </a:prstGeom>
        </p:spPr>
      </p:pic>
      <p:pic>
        <p:nvPicPr>
          <p:cNvPr id="3" name="图片 2" descr="单机1"/>
          <p:cNvPicPr>
            <a:picLocks noChangeAspect="1"/>
          </p:cNvPicPr>
          <p:nvPr/>
        </p:nvPicPr>
        <p:blipFill>
          <a:blip r:embed="rId8"/>
          <a:stretch>
            <a:fillRect/>
          </a:stretch>
        </p:blipFill>
        <p:spPr>
          <a:xfrm>
            <a:off x="1394460" y="530225"/>
            <a:ext cx="9610725" cy="4403090"/>
          </a:xfrm>
          <a:prstGeom prst="rect">
            <a:avLst/>
          </a:prstGeom>
        </p:spPr>
      </p:pic>
      <p:graphicFrame>
        <p:nvGraphicFramePr>
          <p:cNvPr id="4" name="表格 3"/>
          <p:cNvGraphicFramePr/>
          <p:nvPr>
            <p:custDataLst>
              <p:tags r:id="rId9"/>
            </p:custDataLst>
          </p:nvPr>
        </p:nvGraphicFramePr>
        <p:xfrm>
          <a:off x="538480" y="4822190"/>
          <a:ext cx="3283585" cy="1765935"/>
        </p:xfrm>
        <a:graphic>
          <a:graphicData uri="http://schemas.openxmlformats.org/drawingml/2006/table">
            <a:tbl>
              <a:tblPr firstRow="1" bandRow="1">
                <a:tableStyleId>{5C22544A-7EE6-4342-B048-85BDC9FD1C3A}</a:tableStyleId>
              </a:tblPr>
              <a:tblGrid>
                <a:gridCol w="964565"/>
                <a:gridCol w="1207135"/>
                <a:gridCol w="1111885"/>
              </a:tblGrid>
              <a:tr h="363855">
                <a:tc gridSpan="3">
                  <a:txBody>
                    <a:bodyPr/>
                    <a:p>
                      <a:pPr>
                        <a:buNone/>
                      </a:pPr>
                      <a:r>
                        <a:rPr lang="zh-CN" altLang="en-US" sz="1600" b="0">
                          <a:latin typeface="思源黑体 CN Heavy" panose="020B0A00000000000000" charset="-122"/>
                          <a:ea typeface="思源黑体 CN Heavy" panose="020B0A00000000000000" charset="-122"/>
                        </a:rPr>
                        <a:t>螺杆空压机</a:t>
                      </a:r>
                      <a:endParaRPr lang="zh-CN" altLang="en-US" sz="1600" b="0">
                        <a:latin typeface="思源黑体 CN Heavy" panose="020B0A00000000000000" charset="-122"/>
                        <a:ea typeface="思源黑体 CN Heavy" panose="020B0A00000000000000" charset="-122"/>
                      </a:endParaRPr>
                    </a:p>
                  </a:txBody>
                  <a:tcPr anchor="ctr" anchorCtr="0">
                    <a:lnL>
                      <a:noFill/>
                    </a:lnL>
                    <a:lnR>
                      <a:noFill/>
                    </a:lnR>
                    <a:lnT>
                      <a:noFill/>
                    </a:lnT>
                    <a:lnB>
                      <a:noFill/>
                    </a:lnB>
                    <a:lnTlToBr>
                      <a:noFill/>
                    </a:lnTlToBr>
                    <a:lnBlToTr>
                      <a:noFill/>
                    </a:lnBlToTr>
                    <a:solidFill>
                      <a:srgbClr val="0C4F9E"/>
                    </a:solidFill>
                  </a:tcPr>
                </a:tc>
                <a:tc hMerge="1">
                  <a:tcPr>
                    <a:lnR>
                      <a:noFill/>
                    </a:lnR>
                    <a:lnT>
                      <a:noFill/>
                    </a:lnT>
                    <a:lnB>
                      <a:noFill/>
                    </a:lnB>
                  </a:tcPr>
                </a:tc>
                <a:tc hMerge="1">
                  <a:tcPr>
                    <a:lnR>
                      <a:noFill/>
                    </a:lnR>
                    <a:lnT>
                      <a:noFill/>
                    </a:lnT>
                    <a:lnB>
                      <a:noFill/>
                    </a:lnB>
                    <a:solidFill>
                      <a:srgbClr val="0C4F9E"/>
                    </a:solidFill>
                  </a:tcPr>
                </a:tc>
              </a:tr>
              <a:tr h="352425">
                <a:tc>
                  <a:txBody>
                    <a:bodyPr/>
                    <a:p>
                      <a:pPr>
                        <a:buNone/>
                      </a:pPr>
                      <a:r>
                        <a:rPr lang="zh-CN" altLang="en-US" sz="1200" b="1"/>
                        <a:t>额定功率：</a:t>
                      </a:r>
                      <a:endParaRPr lang="zh-CN" altLang="en-US" sz="1200" b="1"/>
                    </a:p>
                    <a:p>
                      <a:pPr>
                        <a:buNone/>
                      </a:pPr>
                      <a:r>
                        <a:rPr lang="en-US" altLang="zh-CN" sz="1200"/>
                        <a:t>22kw</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t>工作压力：</a:t>
                      </a:r>
                      <a:r>
                        <a:rPr lang="en-US" altLang="zh-CN" sz="1200"/>
                        <a:t>1.58Mpa/16bar</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sym typeface="+mn-ea"/>
                        </a:rPr>
                        <a:t>启动方式：</a:t>
                      </a:r>
                      <a:endParaRPr lang="zh-CN" altLang="en-US" sz="1200" b="1"/>
                    </a:p>
                    <a:p>
                      <a:pPr>
                        <a:buNone/>
                      </a:pPr>
                      <a:r>
                        <a:rPr lang="zh-CN" altLang="en-US" sz="1200">
                          <a:sym typeface="+mn-ea"/>
                        </a:rPr>
                        <a:t>变频启动</a:t>
                      </a:r>
                      <a:endParaRPr lang="en-US" altLang="zh-CN" sz="1200"/>
                    </a:p>
                  </a:txBody>
                  <a:tcPr anchor="ctr" anchorCtr="0">
                    <a:lnL>
                      <a:noFill/>
                    </a:lnL>
                    <a:lnR>
                      <a:noFill/>
                    </a:lnR>
                    <a:lnT>
                      <a:noFill/>
                    </a:lnT>
                    <a:lnB>
                      <a:noFill/>
                    </a:lnB>
                    <a:lnTlToBr>
                      <a:noFill/>
                    </a:lnTlToBr>
                    <a:lnBlToTr>
                      <a:noFill/>
                    </a:lnBlToTr>
                  </a:tcPr>
                </a:tc>
              </a:tr>
              <a:tr h="457200">
                <a:tc>
                  <a:txBody>
                    <a:bodyPr/>
                    <a:p>
                      <a:pPr>
                        <a:buNone/>
                      </a:pPr>
                      <a:r>
                        <a:rPr lang="zh-CN" altLang="en-US" sz="1200" b="1"/>
                        <a:t>产气量：</a:t>
                      </a:r>
                      <a:r>
                        <a:rPr lang="en-US" altLang="zh-CN" sz="1200"/>
                        <a:t>2.4</a:t>
                      </a:r>
                      <a:r>
                        <a:rPr lang="en-US" altLang="zh-CN" sz="1200"/>
                        <a:t>m</a:t>
                      </a:r>
                      <a:r>
                        <a:rPr lang="en-US" altLang="en-US" sz="1200"/>
                        <a:t>³</a:t>
                      </a:r>
                      <a:r>
                        <a:rPr lang="en-US" altLang="zh-CN" sz="1200"/>
                        <a:t>/min</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sym typeface="+mn-ea"/>
                        </a:rPr>
                        <a:t>冷却方式：</a:t>
                      </a:r>
                      <a:endParaRPr lang="zh-CN" altLang="en-US" sz="1200" b="1"/>
                    </a:p>
                    <a:p>
                      <a:pPr>
                        <a:buNone/>
                      </a:pPr>
                      <a:r>
                        <a:rPr lang="zh-CN" altLang="en-US" sz="1200">
                          <a:sym typeface="+mn-ea"/>
                        </a:rPr>
                        <a:t>风冷</a:t>
                      </a:r>
                      <a:endParaRPr lang="zh-CN" altLang="en-US" sz="1200"/>
                    </a:p>
                  </a:txBody>
                  <a:tcPr anchor="ctr" anchorCtr="0">
                    <a:lnL>
                      <a:noFill/>
                    </a:lnL>
                    <a:lnR>
                      <a:noFill/>
                    </a:lnR>
                    <a:lnT>
                      <a:noFill/>
                    </a:lnT>
                    <a:lnB>
                      <a:noFill/>
                    </a:lnB>
                    <a:lnTlToBr>
                      <a:noFill/>
                    </a:lnTlToBr>
                    <a:lnBlToTr>
                      <a:noFill/>
                    </a:lnBlToTr>
                  </a:tcPr>
                </a:tc>
                <a:tc>
                  <a:txBody>
                    <a:bodyPr/>
                    <a:p>
                      <a:pPr>
                        <a:buNone/>
                      </a:pPr>
                      <a:r>
                        <a:rPr lang="zh-CN" altLang="en-US" sz="1200" b="1">
                          <a:sym typeface="+mn-ea"/>
                        </a:rPr>
                        <a:t>电源：</a:t>
                      </a:r>
                      <a:endParaRPr lang="zh-CN" altLang="en-US" sz="1200" b="1"/>
                    </a:p>
                    <a:p>
                      <a:pPr>
                        <a:buNone/>
                      </a:pPr>
                      <a:r>
                        <a:rPr lang="en-US" altLang="zh-CN" sz="1200">
                          <a:sym typeface="+mn-ea"/>
                        </a:rPr>
                        <a:t>380v/50Hz</a:t>
                      </a:r>
                      <a:endParaRPr lang="zh-CN" altLang="en-US" sz="1200"/>
                    </a:p>
                  </a:txBody>
                  <a:tcPr anchor="ctr" anchorCtr="0">
                    <a:lnL>
                      <a:noFill/>
                    </a:lnL>
                    <a:lnR>
                      <a:noFill/>
                    </a:lnR>
                    <a:lnT>
                      <a:noFill/>
                    </a:lnT>
                    <a:lnB>
                      <a:noFill/>
                    </a:lnB>
                    <a:lnTlToBr>
                      <a:noFill/>
                    </a:lnTlToBr>
                    <a:lnBlToTr>
                      <a:noFill/>
                    </a:lnBlToTr>
                  </a:tcPr>
                </a:tc>
              </a:tr>
              <a:tr h="487680">
                <a:tc gridSpan="2">
                  <a:txBody>
                    <a:bodyPr/>
                    <a:p>
                      <a:pPr>
                        <a:buNone/>
                      </a:pPr>
                      <a:r>
                        <a:rPr lang="zh-CN" altLang="en-US" sz="1200" b="1">
                          <a:sym typeface="+mn-ea"/>
                        </a:rPr>
                        <a:t>尺寸：</a:t>
                      </a:r>
                      <a:endParaRPr lang="zh-CN" altLang="en-US" sz="1200" b="1">
                        <a:sym typeface="+mn-ea"/>
                      </a:endParaRPr>
                    </a:p>
                    <a:p>
                      <a:pPr>
                        <a:buNone/>
                      </a:pPr>
                      <a:r>
                        <a:rPr lang="en-US" altLang="zh-CN" sz="1200">
                          <a:sym typeface="+mn-ea"/>
                        </a:rPr>
                        <a:t>1100</a:t>
                      </a:r>
                      <a:r>
                        <a:rPr lang="zh-CN" altLang="en-US" sz="1200">
                          <a:sym typeface="+mn-ea"/>
                        </a:rPr>
                        <a:t>×</a:t>
                      </a:r>
                      <a:r>
                        <a:rPr lang="en-US" altLang="zh-CN" sz="1200">
                          <a:sym typeface="+mn-ea"/>
                        </a:rPr>
                        <a:t>750</a:t>
                      </a:r>
                      <a:r>
                        <a:rPr lang="zh-CN" altLang="en-US" sz="1200">
                          <a:sym typeface="+mn-ea"/>
                        </a:rPr>
                        <a:t>×</a:t>
                      </a:r>
                      <a:r>
                        <a:rPr lang="en-US" altLang="zh-CN" sz="1200">
                          <a:sym typeface="+mn-ea"/>
                        </a:rPr>
                        <a:t>1100mm</a:t>
                      </a:r>
                      <a:endParaRPr lang="zh-CN" altLang="en-US" sz="1200"/>
                    </a:p>
                  </a:txBody>
                  <a:tcPr anchor="ctr" anchorCtr="0">
                    <a:lnL>
                      <a:noFill/>
                    </a:lnL>
                    <a:lnR>
                      <a:noFill/>
                    </a:lnR>
                    <a:lnT>
                      <a:noFill/>
                    </a:lnT>
                    <a:lnB w="28575">
                      <a:solidFill>
                        <a:srgbClr val="0C4F9E"/>
                      </a:solidFill>
                      <a:prstDash val="solid"/>
                    </a:lnB>
                    <a:lnTlToBr>
                      <a:noFill/>
                    </a:lnTlToBr>
                    <a:lnBlToTr>
                      <a:noFill/>
                    </a:lnBlToTr>
                  </a:tcPr>
                </a:tc>
                <a:tc hMerge="1">
                  <a:tcPr anchor="ctr" anchorCtr="0">
                    <a:lnL>
                      <a:noFill/>
                    </a:lnL>
                    <a:lnR>
                      <a:noFill/>
                    </a:lnR>
                    <a:lnT>
                      <a:noFill/>
                    </a:lnT>
                    <a:lnB w="28575">
                      <a:solidFill>
                        <a:srgbClr val="0C4F9E"/>
                      </a:solidFill>
                      <a:prstDash val="solid"/>
                    </a:lnB>
                    <a:lnTlToBr>
                      <a:noFill/>
                    </a:lnTlToBr>
                    <a:lnBlToTr>
                      <a:noFill/>
                    </a:lnBlToTr>
                  </a:tcPr>
                </a:tc>
                <a:tc>
                  <a:txBody>
                    <a:bodyPr/>
                    <a:p>
                      <a:pPr>
                        <a:buNone/>
                      </a:pPr>
                      <a:r>
                        <a:rPr lang="zh-CN" altLang="en-US" sz="1200" b="1">
                          <a:sym typeface="+mn-ea"/>
                        </a:rPr>
                        <a:t>重量：</a:t>
                      </a:r>
                      <a:endParaRPr lang="zh-CN" altLang="en-US" sz="1200" b="1"/>
                    </a:p>
                    <a:p>
                      <a:pPr>
                        <a:buNone/>
                      </a:pPr>
                      <a:r>
                        <a:rPr lang="en-US" altLang="zh-CN" sz="1200">
                          <a:sym typeface="+mn-ea"/>
                        </a:rPr>
                        <a:t>320</a:t>
                      </a:r>
                      <a:r>
                        <a:rPr lang="en-US" altLang="zh-CN" sz="1200">
                          <a:sym typeface="+mn-ea"/>
                        </a:rPr>
                        <a:t>kg</a:t>
                      </a:r>
                      <a:endParaRPr lang="en-US" altLang="zh-CN" sz="1200">
                        <a:sym typeface="+mn-ea"/>
                      </a:endParaRPr>
                    </a:p>
                  </a:txBody>
                  <a:tcPr anchor="ctr" anchorCtr="0">
                    <a:lnL>
                      <a:noFill/>
                    </a:lnL>
                    <a:lnR>
                      <a:noFill/>
                    </a:lnR>
                    <a:lnT>
                      <a:noFill/>
                    </a:lnT>
                    <a:lnB w="28575">
                      <a:solidFill>
                        <a:srgbClr val="0C4F9E"/>
                      </a:solidFill>
                      <a:prstDash val="solid"/>
                    </a:lnB>
                    <a:lnTlToBr>
                      <a:noFill/>
                    </a:lnTlToBr>
                    <a:lnBlToTr>
                      <a:noFill/>
                    </a:lnBlToTr>
                  </a:tcPr>
                </a:tc>
              </a:tr>
            </a:tbl>
          </a:graphicData>
        </a:graphic>
      </p:graphicFrame>
    </p:spTree>
    <p:custDataLst>
      <p:tags r:id="rId10"/>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descr="1"/>
          <p:cNvPicPr>
            <a:picLocks noChangeAspect="1"/>
          </p:cNvPicPr>
          <p:nvPr/>
        </p:nvPicPr>
        <p:blipFill>
          <a:blip r:embed="rId2"/>
          <a:stretch>
            <a:fillRect/>
          </a:stretch>
        </p:blipFill>
        <p:spPr>
          <a:xfrm>
            <a:off x="-1346200" y="1076325"/>
            <a:ext cx="8182610" cy="5451475"/>
          </a:xfrm>
          <a:prstGeom prst="rect">
            <a:avLst/>
          </a:prstGeom>
        </p:spPr>
      </p:pic>
      <p:sp>
        <p:nvSpPr>
          <p:cNvPr id="10" name="Title 6"/>
          <p:cNvSpPr txBox="1"/>
          <p:nvPr>
            <p:custDataLst>
              <p:tags r:id="rId3"/>
            </p:custDataLst>
          </p:nvPr>
        </p:nvSpPr>
        <p:spPr>
          <a:xfrm>
            <a:off x="1001395" y="445770"/>
            <a:ext cx="4607560" cy="500380"/>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none" lIns="72000" tIns="36195" rIns="72000" bIns="36195"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90000"/>
              </a:lnSpc>
              <a:spcBef>
                <a:spcPts val="1000"/>
              </a:spcBef>
              <a:spcAft>
                <a:spcPts val="0"/>
              </a:spcAft>
              <a:buSzPct val="100000"/>
              <a:buNone/>
            </a:pPr>
            <a:r>
              <a:rPr altLang="zh-CN" sz="2800" b="1" spc="205">
                <a:ln w="3175">
                  <a:noFill/>
                  <a:prstDash val="dash"/>
                </a:ln>
                <a:solidFill>
                  <a:schemeClr val="tx1"/>
                </a:solidFill>
                <a:uFillTx/>
                <a:latin typeface="Impact" panose="020B0806030902050204" charset="0"/>
                <a:ea typeface="思源黑体 CN Heavy" panose="020B0A00000000000000" charset="-122"/>
                <a:cs typeface="Impact" panose="020B0806030902050204" charset="0"/>
                <a:sym typeface="+mn-ea"/>
              </a:rPr>
              <a:t>HM22-16</a:t>
            </a:r>
            <a:r>
              <a:rPr lang="zh-CN" altLang="en-US" sz="2800" b="1" spc="205">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rPr>
              <a:t>一体螺杆空压机</a:t>
            </a:r>
            <a:endParaRPr lang="zh-CN" altLang="en-US" sz="2800" b="1" spc="205">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endParaRPr>
          </a:p>
        </p:txBody>
      </p:sp>
      <p:graphicFrame>
        <p:nvGraphicFramePr>
          <p:cNvPr id="11" name="表格 10"/>
          <p:cNvGraphicFramePr/>
          <p:nvPr>
            <p:custDataLst>
              <p:tags r:id="rId4"/>
            </p:custDataLst>
          </p:nvPr>
        </p:nvGraphicFramePr>
        <p:xfrm>
          <a:off x="5911850" y="4029075"/>
          <a:ext cx="5295900" cy="2371090"/>
        </p:xfrm>
        <a:graphic>
          <a:graphicData uri="http://schemas.openxmlformats.org/drawingml/2006/table">
            <a:tbl>
              <a:tblPr firstRow="1" bandRow="1">
                <a:tableStyleId>{5C22544A-7EE6-4342-B048-85BDC9FD1C3A}</a:tableStyleId>
              </a:tblPr>
              <a:tblGrid>
                <a:gridCol w="1009650"/>
                <a:gridCol w="1541780"/>
                <a:gridCol w="1071245"/>
                <a:gridCol w="1673225"/>
              </a:tblGrid>
              <a:tr h="382905">
                <a:tc gridSpan="4">
                  <a:txBody>
                    <a:bodyPr/>
                    <a:p>
                      <a:pPr algn="l">
                        <a:lnSpc>
                          <a:spcPct val="110000"/>
                        </a:lnSpc>
                        <a:buNone/>
                      </a:pPr>
                      <a:r>
                        <a:rPr lang="zh-CN" altLang="en-US" sz="1600"/>
                        <a:t>螺杆</a:t>
                      </a:r>
                      <a:r>
                        <a:rPr lang="zh-CN" altLang="en-US" sz="1600"/>
                        <a:t>空压机产品配置</a:t>
                      </a:r>
                      <a:endParaRPr lang="zh-CN" altLang="en-US" sz="1600"/>
                    </a:p>
                  </a:txBody>
                  <a:tcPr anchor="ctr" anchorCtr="0">
                    <a:lnL>
                      <a:noFill/>
                    </a:lnL>
                    <a:lnR>
                      <a:noFill/>
                    </a:lnR>
                    <a:lnT>
                      <a:noFill/>
                    </a:lnT>
                    <a:lnB>
                      <a:noFill/>
                    </a:lnB>
                    <a:lnTlToBr>
                      <a:noFill/>
                    </a:lnTlToBr>
                    <a:lnBlToTr>
                      <a:noFill/>
                    </a:lnBlToTr>
                    <a:solidFill>
                      <a:srgbClr val="0C4F9E"/>
                    </a:solidFill>
                  </a:tcPr>
                </a:tc>
                <a:tc hMerge="1">
                  <a:tcPr>
                    <a:lnT>
                      <a:noFill/>
                    </a:lnT>
                    <a:lnB>
                      <a:noFill/>
                    </a:lnB>
                  </a:tcPr>
                </a:tc>
                <a:tc hMerge="1">
                  <a:tcPr>
                    <a:lnT>
                      <a:noFill/>
                    </a:lnT>
                    <a:lnB>
                      <a:noFill/>
                    </a:lnB>
                  </a:tcPr>
                </a:tc>
                <a:tc hMerge="1">
                  <a:tcPr>
                    <a:lnR>
                      <a:noFill/>
                    </a:lnR>
                    <a:lnT>
                      <a:noFill/>
                    </a:lnT>
                    <a:lnB>
                      <a:noFill/>
                    </a:lnB>
                  </a:tcPr>
                </a:tc>
              </a:tr>
              <a:tr h="330835">
                <a:tc>
                  <a:txBody>
                    <a:bodyPr/>
                    <a:p>
                      <a:pPr algn="l">
                        <a:buNone/>
                      </a:pPr>
                      <a:r>
                        <a:rPr lang="zh-CN" altLang="en-US" sz="1200" b="1"/>
                        <a:t>品牌</a:t>
                      </a:r>
                      <a:endParaRPr lang="zh-CN" altLang="en-US" sz="1200" b="1"/>
                    </a:p>
                  </a:txBody>
                  <a:tcPr anchor="ctr" anchorCtr="0">
                    <a:lnL>
                      <a:noFill/>
                    </a:lnL>
                    <a:lnR w="12700">
                      <a:solidFill>
                        <a:schemeClr val="accent1"/>
                      </a:solidFill>
                      <a:prstDash val="sysDot"/>
                    </a:lnR>
                    <a:lnT>
                      <a:noFill/>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上海汉尼米克</a:t>
                      </a:r>
                      <a:endParaRPr lang="zh-CN" altLang="en-US" sz="1200"/>
                    </a:p>
                  </a:txBody>
                  <a:tcPr anchor="ctr" anchorCtr="0">
                    <a:lnL w="12700">
                      <a:solidFill>
                        <a:schemeClr val="accent1"/>
                      </a:solidFill>
                      <a:prstDash val="sysDot"/>
                    </a:lnL>
                    <a:lnR w="12700">
                      <a:solidFill>
                        <a:schemeClr val="accent1"/>
                      </a:solidFill>
                      <a:prstDash val="sysDot"/>
                    </a:lnR>
                    <a:lnT>
                      <a:noFill/>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b="1"/>
                        <a:t>机箱</a:t>
                      </a:r>
                      <a:endParaRPr lang="zh-CN" altLang="en-US" sz="1200" b="1"/>
                    </a:p>
                  </a:txBody>
                  <a:tcPr anchor="ctr" anchorCtr="0">
                    <a:lnL w="12700">
                      <a:solidFill>
                        <a:schemeClr val="accent1"/>
                      </a:solidFill>
                      <a:prstDash val="sysDot"/>
                    </a:lnL>
                    <a:lnR w="12700">
                      <a:solidFill>
                        <a:schemeClr val="accent1"/>
                      </a:solidFill>
                      <a:prstDash val="sysDot"/>
                    </a:lnR>
                    <a:lnT>
                      <a:noFill/>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汉尼米克定制</a:t>
                      </a:r>
                      <a:endParaRPr lang="zh-CN" altLang="en-US" sz="1200"/>
                    </a:p>
                  </a:txBody>
                  <a:tcPr anchor="ctr" anchorCtr="0">
                    <a:lnL w="12700">
                      <a:solidFill>
                        <a:schemeClr val="accent1"/>
                      </a:solidFill>
                      <a:prstDash val="sysDot"/>
                    </a:lnL>
                    <a:lnR>
                      <a:noFill/>
                    </a:lnR>
                    <a:lnT>
                      <a:noFill/>
                    </a:lnT>
                    <a:lnB w="12700">
                      <a:solidFill>
                        <a:schemeClr val="accent1"/>
                      </a:solidFill>
                      <a:prstDash val="sysDot"/>
                    </a:lnB>
                    <a:lnTlToBr>
                      <a:noFill/>
                    </a:lnTlToBr>
                    <a:lnBlToTr>
                      <a:noFill/>
                    </a:lnBlToTr>
                    <a:solidFill>
                      <a:schemeClr val="bg1">
                        <a:lumMod val="95000"/>
                        <a:alpha val="73000"/>
                      </a:schemeClr>
                    </a:solidFill>
                  </a:tcPr>
                </a:tc>
              </a:tr>
              <a:tr h="331470">
                <a:tc>
                  <a:txBody>
                    <a:bodyPr/>
                    <a:p>
                      <a:pPr algn="l">
                        <a:buNone/>
                      </a:pPr>
                      <a:r>
                        <a:rPr lang="zh-CN" altLang="en-US" sz="1200" b="1"/>
                        <a:t>主机</a:t>
                      </a:r>
                      <a:endParaRPr lang="zh-CN" altLang="en-US" sz="1200" b="1"/>
                    </a:p>
                  </a:txBody>
                  <a:tcPr anchor="ctr" anchorCtr="0">
                    <a:lnL>
                      <a:noFill/>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汉尼米克定制</a:t>
                      </a:r>
                      <a:endParaRPr lang="zh-CN" altLang="en-US"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b="1"/>
                        <a:t>电机</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金龙</a:t>
                      </a:r>
                      <a:r>
                        <a:rPr lang="en-US" altLang="zh-CN" sz="1200"/>
                        <a:t>/</a:t>
                      </a:r>
                      <a:r>
                        <a:rPr lang="zh-CN" altLang="en-US" sz="1200"/>
                        <a:t>江天</a:t>
                      </a:r>
                      <a:endParaRPr lang="zh-CN" altLang="en-US" sz="1200"/>
                    </a:p>
                  </a:txBody>
                  <a:tcPr anchor="ctr" anchorCtr="0">
                    <a:lnL w="12700">
                      <a:solidFill>
                        <a:schemeClr val="accent1"/>
                      </a:solidFill>
                      <a:prstDash val="sysDot"/>
                    </a:lnL>
                    <a:lnR>
                      <a:noFill/>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r>
              <a:tr h="331470">
                <a:tc>
                  <a:txBody>
                    <a:bodyPr/>
                    <a:p>
                      <a:pPr algn="l">
                        <a:buNone/>
                      </a:pPr>
                      <a:r>
                        <a:rPr lang="zh-CN" altLang="en-US" sz="1200" b="1"/>
                        <a:t>变频器</a:t>
                      </a:r>
                      <a:endParaRPr lang="zh-CN" altLang="en-US" sz="1200" b="1"/>
                    </a:p>
                  </a:txBody>
                  <a:tcPr anchor="ctr" anchorCtr="0">
                    <a:lnL>
                      <a:noFill/>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富凌</a:t>
                      </a:r>
                      <a:r>
                        <a:rPr lang="en-US" altLang="zh-CN" sz="1200"/>
                        <a:t>/</a:t>
                      </a:r>
                      <a:r>
                        <a:rPr lang="zh-CN" altLang="en-US" sz="1200"/>
                        <a:t>汇川</a:t>
                      </a:r>
                      <a:endParaRPr lang="zh-CN" altLang="en-US"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b="1"/>
                        <a:t>交流接触器</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施耐德</a:t>
                      </a:r>
                      <a:r>
                        <a:rPr lang="en-US" altLang="zh-CN" sz="1200"/>
                        <a:t>/</a:t>
                      </a:r>
                      <a:r>
                        <a:rPr lang="zh-CN" altLang="en-US" sz="1200"/>
                        <a:t>西门子</a:t>
                      </a:r>
                      <a:endParaRPr lang="zh-CN" altLang="en-US" sz="1200"/>
                    </a:p>
                  </a:txBody>
                  <a:tcPr anchor="ctr" anchorCtr="0">
                    <a:lnL w="12700">
                      <a:solidFill>
                        <a:schemeClr val="accent1"/>
                      </a:solidFill>
                      <a:prstDash val="sysDot"/>
                    </a:lnL>
                    <a:lnR>
                      <a:noFill/>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r>
              <a:tr h="331470">
                <a:tc>
                  <a:txBody>
                    <a:bodyPr/>
                    <a:p>
                      <a:pPr algn="l">
                        <a:buNone/>
                      </a:pPr>
                      <a:r>
                        <a:rPr lang="zh-CN" altLang="en-US" sz="1200" b="1"/>
                        <a:t>油气分离器</a:t>
                      </a:r>
                      <a:endParaRPr lang="zh-CN" altLang="en-US" sz="1200" b="1"/>
                    </a:p>
                  </a:txBody>
                  <a:tcPr anchor="ctr" anchorCtr="0">
                    <a:lnL>
                      <a:noFill/>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九树</a:t>
                      </a:r>
                      <a:r>
                        <a:rPr lang="en-US" altLang="zh-CN" sz="1200"/>
                        <a:t>/</a:t>
                      </a:r>
                      <a:r>
                        <a:rPr lang="zh-CN" altLang="en-US" sz="1200"/>
                        <a:t>聚才</a:t>
                      </a:r>
                      <a:endParaRPr lang="zh-CN" altLang="en-US"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b="1"/>
                        <a:t>冷却器</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汉尼米克定制</a:t>
                      </a:r>
                      <a:endParaRPr lang="zh-CN" altLang="en-US" sz="1200"/>
                    </a:p>
                  </a:txBody>
                  <a:tcPr anchor="ctr" anchorCtr="0">
                    <a:lnL w="12700">
                      <a:solidFill>
                        <a:schemeClr val="accent1"/>
                      </a:solidFill>
                      <a:prstDash val="sysDot"/>
                    </a:lnL>
                    <a:lnR>
                      <a:noFill/>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r>
              <a:tr h="331470">
                <a:tc>
                  <a:txBody>
                    <a:bodyPr/>
                    <a:p>
                      <a:pPr algn="l">
                        <a:buNone/>
                      </a:pPr>
                      <a:r>
                        <a:rPr lang="zh-CN" altLang="en-US" sz="1200" b="1"/>
                        <a:t>进气阀</a:t>
                      </a:r>
                      <a:endParaRPr lang="zh-CN" altLang="en-US" sz="1200" b="1"/>
                    </a:p>
                  </a:txBody>
                  <a:tcPr anchor="ctr" anchorCtr="0">
                    <a:lnL>
                      <a:noFill/>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红星</a:t>
                      </a:r>
                      <a:endParaRPr lang="zh-CN" altLang="en-US"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b="1"/>
                        <a:t>传感器</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欧</a:t>
                      </a:r>
                      <a:r>
                        <a:rPr lang="zh-CN" altLang="en-US" sz="1200"/>
                        <a:t>利德</a:t>
                      </a:r>
                      <a:endParaRPr lang="zh-CN" altLang="en-US" sz="1200"/>
                    </a:p>
                  </a:txBody>
                  <a:tcPr anchor="ctr" anchorCtr="0">
                    <a:lnL w="12700">
                      <a:solidFill>
                        <a:schemeClr val="accent1"/>
                      </a:solidFill>
                      <a:prstDash val="sysDot"/>
                    </a:lnL>
                    <a:lnR>
                      <a:noFill/>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r>
              <a:tr h="331470">
                <a:tc>
                  <a:txBody>
                    <a:bodyPr/>
                    <a:p>
                      <a:pPr algn="l">
                        <a:buNone/>
                      </a:pPr>
                      <a:r>
                        <a:rPr lang="zh-CN" altLang="en-US" sz="1200" b="1"/>
                        <a:t>油滤、油分</a:t>
                      </a:r>
                      <a:endParaRPr lang="zh-CN" altLang="en-US" sz="1200" b="1"/>
                    </a:p>
                  </a:txBody>
                  <a:tcPr anchor="ctr" anchorCtr="0">
                    <a:lnL>
                      <a:noFill/>
                    </a:lnL>
                    <a:lnR w="12700">
                      <a:solidFill>
                        <a:schemeClr val="accent1"/>
                      </a:solidFill>
                      <a:prstDash val="sysDot"/>
                    </a:lnR>
                    <a:lnT w="12700">
                      <a:solidFill>
                        <a:schemeClr val="accent1"/>
                      </a:solidFill>
                      <a:prstDash val="sysDot"/>
                    </a:lnT>
                    <a:lnB w="28575">
                      <a:solidFill>
                        <a:schemeClr val="accent1"/>
                      </a:solidFill>
                      <a:prstDash val="solid"/>
                    </a:lnB>
                    <a:lnTlToBr>
                      <a:noFill/>
                    </a:lnTlToBr>
                    <a:lnBlToTr>
                      <a:noFill/>
                    </a:lnBlToTr>
                    <a:solidFill>
                      <a:schemeClr val="bg1">
                        <a:lumMod val="95000"/>
                        <a:alpha val="73000"/>
                      </a:schemeClr>
                    </a:solidFill>
                  </a:tcPr>
                </a:tc>
                <a:tc>
                  <a:txBody>
                    <a:bodyPr/>
                    <a:p>
                      <a:pPr algn="l">
                        <a:buNone/>
                      </a:pPr>
                      <a:r>
                        <a:rPr lang="zh-CN" altLang="en-US" sz="1200"/>
                        <a:t>汉尼米克定制</a:t>
                      </a:r>
                      <a:endParaRPr lang="zh-CN" altLang="en-US"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28575">
                      <a:solidFill>
                        <a:schemeClr val="accent1"/>
                      </a:solidFill>
                      <a:prstDash val="solid"/>
                    </a:lnB>
                    <a:lnTlToBr>
                      <a:noFill/>
                    </a:lnTlToBr>
                    <a:lnBlToTr>
                      <a:noFill/>
                    </a:lnBlToTr>
                    <a:solidFill>
                      <a:schemeClr val="bg1">
                        <a:lumMod val="95000"/>
                        <a:alpha val="73000"/>
                      </a:schemeClr>
                    </a:solidFill>
                  </a:tcPr>
                </a:tc>
                <a:tc>
                  <a:txBody>
                    <a:bodyPr/>
                    <a:p>
                      <a:pPr algn="l">
                        <a:buNone/>
                      </a:pPr>
                      <a:r>
                        <a:rPr lang="zh-CN" altLang="en-US" sz="1200" b="1"/>
                        <a:t>控制器</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28575">
                      <a:solidFill>
                        <a:schemeClr val="accent1"/>
                      </a:solidFill>
                      <a:prstDash val="solid"/>
                    </a:lnB>
                    <a:lnTlToBr>
                      <a:noFill/>
                    </a:lnTlToBr>
                    <a:lnBlToTr>
                      <a:noFill/>
                    </a:lnBlToTr>
                    <a:solidFill>
                      <a:schemeClr val="bg1">
                        <a:lumMod val="95000"/>
                        <a:alpha val="73000"/>
                      </a:schemeClr>
                    </a:solidFill>
                  </a:tcPr>
                </a:tc>
                <a:tc>
                  <a:txBody>
                    <a:bodyPr/>
                    <a:p>
                      <a:pPr algn="l">
                        <a:buNone/>
                      </a:pPr>
                      <a:r>
                        <a:rPr lang="zh-CN" altLang="en-US" sz="1200"/>
                        <a:t>汉尼米克定制</a:t>
                      </a:r>
                      <a:endParaRPr lang="zh-CN" altLang="en-US" sz="1200"/>
                    </a:p>
                  </a:txBody>
                  <a:tcPr anchor="ctr" anchorCtr="0">
                    <a:lnL w="12700">
                      <a:solidFill>
                        <a:schemeClr val="accent1"/>
                      </a:solidFill>
                      <a:prstDash val="sysDot"/>
                    </a:lnL>
                    <a:lnR>
                      <a:noFill/>
                    </a:lnR>
                    <a:lnT w="12700">
                      <a:solidFill>
                        <a:schemeClr val="accent1"/>
                      </a:solidFill>
                      <a:prstDash val="sysDot"/>
                    </a:lnT>
                    <a:lnB w="28575">
                      <a:solidFill>
                        <a:schemeClr val="accent1"/>
                      </a:solidFill>
                      <a:prstDash val="solid"/>
                    </a:lnB>
                    <a:lnTlToBr>
                      <a:noFill/>
                    </a:lnTlToBr>
                    <a:lnBlToTr>
                      <a:noFill/>
                    </a:lnBlToTr>
                    <a:solidFill>
                      <a:schemeClr val="bg1">
                        <a:lumMod val="95000"/>
                        <a:alpha val="73000"/>
                      </a:schemeClr>
                    </a:solidFill>
                  </a:tcPr>
                </a:tc>
              </a:tr>
            </a:tbl>
          </a:graphicData>
        </a:graphic>
      </p:graphicFrame>
      <p:sp>
        <p:nvSpPr>
          <p:cNvPr id="14" name="文本框 13"/>
          <p:cNvSpPr txBox="1"/>
          <p:nvPr/>
        </p:nvSpPr>
        <p:spPr>
          <a:xfrm>
            <a:off x="176530" y="154940"/>
            <a:ext cx="946785" cy="628015"/>
          </a:xfrm>
          <a:prstGeom prst="rect">
            <a:avLst/>
          </a:prstGeom>
        </p:spPr>
        <p:txBody>
          <a:bodyPr wrap="square">
            <a:noAutofit/>
            <a:extLst>
              <a:ext uri="{4A0BC546-FE56-4ADE-93B0-CB8AF2F6F144}">
                <wpsdc:textFrameExt xmlns:wpsdc="http://www.wps.cn/officeDocument/2022/drawingmlCustomData" type="title"/>
              </a:ext>
            </a:extLst>
          </a:bodyPr>
          <a:p>
            <a:pPr algn="l"/>
            <a:r>
              <a:rPr lang="en-US" altLang="zh-CN" sz="4800" b="1" spc="400">
                <a:solidFill>
                  <a:srgbClr val="0C4F9E"/>
                </a:solidFill>
                <a:latin typeface="Impact" panose="020B0806030902050204" charset="0"/>
                <a:ea typeface="思源黑体 CN Heavy" panose="020B0A00000000000000" charset="-122"/>
                <a:cs typeface="Impact" panose="020B0806030902050204" charset="0"/>
              </a:rPr>
              <a:t>04</a:t>
            </a:r>
            <a:endParaRPr lang="en-US" altLang="zh-CN" sz="4800" b="1" spc="400">
              <a:solidFill>
                <a:srgbClr val="0C4F9E"/>
              </a:solidFill>
              <a:latin typeface="Impact" panose="020B0806030902050204" charset="0"/>
              <a:ea typeface="思源黑体 CN Heavy" panose="020B0A00000000000000" charset="-122"/>
              <a:cs typeface="Impact" panose="020B0806030902050204" charset="0"/>
            </a:endParaRPr>
          </a:p>
        </p:txBody>
      </p:sp>
      <p:grpSp>
        <p:nvGrpSpPr>
          <p:cNvPr id="7" name="组合 6"/>
          <p:cNvGrpSpPr/>
          <p:nvPr/>
        </p:nvGrpSpPr>
        <p:grpSpPr>
          <a:xfrm rot="0">
            <a:off x="5466715" y="1475105"/>
            <a:ext cx="142240" cy="4612640"/>
            <a:chOff x="8534" y="1933"/>
            <a:chExt cx="224" cy="7264"/>
          </a:xfrm>
        </p:grpSpPr>
        <p:cxnSp>
          <p:nvCxnSpPr>
            <p:cNvPr id="16" name="直接连接符 15"/>
            <p:cNvCxnSpPr/>
            <p:nvPr/>
          </p:nvCxnSpPr>
          <p:spPr>
            <a:xfrm>
              <a:off x="8646" y="1933"/>
              <a:ext cx="13" cy="7265"/>
            </a:xfrm>
            <a:prstGeom prst="line">
              <a:avLst/>
            </a:prstGeom>
            <a:ln>
              <a:solidFill>
                <a:schemeClr val="accent1">
                  <a:alpha val="30000"/>
                </a:schemeClr>
              </a:solidFill>
            </a:ln>
            <a:effectLst>
              <a:outerShdw blurRad="50800" dist="50800" dir="5400000" algn="ctr" rotWithShape="0">
                <a:srgbClr val="000000">
                  <a:alpha val="40000"/>
                </a:srgbClr>
              </a:outerShdw>
            </a:effectLst>
          </p:spPr>
          <p:style>
            <a:lnRef idx="2">
              <a:schemeClr val="accent1"/>
            </a:lnRef>
            <a:fillRef idx="0">
              <a:srgbClr val="FFFFFF"/>
            </a:fillRef>
            <a:effectRef idx="0">
              <a:srgbClr val="FFFFFF"/>
            </a:effectRef>
            <a:fontRef idx="minor">
              <a:schemeClr val="tx1"/>
            </a:fontRef>
          </p:style>
        </p:cxnSp>
        <p:sp>
          <p:nvSpPr>
            <p:cNvPr id="18" name="椭圆 17"/>
            <p:cNvSpPr/>
            <p:nvPr/>
          </p:nvSpPr>
          <p:spPr>
            <a:xfrm flipH="1">
              <a:off x="8534" y="1933"/>
              <a:ext cx="224" cy="221"/>
            </a:xfrm>
            <a:prstGeom prst="ellipse">
              <a:avLst/>
            </a:prstGeom>
            <a:solidFill>
              <a:srgbClr val="0C4F9E"/>
            </a:solidFill>
          </p:spPr>
          <p:style>
            <a:lnRef idx="2">
              <a:schemeClr val="lt1"/>
            </a:lnRef>
            <a:fillRef idx="1">
              <a:schemeClr val="accent1"/>
            </a:fillRef>
            <a:effectRef idx="1">
              <a:schemeClr val="accent1"/>
            </a:effectRef>
            <a:fontRef idx="minor">
              <a:schemeClr val="lt1"/>
            </a:fontRef>
          </p:style>
          <p:txBody>
            <a:bodyPr rtlCol="0" anchor="ctr"/>
            <a:p>
              <a:pPr algn="ctr"/>
              <a:endParaRPr lang="zh-CN" altLang="en-US"/>
            </a:p>
          </p:txBody>
        </p:sp>
        <p:sp>
          <p:nvSpPr>
            <p:cNvPr id="29" name="椭圆 28"/>
            <p:cNvSpPr/>
            <p:nvPr/>
          </p:nvSpPr>
          <p:spPr>
            <a:xfrm flipH="1">
              <a:off x="8534" y="5910"/>
              <a:ext cx="224" cy="221"/>
            </a:xfrm>
            <a:prstGeom prst="ellipse">
              <a:avLst/>
            </a:prstGeom>
            <a:solidFill>
              <a:srgbClr val="0C4F9E"/>
            </a:solidFill>
          </p:spPr>
          <p:style>
            <a:lnRef idx="2">
              <a:schemeClr val="lt1"/>
            </a:lnRef>
            <a:fillRef idx="1">
              <a:schemeClr val="accent1"/>
            </a:fillRef>
            <a:effectRef idx="1">
              <a:schemeClr val="accent1"/>
            </a:effectRef>
            <a:fontRef idx="minor">
              <a:schemeClr val="lt1"/>
            </a:fontRef>
          </p:style>
          <p:txBody>
            <a:bodyPr rtlCol="0" anchor="ctr"/>
            <a:p>
              <a:pPr algn="ctr"/>
              <a:endParaRPr lang="zh-CN" altLang="en-US"/>
            </a:p>
          </p:txBody>
        </p:sp>
        <p:sp>
          <p:nvSpPr>
            <p:cNvPr id="30" name="椭圆 29"/>
            <p:cNvSpPr/>
            <p:nvPr/>
          </p:nvSpPr>
          <p:spPr>
            <a:xfrm flipH="1">
              <a:off x="8534" y="4871"/>
              <a:ext cx="224" cy="221"/>
            </a:xfrm>
            <a:prstGeom prst="ellipse">
              <a:avLst/>
            </a:prstGeom>
            <a:solidFill>
              <a:srgbClr val="0C4F9E"/>
            </a:solidFill>
          </p:spPr>
          <p:style>
            <a:lnRef idx="2">
              <a:schemeClr val="lt1"/>
            </a:lnRef>
            <a:fillRef idx="1">
              <a:schemeClr val="accent1"/>
            </a:fillRef>
            <a:effectRef idx="1">
              <a:schemeClr val="accent1"/>
            </a:effectRef>
            <a:fontRef idx="minor">
              <a:schemeClr val="lt1"/>
            </a:fontRef>
          </p:style>
          <p:txBody>
            <a:bodyPr rtlCol="0" anchor="ctr"/>
            <a:p>
              <a:pPr algn="ctr"/>
              <a:endParaRPr lang="zh-CN" altLang="en-US"/>
            </a:p>
          </p:txBody>
        </p:sp>
      </p:grpSp>
      <p:grpSp>
        <p:nvGrpSpPr>
          <p:cNvPr id="5" name="组合 4"/>
          <p:cNvGrpSpPr/>
          <p:nvPr/>
        </p:nvGrpSpPr>
        <p:grpSpPr>
          <a:xfrm rot="0">
            <a:off x="5833110" y="1450975"/>
            <a:ext cx="5374623" cy="1733550"/>
            <a:chOff x="9210" y="1447"/>
            <a:chExt cx="9096" cy="2941"/>
          </a:xfrm>
        </p:grpSpPr>
        <p:sp>
          <p:nvSpPr>
            <p:cNvPr id="25" name="圆角矩形 24"/>
            <p:cNvSpPr/>
            <p:nvPr/>
          </p:nvSpPr>
          <p:spPr>
            <a:xfrm>
              <a:off x="9210" y="1447"/>
              <a:ext cx="9096" cy="2941"/>
            </a:xfrm>
            <a:prstGeom prst="roundRect">
              <a:avLst/>
            </a:prstGeom>
            <a:solidFill>
              <a:srgbClr val="FAFAFA">
                <a:alpha val="82000"/>
              </a:srgbClr>
            </a:solidFill>
            <a:ln>
              <a:noFill/>
            </a:ln>
          </p:spPr>
          <p:style>
            <a:lnRef idx="2">
              <a:schemeClr val="lt1"/>
            </a:lnRef>
            <a:fillRef idx="1">
              <a:schemeClr val="accent1"/>
            </a:fillRef>
            <a:effectRef idx="1">
              <a:schemeClr val="accent1"/>
            </a:effectRef>
            <a:fontRef idx="minor">
              <a:schemeClr val="lt1"/>
            </a:fontRef>
          </p:style>
          <p:txBody>
            <a:bodyPr rtlCol="0" anchor="ctr"/>
            <a:p>
              <a:pPr algn="ctr"/>
              <a:endParaRPr lang="en-US" altLang="zh-CN"/>
            </a:p>
          </p:txBody>
        </p:sp>
        <p:sp>
          <p:nvSpPr>
            <p:cNvPr id="41" name="对角圆角矩形 40"/>
            <p:cNvSpPr/>
            <p:nvPr/>
          </p:nvSpPr>
          <p:spPr>
            <a:xfrm>
              <a:off x="9210" y="1447"/>
              <a:ext cx="2265" cy="615"/>
            </a:xfrm>
            <a:prstGeom prst="round2DiagRect">
              <a:avLst>
                <a:gd name="adj1" fmla="val 50000"/>
                <a:gd name="adj2" fmla="val 0"/>
              </a:avLst>
            </a:prstGeom>
            <a:solidFill>
              <a:srgbClr val="0C4F9E">
                <a:alpha val="82000"/>
              </a:srgbClr>
            </a:solid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nvGrpSpPr>
            <p:cNvPr id="4" name="组合 3"/>
            <p:cNvGrpSpPr/>
            <p:nvPr/>
          </p:nvGrpSpPr>
          <p:grpSpPr>
            <a:xfrm>
              <a:off x="9451" y="2201"/>
              <a:ext cx="8821" cy="2052"/>
              <a:chOff x="9451" y="2201"/>
              <a:chExt cx="8821" cy="2052"/>
            </a:xfrm>
          </p:grpSpPr>
          <p:sp>
            <p:nvSpPr>
              <p:cNvPr id="32" name="文本框 31"/>
              <p:cNvSpPr txBox="1"/>
              <p:nvPr/>
            </p:nvSpPr>
            <p:spPr>
              <a:xfrm>
                <a:off x="9577" y="2201"/>
                <a:ext cx="8695" cy="468"/>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200">
                    <a:latin typeface="Arial" panose="020B0604020202020204" pitchFamily="34" charset="0"/>
                    <a:ea typeface="微软雅黑" panose="020B0503020204020204" charset="-122"/>
                    <a:sym typeface="+mn-ea"/>
                  </a:rPr>
                  <a:t>定制</a:t>
                </a:r>
                <a:r>
                  <a:rPr lang="zh-CN" altLang="en-US" sz="1200" b="1">
                    <a:latin typeface="Arial" panose="020B0604020202020204" pitchFamily="34" charset="0"/>
                    <a:ea typeface="微软雅黑" panose="020B0503020204020204" charset="-122"/>
                    <a:sym typeface="+mn-ea"/>
                  </a:rPr>
                  <a:t>八轴承主机</a:t>
                </a:r>
                <a:r>
                  <a:rPr lang="zh-CN" altLang="en-US" sz="1200">
                    <a:latin typeface="Arial" panose="020B0604020202020204" pitchFamily="34" charset="0"/>
                    <a:ea typeface="微软雅黑" panose="020B0503020204020204" charset="-122"/>
                    <a:sym typeface="+mn-ea"/>
                  </a:rPr>
                  <a:t>，高效率和超长使用寿命，</a:t>
                </a:r>
                <a:r>
                  <a:rPr lang="zh-CN" altLang="en-US" sz="1200">
                    <a:latin typeface="Arial" panose="020B0604020202020204" pitchFamily="34" charset="0"/>
                    <a:ea typeface="微软雅黑" panose="020B0503020204020204" charset="-122"/>
                    <a:sym typeface="+mn-ea"/>
                  </a:rPr>
                  <a:t>可</a:t>
                </a:r>
                <a:r>
                  <a:rPr lang="zh-CN" altLang="en-US" sz="1200" b="1">
                    <a:latin typeface="Arial" panose="020B0604020202020204" pitchFamily="34" charset="0"/>
                    <a:ea typeface="微软雅黑" panose="020B0503020204020204" charset="-122"/>
                    <a:sym typeface="+mn-ea"/>
                  </a:rPr>
                  <a:t>质保两年（可提供超长质保）</a:t>
                </a:r>
                <a:endParaRPr lang="zh-CN" altLang="en-US" sz="1200">
                  <a:latin typeface="Arial" panose="020B0604020202020204" pitchFamily="34" charset="0"/>
                  <a:ea typeface="微软雅黑" panose="020B0503020204020204" charset="-122"/>
                </a:endParaRPr>
              </a:p>
            </p:txBody>
          </p:sp>
          <p:sp>
            <p:nvSpPr>
              <p:cNvPr id="33" name="文本框 32"/>
              <p:cNvSpPr txBox="1"/>
              <p:nvPr/>
            </p:nvSpPr>
            <p:spPr>
              <a:xfrm>
                <a:off x="9577" y="2729"/>
                <a:ext cx="8695" cy="468"/>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200">
                    <a:latin typeface="Arial" panose="020B0604020202020204" pitchFamily="34" charset="0"/>
                    <a:ea typeface="微软雅黑" panose="020B0503020204020204" charset="-122"/>
                  </a:rPr>
                  <a:t>品牌的</a:t>
                </a:r>
                <a:r>
                  <a:rPr lang="zh-CN" altLang="en-US" sz="1200" b="1">
                    <a:latin typeface="Arial" panose="020B0604020202020204" pitchFamily="34" charset="0"/>
                    <a:ea typeface="微软雅黑" panose="020B0503020204020204" charset="-122"/>
                  </a:rPr>
                  <a:t>电机、变频器、进气阀</a:t>
                </a:r>
                <a:r>
                  <a:rPr lang="zh-CN" altLang="en-US" sz="1200">
                    <a:latin typeface="Arial" panose="020B0604020202020204" pitchFamily="34" charset="0"/>
                    <a:ea typeface="微软雅黑" panose="020B0503020204020204" charset="-122"/>
                  </a:rPr>
                  <a:t>保证了空压机的品质</a:t>
                </a:r>
                <a:endParaRPr lang="zh-CN" altLang="en-US" sz="1200">
                  <a:latin typeface="Arial" panose="020B0604020202020204" pitchFamily="34" charset="0"/>
                  <a:ea typeface="微软雅黑" panose="020B0503020204020204" charset="-122"/>
                </a:endParaRPr>
              </a:p>
            </p:txBody>
          </p:sp>
          <p:sp>
            <p:nvSpPr>
              <p:cNvPr id="34" name="文本框 33"/>
              <p:cNvSpPr txBox="1"/>
              <p:nvPr/>
            </p:nvSpPr>
            <p:spPr>
              <a:xfrm>
                <a:off x="9577" y="3272"/>
                <a:ext cx="8695" cy="468"/>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200" b="1">
                    <a:latin typeface="Arial" panose="020B0604020202020204" pitchFamily="34" charset="0"/>
                    <a:ea typeface="微软雅黑" panose="020B0503020204020204" charset="-122"/>
                  </a:rPr>
                  <a:t>板换冷干机</a:t>
                </a:r>
                <a:r>
                  <a:rPr lang="zh-CN" altLang="en-US" sz="1200">
                    <a:latin typeface="Arial" panose="020B0604020202020204" pitchFamily="34" charset="0"/>
                    <a:ea typeface="微软雅黑" panose="020B0503020204020204" charset="-122"/>
                  </a:rPr>
                  <a:t>节能环保除水效果好，压缩空气洁净度</a:t>
                </a:r>
                <a:r>
                  <a:rPr lang="zh-CN" altLang="en-US" sz="1200">
                    <a:latin typeface="Arial" panose="020B0604020202020204" pitchFamily="34" charset="0"/>
                    <a:ea typeface="微软雅黑" panose="020B0503020204020204" charset="-122"/>
                  </a:rPr>
                  <a:t>更高</a:t>
                </a:r>
                <a:endParaRPr lang="zh-CN" altLang="en-US" sz="1200">
                  <a:latin typeface="Arial" panose="020B0604020202020204" pitchFamily="34" charset="0"/>
                  <a:ea typeface="微软雅黑" panose="020B0503020204020204" charset="-122"/>
                </a:endParaRPr>
              </a:p>
            </p:txBody>
          </p:sp>
          <p:sp>
            <p:nvSpPr>
              <p:cNvPr id="35" name="文本框 34"/>
              <p:cNvSpPr txBox="1"/>
              <p:nvPr/>
            </p:nvSpPr>
            <p:spPr>
              <a:xfrm>
                <a:off x="9577" y="3785"/>
                <a:ext cx="8695" cy="468"/>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200">
                    <a:latin typeface="Arial" panose="020B0604020202020204" pitchFamily="34" charset="0"/>
                    <a:ea typeface="微软雅黑" panose="020B0503020204020204" charset="-122"/>
                  </a:rPr>
                  <a:t>超大型</a:t>
                </a:r>
                <a:r>
                  <a:rPr lang="zh-CN" altLang="en-US" sz="1200" b="1">
                    <a:latin typeface="Arial" panose="020B0604020202020204" pitchFamily="34" charset="0"/>
                    <a:ea typeface="微软雅黑" panose="020B0503020204020204" charset="-122"/>
                  </a:rPr>
                  <a:t>五级过滤器，</a:t>
                </a:r>
                <a:r>
                  <a:rPr lang="zh-CN" altLang="en-US" sz="1200">
                    <a:latin typeface="Arial" panose="020B0604020202020204" pitchFamily="34" charset="0"/>
                    <a:ea typeface="微软雅黑" panose="020B0503020204020204" charset="-122"/>
                  </a:rPr>
                  <a:t>压力损失更小，保证更长久的使用寿命</a:t>
                </a:r>
                <a:r>
                  <a:rPr lang="en-US" altLang="zh-CN" sz="1200">
                    <a:latin typeface="Arial" panose="020B0604020202020204" pitchFamily="34" charset="0"/>
                    <a:ea typeface="微软雅黑" panose="020B0503020204020204" charset="-122"/>
                  </a:rPr>
                  <a:t> </a:t>
                </a:r>
                <a:endParaRPr lang="en-US" altLang="zh-CN" sz="1200">
                  <a:latin typeface="Arial" panose="020B0604020202020204" pitchFamily="34" charset="0"/>
                  <a:ea typeface="微软雅黑" panose="020B0503020204020204" charset="-122"/>
                </a:endParaRPr>
              </a:p>
            </p:txBody>
          </p:sp>
          <p:pic>
            <p:nvPicPr>
              <p:cNvPr id="36" name="图片 35" descr="箭头"/>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51" y="2366"/>
                <a:ext cx="151" cy="151"/>
              </a:xfrm>
              <a:prstGeom prst="rect">
                <a:avLst/>
              </a:prstGeom>
            </p:spPr>
          </p:pic>
          <p:pic>
            <p:nvPicPr>
              <p:cNvPr id="37" name="图片 36" descr="箭头"/>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66" y="2883"/>
                <a:ext cx="151" cy="151"/>
              </a:xfrm>
              <a:prstGeom prst="rect">
                <a:avLst/>
              </a:prstGeom>
            </p:spPr>
          </p:pic>
          <p:pic>
            <p:nvPicPr>
              <p:cNvPr id="38" name="图片 37" descr="箭头"/>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66" y="3917"/>
                <a:ext cx="151" cy="151"/>
              </a:xfrm>
              <a:prstGeom prst="rect">
                <a:avLst/>
              </a:prstGeom>
            </p:spPr>
          </p:pic>
          <p:pic>
            <p:nvPicPr>
              <p:cNvPr id="39" name="图片 38" descr="箭头"/>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51" y="3400"/>
                <a:ext cx="151" cy="151"/>
              </a:xfrm>
              <a:prstGeom prst="rect">
                <a:avLst/>
              </a:prstGeom>
            </p:spPr>
          </p:pic>
        </p:grpSp>
        <p:sp>
          <p:nvSpPr>
            <p:cNvPr id="42" name="文本框 41"/>
            <p:cNvSpPr txBox="1"/>
            <p:nvPr/>
          </p:nvSpPr>
          <p:spPr>
            <a:xfrm>
              <a:off x="9451" y="1462"/>
              <a:ext cx="6400" cy="572"/>
            </a:xfrm>
            <a:prstGeom prst="rect">
              <a:avLst/>
            </a:prstGeom>
            <a:noFill/>
          </p:spPr>
          <p:txBody>
            <a:bodyPr wrap="square" rtlCol="0">
              <a:spAutoFit/>
            </a:bodyPr>
            <a:p>
              <a:r>
                <a:rPr lang="zh-CN" altLang="en-US" sz="1600" b="1">
                  <a:solidFill>
                    <a:schemeClr val="bg1"/>
                  </a:solidFill>
                  <a:latin typeface="微软雅黑" panose="020B0503020204020204" charset="-122"/>
                  <a:ea typeface="微软雅黑" panose="020B0503020204020204" charset="-122"/>
                </a:rPr>
                <a:t>产品优势</a:t>
              </a:r>
              <a:endParaRPr lang="zh-CN" altLang="en-US" sz="1600" b="1">
                <a:solidFill>
                  <a:schemeClr val="bg1"/>
                </a:solidFill>
                <a:latin typeface="微软雅黑" panose="020B0503020204020204" charset="-122"/>
                <a:ea typeface="微软雅黑" panose="020B0503020204020204" charset="-122"/>
              </a:endParaRPr>
            </a:p>
          </p:txBody>
        </p:sp>
      </p:grpSp>
      <p:sp>
        <p:nvSpPr>
          <p:cNvPr id="45" name="圆角矩形 44"/>
          <p:cNvSpPr/>
          <p:nvPr/>
        </p:nvSpPr>
        <p:spPr>
          <a:xfrm>
            <a:off x="5895975" y="3360420"/>
            <a:ext cx="5311140" cy="446405"/>
          </a:xfrm>
          <a:prstGeom prst="roundRect">
            <a:avLst/>
          </a:prstGeom>
          <a:solidFill>
            <a:srgbClr val="FAFAFA">
              <a:alpha val="82000"/>
            </a:srgbClr>
          </a:solidFill>
          <a:ln>
            <a:noFill/>
          </a:ln>
        </p:spPr>
        <p:style>
          <a:lnRef idx="2">
            <a:schemeClr val="lt1"/>
          </a:lnRef>
          <a:fillRef idx="1">
            <a:schemeClr val="accent1"/>
          </a:fillRef>
          <a:effectRef idx="1">
            <a:schemeClr val="accent1"/>
          </a:effectRef>
          <a:fontRef idx="minor">
            <a:schemeClr val="lt1"/>
          </a:fontRef>
        </p:style>
        <p:txBody>
          <a:bodyPr rtlCol="0" anchor="ctr"/>
          <a:p>
            <a:pPr algn="ctr"/>
            <a:endParaRPr lang="en-US" altLang="zh-CN"/>
          </a:p>
        </p:txBody>
      </p:sp>
      <p:sp>
        <p:nvSpPr>
          <p:cNvPr id="47" name="流程图: 终止 46"/>
          <p:cNvSpPr/>
          <p:nvPr/>
        </p:nvSpPr>
        <p:spPr>
          <a:xfrm>
            <a:off x="6049010" y="3435985"/>
            <a:ext cx="1183005" cy="291465"/>
          </a:xfrm>
          <a:prstGeom prst="flowChartTerminator">
            <a:avLst/>
          </a:prstGeom>
          <a:solidFill>
            <a:srgbClr val="C00000"/>
          </a:solid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48" name="文本框 47"/>
          <p:cNvSpPr txBox="1"/>
          <p:nvPr/>
        </p:nvSpPr>
        <p:spPr>
          <a:xfrm>
            <a:off x="6182360" y="3430270"/>
            <a:ext cx="974090" cy="264795"/>
          </a:xfrm>
          <a:prstGeom prst="rect">
            <a:avLst/>
          </a:prstGeom>
        </p:spPr>
        <p:txBody>
          <a:bodyPr wrap="square">
            <a:noAutofit/>
            <a:extLst>
              <a:ext uri="{4A0BC546-FE56-4ADE-93B0-CB8AF2F6F144}">
                <wpsdc:textFrameExt xmlns:wpsdc="http://www.wps.cn/officeDocument/2022/drawingmlCustomData" type="text"/>
              </a:ext>
            </a:extLst>
          </a:bodyPr>
          <a:p>
            <a:pPr algn="l"/>
            <a:r>
              <a:rPr lang="zh-CN" altLang="en-US" sz="1400" b="1">
                <a:solidFill>
                  <a:schemeClr val="bg1"/>
                </a:solidFill>
                <a:latin typeface="Arial" panose="020B0604020202020204" pitchFamily="34" charset="0"/>
                <a:ea typeface="微软雅黑" panose="020B0503020204020204" charset="-122"/>
              </a:rPr>
              <a:t>适配激光</a:t>
            </a:r>
            <a:endParaRPr lang="zh-CN" altLang="en-US" sz="1400" b="1">
              <a:solidFill>
                <a:schemeClr val="bg1"/>
              </a:solidFill>
              <a:latin typeface="Arial" panose="020B0604020202020204" pitchFamily="34" charset="0"/>
              <a:ea typeface="微软雅黑" panose="020B0503020204020204" charset="-122"/>
            </a:endParaRPr>
          </a:p>
        </p:txBody>
      </p:sp>
      <p:sp>
        <p:nvSpPr>
          <p:cNvPr id="49" name="文本框 48"/>
          <p:cNvSpPr txBox="1"/>
          <p:nvPr/>
        </p:nvSpPr>
        <p:spPr>
          <a:xfrm>
            <a:off x="7473950" y="3422650"/>
            <a:ext cx="3736975" cy="288925"/>
          </a:xfrm>
          <a:prstGeom prst="rect">
            <a:avLst/>
          </a:prstGeom>
        </p:spPr>
        <p:txBody>
          <a:bodyPr>
            <a:noAutofit/>
            <a:extLst>
              <a:ext uri="{4A0BC546-FE56-4ADE-93B0-CB8AF2F6F144}">
                <wpsdc:textFrameExt xmlns:wpsdc="http://www.wps.cn/officeDocument/2022/drawingmlCustomData" type="text"/>
              </a:ext>
            </a:extLst>
          </a:bodyPr>
          <a:p>
            <a:pPr algn="l"/>
            <a:r>
              <a:rPr lang="en-US" altLang="zh-CN" sz="1800">
                <a:latin typeface="Arial" panose="020B0604020202020204" pitchFamily="34" charset="0"/>
                <a:ea typeface="微软雅黑" panose="020B0503020204020204" charset="-122"/>
              </a:rPr>
              <a:t>6000W</a:t>
            </a:r>
            <a:endParaRPr lang="en-US" altLang="zh-CN" sz="1800">
              <a:latin typeface="Arial" panose="020B0604020202020204" pitchFamily="34" charset="0"/>
              <a:ea typeface="微软雅黑" panose="020B0503020204020204" charset="-122"/>
            </a:endParaRPr>
          </a:p>
        </p:txBody>
      </p:sp>
    </p:spTree>
    <p:custDataLst>
      <p:tags r:id="rId7"/>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3" name="图片 2" descr="BX3A0812"/>
          <p:cNvPicPr>
            <a:picLocks noChangeAspect="1"/>
          </p:cNvPicPr>
          <p:nvPr/>
        </p:nvPicPr>
        <p:blipFill>
          <a:blip r:embed="rId2"/>
          <a:stretch>
            <a:fillRect/>
          </a:stretch>
        </p:blipFill>
        <p:spPr>
          <a:xfrm>
            <a:off x="1923415" y="849630"/>
            <a:ext cx="7960360" cy="5307330"/>
          </a:xfrm>
          <a:prstGeom prst="rect">
            <a:avLst/>
          </a:prstGeom>
        </p:spPr>
      </p:pic>
      <p:graphicFrame>
        <p:nvGraphicFramePr>
          <p:cNvPr id="6" name="表格 5"/>
          <p:cNvGraphicFramePr/>
          <p:nvPr>
            <p:custDataLst>
              <p:tags r:id="rId3"/>
            </p:custDataLst>
          </p:nvPr>
        </p:nvGraphicFramePr>
        <p:xfrm>
          <a:off x="602615" y="1257935"/>
          <a:ext cx="3252470" cy="1849120"/>
        </p:xfrm>
        <a:graphic>
          <a:graphicData uri="http://schemas.openxmlformats.org/drawingml/2006/table">
            <a:tbl>
              <a:tblPr firstRow="1" bandRow="1">
                <a:tableStyleId>{5C22544A-7EE6-4342-B048-85BDC9FD1C3A}</a:tableStyleId>
              </a:tblPr>
              <a:tblGrid>
                <a:gridCol w="1555750"/>
                <a:gridCol w="1696720"/>
              </a:tblGrid>
              <a:tr h="360045">
                <a:tc gridSpan="2">
                  <a:txBody>
                    <a:bodyPr/>
                    <a:p>
                      <a:pPr>
                        <a:buNone/>
                      </a:pPr>
                      <a:r>
                        <a:rPr lang="zh-CN" altLang="en-US" sz="1600" b="0">
                          <a:latin typeface="思源黑体 CN Heavy" panose="020B0A00000000000000" charset="-122"/>
                          <a:ea typeface="思源黑体 CN Heavy" panose="020B0A00000000000000" charset="-122"/>
                        </a:rPr>
                        <a:t>螺杆空压机</a:t>
                      </a:r>
                      <a:endParaRPr lang="zh-CN" altLang="en-US" sz="1600" b="0">
                        <a:latin typeface="思源黑体 CN Heavy" panose="020B0A00000000000000" charset="-122"/>
                        <a:ea typeface="思源黑体 CN Heavy" panose="020B0A00000000000000" charset="-122"/>
                      </a:endParaRPr>
                    </a:p>
                  </a:txBody>
                  <a:tcPr anchor="ctr" anchorCtr="0">
                    <a:lnL>
                      <a:noFill/>
                    </a:lnL>
                    <a:lnR>
                      <a:noFill/>
                    </a:lnR>
                    <a:lnT>
                      <a:noFill/>
                    </a:lnT>
                    <a:lnB>
                      <a:noFill/>
                    </a:lnB>
                    <a:lnTlToBr>
                      <a:noFill/>
                    </a:lnTlToBr>
                    <a:lnBlToTr>
                      <a:noFill/>
                    </a:lnBlToTr>
                    <a:solidFill>
                      <a:srgbClr val="0C4F9E"/>
                    </a:solidFill>
                  </a:tcPr>
                </a:tc>
                <a:tc hMerge="1">
                  <a:tcPr>
                    <a:lnR>
                      <a:noFill/>
                    </a:lnR>
                    <a:lnT>
                      <a:noFill/>
                    </a:lnT>
                    <a:lnB>
                      <a:noFill/>
                    </a:lnB>
                  </a:tcPr>
                </a:tc>
              </a:tr>
              <a:tr h="484505">
                <a:tc>
                  <a:txBody>
                    <a:bodyPr/>
                    <a:p>
                      <a:pPr>
                        <a:buNone/>
                      </a:pPr>
                      <a:r>
                        <a:rPr lang="zh-CN" altLang="en-US" sz="1200" b="1"/>
                        <a:t>额定功率：</a:t>
                      </a:r>
                      <a:endParaRPr lang="zh-CN" altLang="en-US" sz="1200" b="1"/>
                    </a:p>
                    <a:p>
                      <a:pPr>
                        <a:buNone/>
                      </a:pPr>
                      <a:r>
                        <a:rPr lang="en-US" altLang="zh-CN" sz="1200"/>
                        <a:t>22kw</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t>工作压力：</a:t>
                      </a:r>
                      <a:r>
                        <a:rPr lang="en-US" altLang="zh-CN" sz="1200"/>
                        <a:t>1.58Mpa/16bar</a:t>
                      </a:r>
                      <a:endParaRPr lang="en-US" altLang="zh-CN" sz="1200"/>
                    </a:p>
                  </a:txBody>
                  <a:tcPr anchor="ctr" anchorCtr="0">
                    <a:lnL>
                      <a:noFill/>
                    </a:lnL>
                    <a:lnR>
                      <a:noFill/>
                    </a:lnR>
                    <a:lnT>
                      <a:noFill/>
                    </a:lnT>
                    <a:lnB>
                      <a:noFill/>
                    </a:lnB>
                    <a:lnTlToBr>
                      <a:noFill/>
                    </a:lnTlToBr>
                    <a:lnBlToTr>
                      <a:noFill/>
                    </a:lnBlToTr>
                  </a:tcPr>
                </a:tc>
              </a:tr>
              <a:tr h="504825">
                <a:tc>
                  <a:txBody>
                    <a:bodyPr/>
                    <a:p>
                      <a:pPr>
                        <a:buNone/>
                      </a:pPr>
                      <a:r>
                        <a:rPr lang="zh-CN" altLang="en-US" sz="1200" b="1"/>
                        <a:t>产气量：</a:t>
                      </a:r>
                      <a:endParaRPr lang="zh-CN" altLang="en-US" sz="1200" b="1"/>
                    </a:p>
                    <a:p>
                      <a:pPr>
                        <a:buNone/>
                      </a:pPr>
                      <a:r>
                        <a:rPr lang="en-US" altLang="zh-CN" sz="1200"/>
                        <a:t>2.4</a:t>
                      </a:r>
                      <a:r>
                        <a:rPr lang="en-US" altLang="zh-CN" sz="1200"/>
                        <a:t>m</a:t>
                      </a:r>
                      <a:r>
                        <a:rPr lang="en-US" altLang="en-US" sz="1200"/>
                        <a:t>³</a:t>
                      </a:r>
                      <a:r>
                        <a:rPr lang="en-US" altLang="zh-CN" sz="1200"/>
                        <a:t>/min</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t>启动方式：</a:t>
                      </a:r>
                      <a:endParaRPr lang="zh-CN" altLang="en-US" sz="1200" b="1"/>
                    </a:p>
                    <a:p>
                      <a:pPr>
                        <a:buNone/>
                      </a:pPr>
                      <a:r>
                        <a:rPr lang="zh-CN" altLang="en-US" sz="1200"/>
                        <a:t>变频启动</a:t>
                      </a:r>
                      <a:endParaRPr lang="zh-CN" altLang="en-US" sz="1200"/>
                    </a:p>
                  </a:txBody>
                  <a:tcPr anchor="ctr" anchorCtr="0">
                    <a:lnL>
                      <a:noFill/>
                    </a:lnL>
                    <a:lnR>
                      <a:noFill/>
                    </a:lnR>
                    <a:lnT>
                      <a:noFill/>
                    </a:lnT>
                    <a:lnB>
                      <a:noFill/>
                    </a:lnB>
                    <a:lnTlToBr>
                      <a:noFill/>
                    </a:lnTlToBr>
                    <a:lnBlToTr>
                      <a:noFill/>
                    </a:lnBlToTr>
                  </a:tcPr>
                </a:tc>
              </a:tr>
              <a:tr h="499745">
                <a:tc>
                  <a:txBody>
                    <a:bodyPr/>
                    <a:p>
                      <a:pPr>
                        <a:buNone/>
                      </a:pPr>
                      <a:r>
                        <a:rPr lang="zh-CN" altLang="en-US" sz="1200" b="1"/>
                        <a:t>冷却方式：</a:t>
                      </a:r>
                      <a:endParaRPr lang="zh-CN" altLang="en-US" sz="1200" b="1"/>
                    </a:p>
                    <a:p>
                      <a:pPr>
                        <a:buNone/>
                      </a:pPr>
                      <a:r>
                        <a:rPr lang="zh-CN" altLang="en-US" sz="1200"/>
                        <a:t>风冷</a:t>
                      </a:r>
                      <a:endParaRPr lang="zh-CN" altLang="en-US" sz="1200"/>
                    </a:p>
                  </a:txBody>
                  <a:tcPr anchor="ctr" anchorCtr="0">
                    <a:lnL>
                      <a:noFill/>
                    </a:lnL>
                    <a:lnR>
                      <a:noFill/>
                    </a:lnR>
                    <a:lnT>
                      <a:noFill/>
                    </a:lnT>
                    <a:lnB w="19050">
                      <a:solidFill>
                        <a:srgbClr val="0C4F9E"/>
                      </a:solidFill>
                      <a:prstDash val="solid"/>
                    </a:lnB>
                    <a:lnTlToBr>
                      <a:noFill/>
                    </a:lnTlToBr>
                    <a:lnBlToTr>
                      <a:noFill/>
                    </a:lnBlToTr>
                  </a:tcPr>
                </a:tc>
                <a:tc>
                  <a:txBody>
                    <a:bodyPr/>
                    <a:p>
                      <a:pPr>
                        <a:buNone/>
                      </a:pPr>
                      <a:r>
                        <a:rPr lang="zh-CN" altLang="en-US" sz="1200" b="1"/>
                        <a:t>电源：</a:t>
                      </a:r>
                      <a:endParaRPr lang="zh-CN" altLang="en-US" sz="1200" b="1"/>
                    </a:p>
                    <a:p>
                      <a:pPr>
                        <a:buNone/>
                      </a:pPr>
                      <a:r>
                        <a:rPr lang="en-US" altLang="zh-CN" sz="1200"/>
                        <a:t>380v/50Hz</a:t>
                      </a:r>
                      <a:endParaRPr lang="en-US" altLang="zh-CN" sz="1200"/>
                    </a:p>
                  </a:txBody>
                  <a:tcPr anchor="ctr" anchorCtr="0">
                    <a:lnL>
                      <a:noFill/>
                    </a:lnL>
                    <a:lnR>
                      <a:noFill/>
                    </a:lnR>
                    <a:lnT>
                      <a:noFill/>
                    </a:lnT>
                    <a:lnB w="19050">
                      <a:solidFill>
                        <a:srgbClr val="0C4F9E"/>
                      </a:solidFill>
                      <a:prstDash val="solid"/>
                    </a:lnB>
                    <a:lnTlToBr>
                      <a:noFill/>
                    </a:lnTlToBr>
                    <a:lnBlToTr>
                      <a:noFill/>
                    </a:lnBlToTr>
                  </a:tcPr>
                </a:tc>
              </a:tr>
            </a:tbl>
          </a:graphicData>
        </a:graphic>
      </p:graphicFrame>
      <p:graphicFrame>
        <p:nvGraphicFramePr>
          <p:cNvPr id="7" name="表格 6"/>
          <p:cNvGraphicFramePr/>
          <p:nvPr>
            <p:custDataLst>
              <p:tags r:id="rId4"/>
            </p:custDataLst>
          </p:nvPr>
        </p:nvGraphicFramePr>
        <p:xfrm>
          <a:off x="609600" y="4204970"/>
          <a:ext cx="3252470" cy="1920240"/>
        </p:xfrm>
        <a:graphic>
          <a:graphicData uri="http://schemas.openxmlformats.org/drawingml/2006/table">
            <a:tbl>
              <a:tblPr firstRow="1" bandRow="1">
                <a:tableStyleId>{5C22544A-7EE6-4342-B048-85BDC9FD1C3A}</a:tableStyleId>
              </a:tblPr>
              <a:tblGrid>
                <a:gridCol w="1555750"/>
                <a:gridCol w="1696720"/>
              </a:tblGrid>
              <a:tr h="163830">
                <a:tc gridSpan="2">
                  <a:txBody>
                    <a:bodyPr/>
                    <a:p>
                      <a:pPr>
                        <a:buNone/>
                      </a:pPr>
                      <a:r>
                        <a:rPr lang="zh-CN" altLang="en-US" sz="1600">
                          <a:latin typeface="思源黑体 CN Heavy" panose="020B0A00000000000000" charset="-122"/>
                          <a:ea typeface="思源黑体 CN Heavy" panose="020B0A00000000000000" charset="-122"/>
                          <a:cs typeface="思源黑体 CN Heavy" panose="020B0A00000000000000" charset="-122"/>
                        </a:rPr>
                        <a:t>储气罐</a:t>
                      </a:r>
                      <a:r>
                        <a:rPr lang="en-US" altLang="en-US" sz="1600">
                          <a:latin typeface="思源黑体 CN Heavy" panose="020B0A00000000000000" charset="-122"/>
                          <a:ea typeface="思源黑体 CN Heavy" panose="020B0A00000000000000" charset="-122"/>
                          <a:cs typeface="思源黑体 CN Heavy" panose="020B0A00000000000000" charset="-122"/>
                        </a:rPr>
                        <a:t>×</a:t>
                      </a:r>
                      <a:r>
                        <a:rPr lang="en-US" altLang="zh-CN" sz="1600">
                          <a:latin typeface="思源黑体 CN Heavy" panose="020B0A00000000000000" charset="-122"/>
                          <a:ea typeface="思源黑体 CN Heavy" panose="020B0A00000000000000" charset="-122"/>
                          <a:cs typeface="思源黑体 CN Heavy" panose="020B0A00000000000000" charset="-122"/>
                        </a:rPr>
                        <a:t>1  </a:t>
                      </a:r>
                      <a:endParaRPr lang="en-US" altLang="zh-CN" sz="1600">
                        <a:latin typeface="思源黑体 CN Heavy" panose="020B0A00000000000000" charset="-122"/>
                        <a:ea typeface="思源黑体 CN Heavy" panose="020B0A00000000000000" charset="-122"/>
                        <a:cs typeface="思源黑体 CN Heavy" panose="020B0A00000000000000" charset="-122"/>
                      </a:endParaRPr>
                    </a:p>
                  </a:txBody>
                  <a:tcPr anchor="ctr" anchorCtr="0">
                    <a:lnL>
                      <a:noFill/>
                    </a:lnL>
                    <a:lnR>
                      <a:noFill/>
                    </a:lnR>
                    <a:lnT>
                      <a:noFill/>
                    </a:lnT>
                    <a:lnB>
                      <a:noFill/>
                    </a:lnB>
                    <a:lnTlToBr>
                      <a:noFill/>
                    </a:lnTlToBr>
                    <a:lnBlToTr>
                      <a:noFill/>
                    </a:lnBlToTr>
                    <a:solidFill>
                      <a:srgbClr val="0C4F9E"/>
                    </a:solidFill>
                  </a:tcPr>
                </a:tc>
                <a:tc hMerge="1">
                  <a:tcPr>
                    <a:lnR>
                      <a:noFill/>
                    </a:lnR>
                    <a:lnT>
                      <a:noFill/>
                    </a:lnT>
                    <a:lnB>
                      <a:noFill/>
                    </a:lnB>
                  </a:tcPr>
                </a:tc>
              </a:tr>
              <a:tr h="474980">
                <a:tc>
                  <a:txBody>
                    <a:bodyPr/>
                    <a:p>
                      <a:pPr>
                        <a:buNone/>
                      </a:pPr>
                      <a:r>
                        <a:rPr lang="zh-CN" altLang="en-US" sz="1200" b="1"/>
                        <a:t>容积：</a:t>
                      </a:r>
                      <a:endParaRPr lang="zh-CN" altLang="en-US" sz="1200" b="1"/>
                    </a:p>
                    <a:p>
                      <a:pPr>
                        <a:buNone/>
                      </a:pPr>
                      <a:r>
                        <a:rPr lang="en-US" altLang="zh-CN" sz="1200"/>
                        <a:t>340L</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t>最大工作压力：</a:t>
                      </a:r>
                      <a:r>
                        <a:rPr lang="en-US" altLang="zh-CN" sz="1200"/>
                        <a:t>1.58Mpa</a:t>
                      </a:r>
                      <a:endParaRPr lang="en-US" altLang="zh-CN" sz="1200"/>
                    </a:p>
                  </a:txBody>
                  <a:tcPr anchor="ctr" anchorCtr="0">
                    <a:lnL>
                      <a:noFill/>
                    </a:lnL>
                    <a:lnR>
                      <a:noFill/>
                    </a:lnR>
                    <a:lnT>
                      <a:noFill/>
                    </a:lnT>
                    <a:lnB>
                      <a:noFill/>
                    </a:lnB>
                    <a:lnTlToBr>
                      <a:noFill/>
                    </a:lnTlToBr>
                    <a:lnBlToTr>
                      <a:noFill/>
                    </a:lnBlToTr>
                  </a:tcPr>
                </a:tc>
              </a:tr>
              <a:tr h="504825">
                <a:tc>
                  <a:txBody>
                    <a:bodyPr/>
                    <a:p>
                      <a:pPr>
                        <a:buNone/>
                      </a:pPr>
                      <a:r>
                        <a:rPr lang="zh-CN" altLang="en-US" sz="1200" b="1"/>
                        <a:t>进</a:t>
                      </a:r>
                      <a:r>
                        <a:rPr lang="en-US" altLang="zh-CN" sz="1200" b="1"/>
                        <a:t>/</a:t>
                      </a:r>
                      <a:r>
                        <a:rPr lang="zh-CN" altLang="en-US" sz="1200" b="1"/>
                        <a:t>出气口：</a:t>
                      </a:r>
                      <a:endParaRPr lang="zh-CN" altLang="en-US" sz="1200" b="1"/>
                    </a:p>
                    <a:p>
                      <a:pPr>
                        <a:buNone/>
                      </a:pPr>
                      <a:r>
                        <a:rPr lang="en-US" altLang="zh-CN" sz="1200"/>
                        <a:t>RP3/4</a:t>
                      </a:r>
                      <a:endParaRPr lang="en-US" altLang="zh-CN" sz="1200"/>
                    </a:p>
                  </a:txBody>
                  <a:tcPr anchor="ctr" anchorCtr="0">
                    <a:lnL>
                      <a:noFill/>
                    </a:lnL>
                    <a:lnR>
                      <a:noFill/>
                    </a:lnR>
                    <a:lnT>
                      <a:noFill/>
                    </a:lnT>
                    <a:lnB w="19050">
                      <a:solidFill>
                        <a:srgbClr val="0C4F9E"/>
                      </a:solidFill>
                      <a:prstDash val="solid"/>
                    </a:lnB>
                    <a:lnTlToBr>
                      <a:noFill/>
                    </a:lnTlToBr>
                    <a:lnBlToTr>
                      <a:noFill/>
                    </a:lnBlToTr>
                  </a:tcPr>
                </a:tc>
                <a:tc>
                  <a:txBody>
                    <a:bodyPr/>
                    <a:p>
                      <a:pPr>
                        <a:buNone/>
                      </a:pPr>
                      <a:r>
                        <a:rPr lang="zh-CN" altLang="en-US" sz="1200" b="1"/>
                        <a:t>尺寸：</a:t>
                      </a:r>
                      <a:endParaRPr lang="zh-CN" altLang="en-US" sz="1200" b="1"/>
                    </a:p>
                    <a:p>
                      <a:pPr>
                        <a:buNone/>
                      </a:pPr>
                      <a:r>
                        <a:rPr lang="en-US" altLang="zh-CN" sz="1200"/>
                        <a:t>Φ500</a:t>
                      </a:r>
                      <a:r>
                        <a:rPr lang="en-US" altLang="en-US" sz="1200"/>
                        <a:t>×</a:t>
                      </a:r>
                      <a:r>
                        <a:rPr lang="en-US" altLang="zh-CN" sz="1200"/>
                        <a:t>1760mm</a:t>
                      </a:r>
                      <a:endParaRPr lang="en-US" altLang="zh-CN" sz="1200"/>
                    </a:p>
                  </a:txBody>
                  <a:tcPr anchor="ctr" anchorCtr="0">
                    <a:lnL>
                      <a:noFill/>
                    </a:lnL>
                    <a:lnR>
                      <a:noFill/>
                    </a:lnR>
                    <a:lnT>
                      <a:noFill/>
                    </a:lnT>
                    <a:lnB w="19050">
                      <a:solidFill>
                        <a:srgbClr val="0C4F9E"/>
                      </a:solidFill>
                      <a:prstDash val="solid"/>
                    </a:lnB>
                    <a:lnTlToBr>
                      <a:noFill/>
                    </a:lnTlToBr>
                    <a:lnBlToTr>
                      <a:noFill/>
                    </a:lnBlToTr>
                  </a:tcPr>
                </a:tc>
              </a:tr>
            </a:tbl>
          </a:graphicData>
        </a:graphic>
      </p:graphicFrame>
      <p:sp>
        <p:nvSpPr>
          <p:cNvPr id="10" name="Title 6"/>
          <p:cNvSpPr txBox="1"/>
          <p:nvPr>
            <p:custDataLst>
              <p:tags r:id="rId5"/>
            </p:custDataLst>
          </p:nvPr>
        </p:nvSpPr>
        <p:spPr>
          <a:xfrm>
            <a:off x="602615" y="349250"/>
            <a:ext cx="2571115" cy="500380"/>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none" lIns="72000" tIns="36195" rIns="72000" bIns="36195"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00000"/>
              </a:lnSpc>
              <a:spcBef>
                <a:spcPts val="1000"/>
              </a:spcBef>
              <a:spcAft>
                <a:spcPts val="0"/>
              </a:spcAft>
              <a:buSzPct val="100000"/>
              <a:buNone/>
            </a:pPr>
            <a:r>
              <a:rPr altLang="zh-CN" sz="2800" b="1" spc="205">
                <a:ln w="3175">
                  <a:noFill/>
                  <a:prstDash val="dash"/>
                </a:ln>
                <a:uFillTx/>
                <a:latin typeface="Impact" panose="020B0806030902050204" charset="0"/>
                <a:ea typeface="思源黑体 CN Heavy" panose="020B0A00000000000000" charset="-122"/>
                <a:cs typeface="Impact" panose="020B0806030902050204" charset="0"/>
                <a:sym typeface="+mn-ea"/>
              </a:rPr>
              <a:t>HM22-16</a:t>
            </a:r>
            <a:r>
              <a:rPr lang="zh-CN" altLang="en-US" sz="2800" b="1" spc="205">
                <a:ln w="3175">
                  <a:noFill/>
                  <a:prstDash val="dash"/>
                </a:ln>
                <a:uFillTx/>
                <a:latin typeface="微软雅黑" panose="020B0503020204020204" charset="-122"/>
                <a:ea typeface="微软雅黑" panose="020B0503020204020204" charset="-122"/>
                <a:cs typeface="微软雅黑" panose="020B0503020204020204" charset="-122"/>
                <a:sym typeface="+mn-ea"/>
              </a:rPr>
              <a:t>一体</a:t>
            </a:r>
            <a:r>
              <a:rPr lang="zh-CN" altLang="en-US" sz="2800" b="1" spc="205">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rPr>
              <a:t>产品参数</a:t>
            </a:r>
            <a:endParaRPr lang="zh-CN" altLang="en-US" sz="2800" b="1" spc="205">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endParaRPr>
          </a:p>
        </p:txBody>
      </p:sp>
      <p:grpSp>
        <p:nvGrpSpPr>
          <p:cNvPr id="36" name="组合 35"/>
          <p:cNvGrpSpPr/>
          <p:nvPr/>
        </p:nvGrpSpPr>
        <p:grpSpPr>
          <a:xfrm>
            <a:off x="4543425" y="2299970"/>
            <a:ext cx="133985" cy="133985"/>
            <a:chOff x="9390" y="247"/>
            <a:chExt cx="1980" cy="1980"/>
          </a:xfrm>
          <a:solidFill>
            <a:srgbClr val="0C4F9E"/>
          </a:solidFill>
        </p:grpSpPr>
        <p:sp>
          <p:nvSpPr>
            <p:cNvPr id="34" name="椭圆 33"/>
            <p:cNvSpPr/>
            <p:nvPr/>
          </p:nvSpPr>
          <p:spPr>
            <a:xfrm>
              <a:off x="9390" y="247"/>
              <a:ext cx="1980" cy="1980"/>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35" name="椭圆 34"/>
            <p:cNvSpPr/>
            <p:nvPr/>
          </p:nvSpPr>
          <p:spPr>
            <a:xfrm>
              <a:off x="9743" y="600"/>
              <a:ext cx="1275" cy="1275"/>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grpSp>
        <p:nvGrpSpPr>
          <p:cNvPr id="37" name="组合 36"/>
          <p:cNvGrpSpPr/>
          <p:nvPr/>
        </p:nvGrpSpPr>
        <p:grpSpPr>
          <a:xfrm>
            <a:off x="4937125" y="4693920"/>
            <a:ext cx="133985" cy="133985"/>
            <a:chOff x="9390" y="247"/>
            <a:chExt cx="1980" cy="1980"/>
          </a:xfrm>
          <a:solidFill>
            <a:srgbClr val="0C4F9E"/>
          </a:solidFill>
        </p:grpSpPr>
        <p:sp>
          <p:nvSpPr>
            <p:cNvPr id="38" name="椭圆 37"/>
            <p:cNvSpPr/>
            <p:nvPr/>
          </p:nvSpPr>
          <p:spPr>
            <a:xfrm>
              <a:off x="9390" y="247"/>
              <a:ext cx="1980" cy="1980"/>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39" name="椭圆 38"/>
            <p:cNvSpPr/>
            <p:nvPr/>
          </p:nvSpPr>
          <p:spPr>
            <a:xfrm>
              <a:off x="9743" y="600"/>
              <a:ext cx="1275" cy="1275"/>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grpSp>
        <p:nvGrpSpPr>
          <p:cNvPr id="40" name="组合 39"/>
          <p:cNvGrpSpPr/>
          <p:nvPr/>
        </p:nvGrpSpPr>
        <p:grpSpPr>
          <a:xfrm>
            <a:off x="7035165" y="3957955"/>
            <a:ext cx="133985" cy="133985"/>
            <a:chOff x="9390" y="247"/>
            <a:chExt cx="1980" cy="1980"/>
          </a:xfrm>
          <a:solidFill>
            <a:srgbClr val="0C4F9E"/>
          </a:solidFill>
        </p:grpSpPr>
        <p:sp>
          <p:nvSpPr>
            <p:cNvPr id="41" name="椭圆 40"/>
            <p:cNvSpPr/>
            <p:nvPr/>
          </p:nvSpPr>
          <p:spPr>
            <a:xfrm>
              <a:off x="9390" y="247"/>
              <a:ext cx="1980" cy="1980"/>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42" name="椭圆 41"/>
            <p:cNvSpPr/>
            <p:nvPr/>
          </p:nvSpPr>
          <p:spPr>
            <a:xfrm>
              <a:off x="9743" y="600"/>
              <a:ext cx="1275" cy="1275"/>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grpSp>
        <p:nvGrpSpPr>
          <p:cNvPr id="43" name="组合 42"/>
          <p:cNvGrpSpPr/>
          <p:nvPr/>
        </p:nvGrpSpPr>
        <p:grpSpPr>
          <a:xfrm>
            <a:off x="7924800" y="3243580"/>
            <a:ext cx="143510" cy="133985"/>
            <a:chOff x="9390" y="247"/>
            <a:chExt cx="1980" cy="1980"/>
          </a:xfrm>
          <a:solidFill>
            <a:srgbClr val="0C4F9E"/>
          </a:solidFill>
        </p:grpSpPr>
        <p:sp>
          <p:nvSpPr>
            <p:cNvPr id="44" name="椭圆 43"/>
            <p:cNvSpPr/>
            <p:nvPr/>
          </p:nvSpPr>
          <p:spPr>
            <a:xfrm>
              <a:off x="9390" y="247"/>
              <a:ext cx="1980" cy="1980"/>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45" name="椭圆 44"/>
            <p:cNvSpPr/>
            <p:nvPr/>
          </p:nvSpPr>
          <p:spPr>
            <a:xfrm>
              <a:off x="9743" y="600"/>
              <a:ext cx="1275" cy="1275"/>
            </a:xfrm>
            <a:prstGeom prst="ellipse">
              <a:avLst/>
            </a:prstGeom>
            <a:grp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cxnSp>
        <p:nvCxnSpPr>
          <p:cNvPr id="47" name="直接连接符 46"/>
          <p:cNvCxnSpPr/>
          <p:nvPr/>
        </p:nvCxnSpPr>
        <p:spPr>
          <a:xfrm flipH="1">
            <a:off x="3846830" y="2419985"/>
            <a:ext cx="720725" cy="689610"/>
          </a:xfrm>
          <a:prstGeom prst="line">
            <a:avLst/>
          </a:prstGeom>
          <a:ln>
            <a:solidFill>
              <a:srgbClr val="0C4F9E"/>
            </a:solidFill>
          </a:ln>
        </p:spPr>
        <p:style>
          <a:lnRef idx="2">
            <a:schemeClr val="accent1"/>
          </a:lnRef>
          <a:fillRef idx="0">
            <a:srgbClr val="FFFFFF"/>
          </a:fillRef>
          <a:effectRef idx="0">
            <a:srgbClr val="FFFFFF"/>
          </a:effectRef>
          <a:fontRef idx="minor">
            <a:schemeClr val="tx1"/>
          </a:fontRef>
        </p:style>
      </p:cxnSp>
      <p:cxnSp>
        <p:nvCxnSpPr>
          <p:cNvPr id="51" name="直接连接符 50"/>
          <p:cNvCxnSpPr>
            <a:stCxn id="38" idx="3"/>
          </p:cNvCxnSpPr>
          <p:nvPr/>
        </p:nvCxnSpPr>
        <p:spPr>
          <a:xfrm flipH="1">
            <a:off x="3855085" y="4808220"/>
            <a:ext cx="1101725" cy="711835"/>
          </a:xfrm>
          <a:prstGeom prst="line">
            <a:avLst/>
          </a:prstGeom>
          <a:ln>
            <a:solidFill>
              <a:srgbClr val="0C4F9E"/>
            </a:solidFill>
          </a:ln>
        </p:spPr>
        <p:style>
          <a:lnRef idx="2">
            <a:schemeClr val="accent1"/>
          </a:lnRef>
          <a:fillRef idx="0">
            <a:srgbClr val="FFFFFF"/>
          </a:fillRef>
          <a:effectRef idx="0">
            <a:srgbClr val="FFFFFF"/>
          </a:effectRef>
          <a:fontRef idx="minor">
            <a:schemeClr val="tx1"/>
          </a:fontRef>
        </p:style>
      </p:cxnSp>
      <p:cxnSp>
        <p:nvCxnSpPr>
          <p:cNvPr id="55" name="直接连接符 54"/>
          <p:cNvCxnSpPr/>
          <p:nvPr/>
        </p:nvCxnSpPr>
        <p:spPr>
          <a:xfrm>
            <a:off x="7146925" y="4072890"/>
            <a:ext cx="1157605" cy="1437005"/>
          </a:xfrm>
          <a:prstGeom prst="line">
            <a:avLst/>
          </a:prstGeom>
          <a:ln>
            <a:solidFill>
              <a:srgbClr val="0C4F9E"/>
            </a:solidFill>
          </a:ln>
        </p:spPr>
        <p:style>
          <a:lnRef idx="2">
            <a:schemeClr val="accent1"/>
          </a:lnRef>
          <a:fillRef idx="0">
            <a:srgbClr val="FFFFFF"/>
          </a:fillRef>
          <a:effectRef idx="0">
            <a:srgbClr val="FFFFFF"/>
          </a:effectRef>
          <a:fontRef idx="minor">
            <a:schemeClr val="tx1"/>
          </a:fontRef>
        </p:style>
      </p:cxnSp>
      <p:cxnSp>
        <p:nvCxnSpPr>
          <p:cNvPr id="60" name="直接连接符 59"/>
          <p:cNvCxnSpPr/>
          <p:nvPr/>
        </p:nvCxnSpPr>
        <p:spPr>
          <a:xfrm flipH="1">
            <a:off x="8042910" y="2604770"/>
            <a:ext cx="215265" cy="662940"/>
          </a:xfrm>
          <a:prstGeom prst="line">
            <a:avLst/>
          </a:prstGeom>
          <a:ln>
            <a:solidFill>
              <a:srgbClr val="0C4F9E"/>
            </a:solidFill>
          </a:ln>
        </p:spPr>
        <p:style>
          <a:lnRef idx="2">
            <a:schemeClr val="accent1"/>
          </a:lnRef>
          <a:fillRef idx="0">
            <a:srgbClr val="FFFFFF"/>
          </a:fillRef>
          <a:effectRef idx="0">
            <a:srgbClr val="FFFFFF"/>
          </a:effectRef>
          <a:fontRef idx="minor">
            <a:schemeClr val="tx1"/>
          </a:fontRef>
        </p:style>
      </p:cxnSp>
      <p:graphicFrame>
        <p:nvGraphicFramePr>
          <p:cNvPr id="5" name="表格 4"/>
          <p:cNvGraphicFramePr/>
          <p:nvPr>
            <p:custDataLst>
              <p:tags r:id="rId6"/>
            </p:custDataLst>
          </p:nvPr>
        </p:nvGraphicFramePr>
        <p:xfrm>
          <a:off x="8246110" y="1264920"/>
          <a:ext cx="3252470" cy="1839595"/>
        </p:xfrm>
        <a:graphic>
          <a:graphicData uri="http://schemas.openxmlformats.org/drawingml/2006/table">
            <a:tbl>
              <a:tblPr firstRow="1" bandRow="1">
                <a:tableStyleId>{5C22544A-7EE6-4342-B048-85BDC9FD1C3A}</a:tableStyleId>
              </a:tblPr>
              <a:tblGrid>
                <a:gridCol w="1555750"/>
                <a:gridCol w="1696720"/>
              </a:tblGrid>
              <a:tr h="360045">
                <a:tc gridSpan="2">
                  <a:txBody>
                    <a:bodyPr/>
                    <a:p>
                      <a:pPr>
                        <a:buNone/>
                      </a:pPr>
                      <a:r>
                        <a:rPr lang="zh-CN" altLang="en-US" sz="1600">
                          <a:latin typeface="思源黑体 CN Heavy" panose="020B0A00000000000000" charset="-122"/>
                          <a:ea typeface="思源黑体 CN Heavy" panose="020B0A00000000000000" charset="-122"/>
                          <a:cs typeface="思源黑体 CN Heavy" panose="020B0A00000000000000" charset="-122"/>
                        </a:rPr>
                        <a:t>过滤器×</a:t>
                      </a:r>
                      <a:r>
                        <a:rPr lang="en-US" altLang="zh-CN" sz="1600">
                          <a:latin typeface="思源黑体 CN Heavy" panose="020B0A00000000000000" charset="-122"/>
                          <a:ea typeface="思源黑体 CN Heavy" panose="020B0A00000000000000" charset="-122"/>
                          <a:cs typeface="思源黑体 CN Heavy" panose="020B0A00000000000000" charset="-122"/>
                        </a:rPr>
                        <a:t>5</a:t>
                      </a:r>
                      <a:endParaRPr lang="en-US" altLang="zh-CN" sz="1600">
                        <a:latin typeface="思源黑体 CN Heavy" panose="020B0A00000000000000" charset="-122"/>
                        <a:ea typeface="思源黑体 CN Heavy" panose="020B0A00000000000000" charset="-122"/>
                        <a:cs typeface="思源黑体 CN Heavy" panose="020B0A00000000000000" charset="-122"/>
                      </a:endParaRPr>
                    </a:p>
                  </a:txBody>
                  <a:tcPr anchor="ctr" anchorCtr="0">
                    <a:lnL>
                      <a:noFill/>
                    </a:lnL>
                    <a:lnR>
                      <a:noFill/>
                    </a:lnR>
                    <a:lnT>
                      <a:noFill/>
                    </a:lnT>
                    <a:lnB>
                      <a:noFill/>
                    </a:lnB>
                    <a:lnTlToBr>
                      <a:noFill/>
                    </a:lnTlToBr>
                    <a:lnBlToTr>
                      <a:noFill/>
                    </a:lnBlToTr>
                    <a:solidFill>
                      <a:srgbClr val="0C4F9E"/>
                    </a:solidFill>
                  </a:tcPr>
                </a:tc>
                <a:tc hMerge="1">
                  <a:tcPr>
                    <a:lnR>
                      <a:noFill/>
                    </a:lnR>
                    <a:lnT>
                      <a:noFill/>
                    </a:lnT>
                    <a:lnB>
                      <a:noFill/>
                    </a:lnB>
                  </a:tcPr>
                </a:tc>
              </a:tr>
              <a:tr h="474980">
                <a:tc>
                  <a:txBody>
                    <a:bodyPr/>
                    <a:p>
                      <a:pPr>
                        <a:buNone/>
                      </a:pPr>
                      <a:r>
                        <a:rPr lang="zh-CN" altLang="en-US" sz="1200" b="1"/>
                        <a:t>处理</a:t>
                      </a:r>
                      <a:r>
                        <a:rPr lang="zh-CN" altLang="en-US" sz="1200" b="1"/>
                        <a:t>风量：</a:t>
                      </a:r>
                      <a:endParaRPr lang="zh-CN" altLang="en-US" sz="1200" b="1"/>
                    </a:p>
                    <a:p>
                      <a:pPr>
                        <a:buNone/>
                      </a:pPr>
                      <a:r>
                        <a:rPr lang="en-US" altLang="zh-CN" sz="1200"/>
                        <a:t>3.0m³/min</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t>使用压力：</a:t>
                      </a:r>
                      <a:endParaRPr lang="zh-CN" altLang="en-US" sz="1200" b="1"/>
                    </a:p>
                    <a:p>
                      <a:pPr>
                        <a:buNone/>
                      </a:pPr>
                      <a:r>
                        <a:rPr lang="en-US" altLang="zh-CN" sz="1200" b="1"/>
                        <a:t>≤</a:t>
                      </a:r>
                      <a:r>
                        <a:rPr lang="en-US" altLang="zh-CN" sz="1200"/>
                        <a:t>2.0M</a:t>
                      </a:r>
                      <a:r>
                        <a:rPr lang="en-US" altLang="zh-CN" sz="1200"/>
                        <a:t>pa</a:t>
                      </a:r>
                      <a:endParaRPr lang="en-US" altLang="zh-CN" sz="1200"/>
                    </a:p>
                  </a:txBody>
                  <a:tcPr anchor="ctr" anchorCtr="0">
                    <a:lnL>
                      <a:noFill/>
                    </a:lnL>
                    <a:lnR>
                      <a:noFill/>
                    </a:lnR>
                    <a:lnT>
                      <a:noFill/>
                    </a:lnT>
                    <a:lnB>
                      <a:noFill/>
                    </a:lnB>
                    <a:lnTlToBr>
                      <a:noFill/>
                    </a:lnTlToBr>
                    <a:lnBlToTr>
                      <a:noFill/>
                    </a:lnBlToTr>
                  </a:tcPr>
                </a:tc>
              </a:tr>
              <a:tr h="504825">
                <a:tc>
                  <a:txBody>
                    <a:bodyPr/>
                    <a:p>
                      <a:pPr>
                        <a:buNone/>
                      </a:pPr>
                      <a:r>
                        <a:rPr lang="zh-CN" altLang="en-US" sz="1200" b="1"/>
                        <a:t>处理精度：</a:t>
                      </a:r>
                      <a:endParaRPr lang="zh-CN" altLang="en-US" sz="1200" b="1"/>
                    </a:p>
                    <a:p>
                      <a:pPr>
                        <a:buNone/>
                      </a:pPr>
                      <a:r>
                        <a:rPr lang="en-US" altLang="zh-CN" sz="1200"/>
                        <a:t>0.01um</a:t>
                      </a:r>
                      <a:endParaRPr lang="en-US" altLang="zh-CN" sz="1200"/>
                    </a:p>
                  </a:txBody>
                  <a:tcPr anchor="ctr" anchorCtr="0">
                    <a:lnL>
                      <a:noFill/>
                    </a:lnL>
                    <a:lnR>
                      <a:noFill/>
                    </a:lnR>
                    <a:lnT>
                      <a:noFill/>
                    </a:lnT>
                    <a:lnB w="19050">
                      <a:solidFill>
                        <a:srgbClr val="0C4F9E"/>
                      </a:solidFill>
                      <a:prstDash val="solid"/>
                    </a:lnB>
                    <a:lnTlToBr>
                      <a:noFill/>
                    </a:lnTlToBr>
                    <a:lnBlToTr>
                      <a:noFill/>
                    </a:lnBlToTr>
                  </a:tcPr>
                </a:tc>
                <a:tc>
                  <a:txBody>
                    <a:bodyPr/>
                    <a:p>
                      <a:pPr>
                        <a:buNone/>
                      </a:pPr>
                      <a:r>
                        <a:rPr lang="zh-CN" altLang="en-US" sz="1200" b="1"/>
                        <a:t>接口管径：</a:t>
                      </a:r>
                      <a:endParaRPr lang="zh-CN" altLang="en-US" sz="1200" b="1"/>
                    </a:p>
                    <a:p>
                      <a:pPr>
                        <a:buNone/>
                      </a:pPr>
                      <a:r>
                        <a:rPr lang="en-US" altLang="zh-CN" sz="1200"/>
                        <a:t>RP3/4</a:t>
                      </a:r>
                      <a:endParaRPr lang="en-US" altLang="zh-CN" sz="1200"/>
                    </a:p>
                  </a:txBody>
                  <a:tcPr anchor="ctr" anchorCtr="0">
                    <a:lnL>
                      <a:noFill/>
                    </a:lnL>
                    <a:lnR>
                      <a:noFill/>
                    </a:lnR>
                    <a:lnT>
                      <a:noFill/>
                    </a:lnT>
                    <a:lnB w="19050">
                      <a:solidFill>
                        <a:srgbClr val="0C4F9E"/>
                      </a:solidFill>
                      <a:prstDash val="solid"/>
                    </a:lnB>
                    <a:lnTlToBr>
                      <a:noFill/>
                    </a:lnTlToBr>
                    <a:lnBlToTr>
                      <a:noFill/>
                    </a:lnBlToTr>
                  </a:tcPr>
                </a:tc>
              </a:tr>
            </a:tbl>
          </a:graphicData>
        </a:graphic>
      </p:graphicFrame>
      <p:graphicFrame>
        <p:nvGraphicFramePr>
          <p:cNvPr id="11" name="表格 10"/>
          <p:cNvGraphicFramePr/>
          <p:nvPr>
            <p:custDataLst>
              <p:tags r:id="rId7"/>
            </p:custDataLst>
          </p:nvPr>
        </p:nvGraphicFramePr>
        <p:xfrm>
          <a:off x="8305800" y="4204970"/>
          <a:ext cx="3252470" cy="1814830"/>
        </p:xfrm>
        <a:graphic>
          <a:graphicData uri="http://schemas.openxmlformats.org/drawingml/2006/table">
            <a:tbl>
              <a:tblPr firstRow="1" bandRow="1">
                <a:tableStyleId>{5C22544A-7EE6-4342-B048-85BDC9FD1C3A}</a:tableStyleId>
              </a:tblPr>
              <a:tblGrid>
                <a:gridCol w="1555750"/>
                <a:gridCol w="1696720"/>
              </a:tblGrid>
              <a:tr h="331470">
                <a:tc gridSpan="2">
                  <a:txBody>
                    <a:bodyPr/>
                    <a:p>
                      <a:pPr>
                        <a:buNone/>
                      </a:pPr>
                      <a:r>
                        <a:rPr lang="zh-CN" altLang="en-US" sz="1600">
                          <a:latin typeface="思源黑体 CN Heavy" panose="020B0A00000000000000" charset="-122"/>
                          <a:ea typeface="思源黑体 CN Heavy" panose="020B0A00000000000000" charset="-122"/>
                        </a:rPr>
                        <a:t>冷干机</a:t>
                      </a:r>
                      <a:endParaRPr lang="zh-CN" altLang="en-US" sz="1600">
                        <a:latin typeface="思源黑体 CN Heavy" panose="020B0A00000000000000" charset="-122"/>
                        <a:ea typeface="思源黑体 CN Heavy" panose="020B0A00000000000000" charset="-122"/>
                      </a:endParaRPr>
                    </a:p>
                  </a:txBody>
                  <a:tcPr anchor="ctr" anchorCtr="0">
                    <a:lnL>
                      <a:noFill/>
                    </a:lnL>
                    <a:lnR>
                      <a:noFill/>
                    </a:lnR>
                    <a:lnT>
                      <a:noFill/>
                    </a:lnT>
                    <a:lnB>
                      <a:noFill/>
                    </a:lnB>
                    <a:lnTlToBr>
                      <a:noFill/>
                    </a:lnTlToBr>
                    <a:lnBlToTr>
                      <a:noFill/>
                    </a:lnBlToTr>
                    <a:solidFill>
                      <a:srgbClr val="0C4F9E"/>
                    </a:solidFill>
                  </a:tcPr>
                </a:tc>
                <a:tc hMerge="1">
                  <a:tcPr>
                    <a:lnR>
                      <a:noFill/>
                    </a:lnR>
                    <a:lnT>
                      <a:noFill/>
                    </a:lnT>
                    <a:lnB>
                      <a:noFill/>
                    </a:lnB>
                  </a:tcPr>
                </a:tc>
              </a:tr>
              <a:tr h="474980">
                <a:tc>
                  <a:txBody>
                    <a:bodyPr/>
                    <a:p>
                      <a:pPr>
                        <a:buNone/>
                      </a:pPr>
                      <a:r>
                        <a:rPr lang="zh-CN" altLang="en-US" sz="1200" b="1"/>
                        <a:t>处理风量：</a:t>
                      </a:r>
                      <a:endParaRPr lang="zh-CN" altLang="en-US" sz="1200" b="1"/>
                    </a:p>
                    <a:p>
                      <a:pPr>
                        <a:buNone/>
                      </a:pPr>
                      <a:r>
                        <a:rPr lang="en-US" altLang="zh-CN" sz="1200"/>
                        <a:t>3.0m</a:t>
                      </a:r>
                      <a:r>
                        <a:rPr lang="en-US" altLang="en-US" sz="1200"/>
                        <a:t>³</a:t>
                      </a:r>
                      <a:r>
                        <a:rPr lang="en-US" altLang="zh-CN" sz="1200"/>
                        <a:t>/min</a:t>
                      </a:r>
                      <a:endParaRPr lang="en-US" altLang="zh-CN" sz="1200"/>
                    </a:p>
                  </a:txBody>
                  <a:tcPr anchor="ctr" anchorCtr="0">
                    <a:lnL>
                      <a:noFill/>
                    </a:lnL>
                    <a:lnR>
                      <a:noFill/>
                    </a:lnR>
                    <a:lnT>
                      <a:noFill/>
                    </a:lnT>
                    <a:lnB>
                      <a:noFill/>
                    </a:lnB>
                    <a:lnTlToBr>
                      <a:noFill/>
                    </a:lnTlToBr>
                    <a:lnBlToTr>
                      <a:noFill/>
                    </a:lnBlToTr>
                  </a:tcPr>
                </a:tc>
                <a:tc>
                  <a:txBody>
                    <a:bodyPr/>
                    <a:p>
                      <a:pPr>
                        <a:buNone/>
                      </a:pPr>
                      <a:r>
                        <a:rPr lang="zh-CN" altLang="en-US" sz="1200" b="1"/>
                        <a:t>使用压力：</a:t>
                      </a:r>
                      <a:endParaRPr lang="zh-CN" altLang="en-US" sz="1200" b="1"/>
                    </a:p>
                    <a:p>
                      <a:pPr>
                        <a:buNone/>
                      </a:pPr>
                      <a:r>
                        <a:rPr lang="en-US" altLang="zh-CN" sz="1200"/>
                        <a:t>1.6Mpa</a:t>
                      </a:r>
                      <a:endParaRPr lang="en-US" altLang="zh-CN" sz="1200"/>
                    </a:p>
                  </a:txBody>
                  <a:tcPr anchor="ctr" anchorCtr="0">
                    <a:lnL>
                      <a:noFill/>
                    </a:lnL>
                    <a:lnR>
                      <a:noFill/>
                    </a:lnR>
                    <a:lnT>
                      <a:noFill/>
                    </a:lnT>
                    <a:lnB>
                      <a:noFill/>
                    </a:lnB>
                    <a:lnTlToBr>
                      <a:noFill/>
                    </a:lnTlToBr>
                    <a:lnBlToTr>
                      <a:noFill/>
                    </a:lnBlToTr>
                  </a:tcPr>
                </a:tc>
              </a:tr>
              <a:tr h="504825">
                <a:tc>
                  <a:txBody>
                    <a:bodyPr/>
                    <a:p>
                      <a:pPr>
                        <a:buNone/>
                      </a:pPr>
                      <a:r>
                        <a:rPr lang="zh-CN" altLang="en-US" sz="1200" b="1"/>
                        <a:t>压力露点：</a:t>
                      </a:r>
                      <a:endParaRPr lang="zh-CN" altLang="en-US" sz="1200" b="1"/>
                    </a:p>
                    <a:p>
                      <a:pPr>
                        <a:buNone/>
                      </a:pPr>
                      <a:r>
                        <a:rPr lang="en-US" altLang="zh-CN" sz="1200"/>
                        <a:t>3-5</a:t>
                      </a:r>
                      <a:r>
                        <a:rPr lang="en-US" altLang="en-US" sz="1200"/>
                        <a:t>℃</a:t>
                      </a:r>
                      <a:endParaRPr lang="en-US" altLang="en-US" sz="1200"/>
                    </a:p>
                  </a:txBody>
                  <a:tcPr anchor="ctr" anchorCtr="0">
                    <a:lnL>
                      <a:noFill/>
                    </a:lnL>
                    <a:lnR>
                      <a:noFill/>
                    </a:lnR>
                    <a:lnT>
                      <a:noFill/>
                    </a:lnT>
                    <a:lnB w="19050">
                      <a:solidFill>
                        <a:srgbClr val="0C4F9E"/>
                      </a:solidFill>
                      <a:prstDash val="solid"/>
                    </a:lnB>
                    <a:lnTlToBr>
                      <a:noFill/>
                    </a:lnTlToBr>
                    <a:lnBlToTr>
                      <a:noFill/>
                    </a:lnBlToTr>
                  </a:tcPr>
                </a:tc>
                <a:tc>
                  <a:txBody>
                    <a:bodyPr/>
                    <a:p>
                      <a:pPr>
                        <a:buNone/>
                      </a:pPr>
                      <a:r>
                        <a:rPr lang="zh-CN" altLang="en-US" sz="1200" b="1"/>
                        <a:t>环境温度：</a:t>
                      </a:r>
                      <a:endParaRPr lang="zh-CN" altLang="en-US" sz="1200" b="1"/>
                    </a:p>
                    <a:p>
                      <a:pPr>
                        <a:buNone/>
                      </a:pPr>
                      <a:r>
                        <a:rPr lang="zh-CN" altLang="en-US" sz="1200"/>
                        <a:t>＜</a:t>
                      </a:r>
                      <a:r>
                        <a:rPr lang="en-US" altLang="zh-CN" sz="1200"/>
                        <a:t>45</a:t>
                      </a:r>
                      <a:r>
                        <a:rPr lang="en-US" altLang="en-US" sz="1200"/>
                        <a:t>℃</a:t>
                      </a:r>
                      <a:endParaRPr lang="en-US" altLang="en-US" sz="1200"/>
                    </a:p>
                  </a:txBody>
                  <a:tcPr anchor="ctr" anchorCtr="0">
                    <a:lnL>
                      <a:noFill/>
                    </a:lnL>
                    <a:lnR>
                      <a:noFill/>
                    </a:lnR>
                    <a:lnT>
                      <a:noFill/>
                    </a:lnT>
                    <a:lnB w="19050">
                      <a:solidFill>
                        <a:srgbClr val="0C4F9E"/>
                      </a:solidFill>
                      <a:prstDash val="solid"/>
                    </a:lnB>
                    <a:lnTlToBr>
                      <a:noFill/>
                    </a:lnTlToBr>
                    <a:lnBlToTr>
                      <a:noFill/>
                    </a:lnBlToTr>
                  </a:tcPr>
                </a:tc>
              </a:tr>
            </a:tbl>
          </a:graphicData>
        </a:graphic>
      </p:graphicFrame>
      <p:sp>
        <p:nvSpPr>
          <p:cNvPr id="2" name="矩形 1"/>
          <p:cNvSpPr/>
          <p:nvPr/>
        </p:nvSpPr>
        <p:spPr>
          <a:xfrm>
            <a:off x="-9525" y="5967095"/>
            <a:ext cx="12220575" cy="457200"/>
          </a:xfrm>
          <a:prstGeom prst="rect">
            <a:avLst/>
          </a:prstGeom>
          <a:solidFill>
            <a:srgbClr val="0C4F9E">
              <a:alpha val="9000"/>
            </a:srgbClr>
          </a:solidFill>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3421380" y="6027103"/>
            <a:ext cx="3464560" cy="33718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600">
                <a:latin typeface="Arial" panose="020B0604020202020204" pitchFamily="34" charset="0"/>
                <a:ea typeface="微软雅黑" panose="020B0503020204020204" charset="-122"/>
              </a:rPr>
              <a:t>整机尺寸：</a:t>
            </a:r>
            <a:r>
              <a:rPr lang="en-US" altLang="zh-CN" sz="1600">
                <a:latin typeface="Arial" panose="020B0604020202020204" pitchFamily="34" charset="0"/>
                <a:ea typeface="微软雅黑" panose="020B0503020204020204" charset="-122"/>
              </a:rPr>
              <a:t>1800</a:t>
            </a:r>
            <a:r>
              <a:rPr lang="zh-CN" altLang="en-US" sz="1600">
                <a:latin typeface="Arial" panose="020B0604020202020204" pitchFamily="34" charset="0"/>
                <a:ea typeface="微软雅黑" panose="020B0503020204020204" charset="-122"/>
              </a:rPr>
              <a:t>×</a:t>
            </a:r>
            <a:r>
              <a:rPr lang="en-US" altLang="zh-CN" sz="1600">
                <a:latin typeface="Arial" panose="020B0604020202020204" pitchFamily="34" charset="0"/>
                <a:ea typeface="微软雅黑" panose="020B0503020204020204" charset="-122"/>
              </a:rPr>
              <a:t>750</a:t>
            </a:r>
            <a:r>
              <a:rPr lang="zh-CN" altLang="en-US" sz="1600">
                <a:latin typeface="Arial" panose="020B0604020202020204" pitchFamily="34" charset="0"/>
                <a:ea typeface="微软雅黑" panose="020B0503020204020204" charset="-122"/>
              </a:rPr>
              <a:t>×</a:t>
            </a:r>
            <a:r>
              <a:rPr lang="en-US" altLang="zh-CN" sz="1600">
                <a:latin typeface="Arial" panose="020B0604020202020204" pitchFamily="34" charset="0"/>
                <a:ea typeface="微软雅黑" panose="020B0503020204020204" charset="-122"/>
              </a:rPr>
              <a:t>1760mm</a:t>
            </a:r>
            <a:endParaRPr lang="en-US" altLang="zh-CN" sz="1600">
              <a:latin typeface="Arial" panose="020B0604020202020204" pitchFamily="34" charset="0"/>
              <a:ea typeface="微软雅黑" panose="020B0503020204020204" charset="-122"/>
            </a:endParaRPr>
          </a:p>
        </p:txBody>
      </p:sp>
      <p:sp>
        <p:nvSpPr>
          <p:cNvPr id="8" name="文本框 7"/>
          <p:cNvSpPr txBox="1"/>
          <p:nvPr/>
        </p:nvSpPr>
        <p:spPr>
          <a:xfrm>
            <a:off x="6812280" y="6027420"/>
            <a:ext cx="1978660" cy="33718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600">
                <a:latin typeface="Arial" panose="020B0604020202020204" pitchFamily="34" charset="0"/>
                <a:ea typeface="微软雅黑" panose="020B0503020204020204" charset="-122"/>
              </a:rPr>
              <a:t>重量：</a:t>
            </a:r>
            <a:r>
              <a:rPr lang="en-US" sz="1600">
                <a:latin typeface="Arial" panose="020B0604020202020204" pitchFamily="34" charset="0"/>
                <a:ea typeface="微软雅黑" panose="020B0503020204020204" charset="-122"/>
              </a:rPr>
              <a:t>480kg</a:t>
            </a:r>
            <a:endParaRPr lang="en-US" sz="1600">
              <a:latin typeface="Arial" panose="020B0604020202020204" pitchFamily="34" charset="0"/>
              <a:ea typeface="微软雅黑" panose="020B0503020204020204" charset="-122"/>
            </a:endParaRPr>
          </a:p>
        </p:txBody>
      </p:sp>
    </p:spTree>
    <p:custDataLst>
      <p:tags r:id="rId8"/>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0" name="Title 6"/>
          <p:cNvSpPr txBox="1"/>
          <p:nvPr>
            <p:custDataLst>
              <p:tags r:id="rId2"/>
            </p:custDataLst>
          </p:nvPr>
        </p:nvSpPr>
        <p:spPr>
          <a:xfrm>
            <a:off x="1001395" y="445770"/>
            <a:ext cx="4607560" cy="500380"/>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none" lIns="72000" tIns="36195" rIns="72000" bIns="36195"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90000"/>
              </a:lnSpc>
              <a:spcBef>
                <a:spcPts val="1000"/>
              </a:spcBef>
              <a:spcAft>
                <a:spcPts val="0"/>
              </a:spcAft>
              <a:buSzPct val="100000"/>
              <a:buNone/>
            </a:pPr>
            <a:r>
              <a:rPr altLang="zh-CN" sz="2800" b="1" spc="205">
                <a:ln w="3175">
                  <a:noFill/>
                  <a:prstDash val="dash"/>
                </a:ln>
                <a:solidFill>
                  <a:schemeClr val="tx1"/>
                </a:solidFill>
                <a:uFillTx/>
                <a:latin typeface="Impact" panose="020B0806030902050204" charset="0"/>
                <a:ea typeface="思源黑体 CN Heavy" panose="020B0A00000000000000" charset="-122"/>
                <a:cs typeface="Impact" panose="020B0806030902050204" charset="0"/>
                <a:sym typeface="+mn-ea"/>
              </a:rPr>
              <a:t>HM22-16</a:t>
            </a:r>
            <a:r>
              <a:rPr lang="zh-CN" altLang="en-US" sz="2800" b="1" spc="205">
                <a:ln w="3175">
                  <a:noFill/>
                  <a:prstDash val="dash"/>
                </a:ln>
                <a:solidFill>
                  <a:schemeClr val="tx1"/>
                </a:solidFill>
                <a:uFillTx/>
                <a:latin typeface="Impact" panose="020B0806030902050204" charset="0"/>
                <a:ea typeface="思源黑体 CN Heavy" panose="020B0A00000000000000" charset="-122"/>
                <a:cs typeface="Impact" panose="020B0806030902050204" charset="0"/>
                <a:sym typeface="+mn-ea"/>
              </a:rPr>
              <a:t>撬装</a:t>
            </a:r>
            <a:r>
              <a:rPr lang="zh-CN" altLang="en-US" sz="2800" b="1" spc="205">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rPr>
              <a:t>螺杆空压机</a:t>
            </a:r>
            <a:endParaRPr lang="zh-CN" altLang="en-US" sz="2800" b="1" spc="205">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endParaRPr>
          </a:p>
        </p:txBody>
      </p:sp>
      <p:graphicFrame>
        <p:nvGraphicFramePr>
          <p:cNvPr id="11" name="表格 10"/>
          <p:cNvGraphicFramePr/>
          <p:nvPr>
            <p:custDataLst>
              <p:tags r:id="rId3"/>
            </p:custDataLst>
          </p:nvPr>
        </p:nvGraphicFramePr>
        <p:xfrm>
          <a:off x="5911850" y="4029075"/>
          <a:ext cx="5295900" cy="2371090"/>
        </p:xfrm>
        <a:graphic>
          <a:graphicData uri="http://schemas.openxmlformats.org/drawingml/2006/table">
            <a:tbl>
              <a:tblPr firstRow="1" bandRow="1">
                <a:tableStyleId>{5C22544A-7EE6-4342-B048-85BDC9FD1C3A}</a:tableStyleId>
              </a:tblPr>
              <a:tblGrid>
                <a:gridCol w="1009650"/>
                <a:gridCol w="1541780"/>
                <a:gridCol w="1071245"/>
                <a:gridCol w="1673225"/>
              </a:tblGrid>
              <a:tr h="382905">
                <a:tc gridSpan="4">
                  <a:txBody>
                    <a:bodyPr/>
                    <a:p>
                      <a:pPr algn="l">
                        <a:lnSpc>
                          <a:spcPct val="110000"/>
                        </a:lnSpc>
                        <a:buNone/>
                      </a:pPr>
                      <a:r>
                        <a:rPr lang="zh-CN" altLang="en-US" sz="1600"/>
                        <a:t>螺杆</a:t>
                      </a:r>
                      <a:r>
                        <a:rPr lang="zh-CN" altLang="en-US" sz="1600"/>
                        <a:t>空压机产品配置</a:t>
                      </a:r>
                      <a:endParaRPr lang="zh-CN" altLang="en-US" sz="1600"/>
                    </a:p>
                  </a:txBody>
                  <a:tcPr anchor="ctr" anchorCtr="0">
                    <a:lnL>
                      <a:noFill/>
                    </a:lnL>
                    <a:lnR>
                      <a:noFill/>
                    </a:lnR>
                    <a:lnT>
                      <a:noFill/>
                    </a:lnT>
                    <a:lnB>
                      <a:noFill/>
                    </a:lnB>
                    <a:lnTlToBr>
                      <a:noFill/>
                    </a:lnTlToBr>
                    <a:lnBlToTr>
                      <a:noFill/>
                    </a:lnBlToTr>
                    <a:solidFill>
                      <a:srgbClr val="0C4F9E"/>
                    </a:solidFill>
                  </a:tcPr>
                </a:tc>
                <a:tc hMerge="1">
                  <a:tcPr>
                    <a:lnT>
                      <a:noFill/>
                    </a:lnT>
                    <a:lnB>
                      <a:noFill/>
                    </a:lnB>
                  </a:tcPr>
                </a:tc>
                <a:tc hMerge="1">
                  <a:tcPr>
                    <a:lnT>
                      <a:noFill/>
                    </a:lnT>
                    <a:lnB>
                      <a:noFill/>
                    </a:lnB>
                  </a:tcPr>
                </a:tc>
                <a:tc hMerge="1">
                  <a:tcPr>
                    <a:lnR>
                      <a:noFill/>
                    </a:lnR>
                    <a:lnT>
                      <a:noFill/>
                    </a:lnT>
                    <a:lnB>
                      <a:noFill/>
                    </a:lnB>
                  </a:tcPr>
                </a:tc>
              </a:tr>
              <a:tr h="330835">
                <a:tc>
                  <a:txBody>
                    <a:bodyPr/>
                    <a:p>
                      <a:pPr algn="l">
                        <a:buNone/>
                      </a:pPr>
                      <a:r>
                        <a:rPr lang="zh-CN" altLang="en-US" sz="1200" b="1"/>
                        <a:t>品牌</a:t>
                      </a:r>
                      <a:endParaRPr lang="zh-CN" altLang="en-US" sz="1200" b="1"/>
                    </a:p>
                  </a:txBody>
                  <a:tcPr anchor="ctr" anchorCtr="0">
                    <a:lnL>
                      <a:noFill/>
                    </a:lnL>
                    <a:lnR w="12700">
                      <a:solidFill>
                        <a:schemeClr val="accent1"/>
                      </a:solidFill>
                      <a:prstDash val="sysDot"/>
                    </a:lnR>
                    <a:lnT>
                      <a:noFill/>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上海汉尼米克</a:t>
                      </a:r>
                      <a:endParaRPr lang="zh-CN" altLang="en-US" sz="1200"/>
                    </a:p>
                  </a:txBody>
                  <a:tcPr anchor="ctr" anchorCtr="0">
                    <a:lnL w="12700">
                      <a:solidFill>
                        <a:schemeClr val="accent1"/>
                      </a:solidFill>
                      <a:prstDash val="sysDot"/>
                    </a:lnL>
                    <a:lnR w="12700">
                      <a:solidFill>
                        <a:schemeClr val="accent1"/>
                      </a:solidFill>
                      <a:prstDash val="sysDot"/>
                    </a:lnR>
                    <a:lnT>
                      <a:noFill/>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b="1"/>
                        <a:t>机箱</a:t>
                      </a:r>
                      <a:endParaRPr lang="zh-CN" altLang="en-US" sz="1200" b="1"/>
                    </a:p>
                  </a:txBody>
                  <a:tcPr anchor="ctr" anchorCtr="0">
                    <a:lnL w="12700">
                      <a:solidFill>
                        <a:schemeClr val="accent1"/>
                      </a:solidFill>
                      <a:prstDash val="sysDot"/>
                    </a:lnL>
                    <a:lnR w="12700">
                      <a:solidFill>
                        <a:schemeClr val="accent1"/>
                      </a:solidFill>
                      <a:prstDash val="sysDot"/>
                    </a:lnR>
                    <a:lnT>
                      <a:noFill/>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汉尼米克定制</a:t>
                      </a:r>
                      <a:endParaRPr lang="zh-CN" altLang="en-US" sz="1200"/>
                    </a:p>
                  </a:txBody>
                  <a:tcPr anchor="ctr" anchorCtr="0">
                    <a:lnL w="12700">
                      <a:solidFill>
                        <a:schemeClr val="accent1"/>
                      </a:solidFill>
                      <a:prstDash val="sysDot"/>
                    </a:lnL>
                    <a:lnR>
                      <a:noFill/>
                    </a:lnR>
                    <a:lnT>
                      <a:noFill/>
                    </a:lnT>
                    <a:lnB w="12700">
                      <a:solidFill>
                        <a:schemeClr val="accent1"/>
                      </a:solidFill>
                      <a:prstDash val="sysDot"/>
                    </a:lnB>
                    <a:lnTlToBr>
                      <a:noFill/>
                    </a:lnTlToBr>
                    <a:lnBlToTr>
                      <a:noFill/>
                    </a:lnBlToTr>
                    <a:solidFill>
                      <a:schemeClr val="bg1">
                        <a:lumMod val="95000"/>
                        <a:alpha val="73000"/>
                      </a:schemeClr>
                    </a:solidFill>
                  </a:tcPr>
                </a:tc>
              </a:tr>
              <a:tr h="331470">
                <a:tc>
                  <a:txBody>
                    <a:bodyPr/>
                    <a:p>
                      <a:pPr algn="l">
                        <a:buNone/>
                      </a:pPr>
                      <a:r>
                        <a:rPr lang="zh-CN" altLang="en-US" sz="1200" b="1"/>
                        <a:t>主机</a:t>
                      </a:r>
                      <a:endParaRPr lang="zh-CN" altLang="en-US" sz="1200" b="1"/>
                    </a:p>
                  </a:txBody>
                  <a:tcPr anchor="ctr" anchorCtr="0">
                    <a:lnL>
                      <a:noFill/>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汉尼米克定制</a:t>
                      </a:r>
                      <a:endParaRPr lang="zh-CN" altLang="en-US"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b="1"/>
                        <a:t>电机</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金龙</a:t>
                      </a:r>
                      <a:r>
                        <a:rPr lang="en-US" altLang="zh-CN" sz="1200"/>
                        <a:t>/</a:t>
                      </a:r>
                      <a:r>
                        <a:rPr lang="zh-CN" altLang="en-US" sz="1200"/>
                        <a:t>江天</a:t>
                      </a:r>
                      <a:endParaRPr lang="zh-CN" altLang="en-US" sz="1200"/>
                    </a:p>
                  </a:txBody>
                  <a:tcPr anchor="ctr" anchorCtr="0">
                    <a:lnL w="12700">
                      <a:solidFill>
                        <a:schemeClr val="accent1"/>
                      </a:solidFill>
                      <a:prstDash val="sysDot"/>
                    </a:lnL>
                    <a:lnR>
                      <a:noFill/>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r>
              <a:tr h="331470">
                <a:tc>
                  <a:txBody>
                    <a:bodyPr/>
                    <a:p>
                      <a:pPr algn="l">
                        <a:buNone/>
                      </a:pPr>
                      <a:r>
                        <a:rPr lang="zh-CN" altLang="en-US" sz="1200" b="1"/>
                        <a:t>变频器</a:t>
                      </a:r>
                      <a:endParaRPr lang="zh-CN" altLang="en-US" sz="1200" b="1"/>
                    </a:p>
                  </a:txBody>
                  <a:tcPr anchor="ctr" anchorCtr="0">
                    <a:lnL>
                      <a:noFill/>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富凌</a:t>
                      </a:r>
                      <a:r>
                        <a:rPr lang="en-US" altLang="zh-CN" sz="1200"/>
                        <a:t>/</a:t>
                      </a:r>
                      <a:r>
                        <a:rPr lang="zh-CN" altLang="en-US" sz="1200"/>
                        <a:t>汇川</a:t>
                      </a:r>
                      <a:endParaRPr lang="zh-CN" altLang="en-US"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b="1"/>
                        <a:t>交流接触器</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施耐德</a:t>
                      </a:r>
                      <a:r>
                        <a:rPr lang="en-US" altLang="zh-CN" sz="1200"/>
                        <a:t>/</a:t>
                      </a:r>
                      <a:r>
                        <a:rPr lang="zh-CN" altLang="en-US" sz="1200"/>
                        <a:t>西门子</a:t>
                      </a:r>
                      <a:endParaRPr lang="zh-CN" altLang="en-US" sz="1200"/>
                    </a:p>
                  </a:txBody>
                  <a:tcPr anchor="ctr" anchorCtr="0">
                    <a:lnL w="12700">
                      <a:solidFill>
                        <a:schemeClr val="accent1"/>
                      </a:solidFill>
                      <a:prstDash val="sysDot"/>
                    </a:lnL>
                    <a:lnR>
                      <a:noFill/>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r>
              <a:tr h="331470">
                <a:tc>
                  <a:txBody>
                    <a:bodyPr/>
                    <a:p>
                      <a:pPr algn="l">
                        <a:buNone/>
                      </a:pPr>
                      <a:r>
                        <a:rPr lang="zh-CN" altLang="en-US" sz="1200" b="1"/>
                        <a:t>油气分离器</a:t>
                      </a:r>
                      <a:endParaRPr lang="zh-CN" altLang="en-US" sz="1200" b="1"/>
                    </a:p>
                  </a:txBody>
                  <a:tcPr anchor="ctr" anchorCtr="0">
                    <a:lnL>
                      <a:noFill/>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九树</a:t>
                      </a:r>
                      <a:r>
                        <a:rPr lang="en-US" altLang="zh-CN" sz="1200"/>
                        <a:t>/</a:t>
                      </a:r>
                      <a:r>
                        <a:rPr lang="zh-CN" altLang="en-US" sz="1200"/>
                        <a:t>聚才</a:t>
                      </a:r>
                      <a:endParaRPr lang="zh-CN" altLang="en-US"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b="1"/>
                        <a:t>冷却器</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汉尼米克定制</a:t>
                      </a:r>
                      <a:endParaRPr lang="zh-CN" altLang="en-US" sz="1200"/>
                    </a:p>
                  </a:txBody>
                  <a:tcPr anchor="ctr" anchorCtr="0">
                    <a:lnL w="12700">
                      <a:solidFill>
                        <a:schemeClr val="accent1"/>
                      </a:solidFill>
                      <a:prstDash val="sysDot"/>
                    </a:lnL>
                    <a:lnR>
                      <a:noFill/>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r>
              <a:tr h="331470">
                <a:tc>
                  <a:txBody>
                    <a:bodyPr/>
                    <a:p>
                      <a:pPr algn="l">
                        <a:buNone/>
                      </a:pPr>
                      <a:r>
                        <a:rPr lang="zh-CN" altLang="en-US" sz="1200" b="1"/>
                        <a:t>进气阀</a:t>
                      </a:r>
                      <a:endParaRPr lang="zh-CN" altLang="en-US" sz="1200" b="1"/>
                    </a:p>
                  </a:txBody>
                  <a:tcPr anchor="ctr" anchorCtr="0">
                    <a:lnL>
                      <a:noFill/>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红星</a:t>
                      </a:r>
                      <a:endParaRPr lang="zh-CN" altLang="en-US"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b="1"/>
                        <a:t>传感器</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c>
                  <a:txBody>
                    <a:bodyPr/>
                    <a:p>
                      <a:pPr algn="l">
                        <a:buNone/>
                      </a:pPr>
                      <a:r>
                        <a:rPr lang="zh-CN" altLang="en-US" sz="1200"/>
                        <a:t>欧</a:t>
                      </a:r>
                      <a:r>
                        <a:rPr lang="zh-CN" altLang="en-US" sz="1200"/>
                        <a:t>利德</a:t>
                      </a:r>
                      <a:endParaRPr lang="zh-CN" altLang="en-US" sz="1200"/>
                    </a:p>
                  </a:txBody>
                  <a:tcPr anchor="ctr" anchorCtr="0">
                    <a:lnL w="12700">
                      <a:solidFill>
                        <a:schemeClr val="accent1"/>
                      </a:solidFill>
                      <a:prstDash val="sysDot"/>
                    </a:lnL>
                    <a:lnR>
                      <a:noFill/>
                    </a:lnR>
                    <a:lnT w="12700">
                      <a:solidFill>
                        <a:schemeClr val="accent1"/>
                      </a:solidFill>
                      <a:prstDash val="sysDot"/>
                    </a:lnT>
                    <a:lnB w="12700">
                      <a:solidFill>
                        <a:schemeClr val="accent1"/>
                      </a:solidFill>
                      <a:prstDash val="sysDot"/>
                    </a:lnB>
                    <a:lnTlToBr>
                      <a:noFill/>
                    </a:lnTlToBr>
                    <a:lnBlToTr>
                      <a:noFill/>
                    </a:lnBlToTr>
                    <a:solidFill>
                      <a:schemeClr val="bg1">
                        <a:lumMod val="95000"/>
                        <a:alpha val="73000"/>
                      </a:schemeClr>
                    </a:solidFill>
                  </a:tcPr>
                </a:tc>
              </a:tr>
              <a:tr h="331470">
                <a:tc>
                  <a:txBody>
                    <a:bodyPr/>
                    <a:p>
                      <a:pPr algn="l">
                        <a:buNone/>
                      </a:pPr>
                      <a:r>
                        <a:rPr lang="zh-CN" altLang="en-US" sz="1200" b="1"/>
                        <a:t>油滤、油分</a:t>
                      </a:r>
                      <a:endParaRPr lang="zh-CN" altLang="en-US" sz="1200" b="1"/>
                    </a:p>
                  </a:txBody>
                  <a:tcPr anchor="ctr" anchorCtr="0">
                    <a:lnL>
                      <a:noFill/>
                    </a:lnL>
                    <a:lnR w="12700">
                      <a:solidFill>
                        <a:schemeClr val="accent1"/>
                      </a:solidFill>
                      <a:prstDash val="sysDot"/>
                    </a:lnR>
                    <a:lnT w="12700">
                      <a:solidFill>
                        <a:schemeClr val="accent1"/>
                      </a:solidFill>
                      <a:prstDash val="sysDot"/>
                    </a:lnT>
                    <a:lnB w="28575">
                      <a:solidFill>
                        <a:schemeClr val="accent1"/>
                      </a:solidFill>
                      <a:prstDash val="solid"/>
                    </a:lnB>
                    <a:lnTlToBr>
                      <a:noFill/>
                    </a:lnTlToBr>
                    <a:lnBlToTr>
                      <a:noFill/>
                    </a:lnBlToTr>
                    <a:solidFill>
                      <a:schemeClr val="bg1">
                        <a:lumMod val="95000"/>
                        <a:alpha val="73000"/>
                      </a:schemeClr>
                    </a:solidFill>
                  </a:tcPr>
                </a:tc>
                <a:tc>
                  <a:txBody>
                    <a:bodyPr/>
                    <a:p>
                      <a:pPr algn="l">
                        <a:buNone/>
                      </a:pPr>
                      <a:r>
                        <a:rPr lang="zh-CN" altLang="en-US" sz="1200"/>
                        <a:t>汉尼米克定制</a:t>
                      </a:r>
                      <a:endParaRPr lang="zh-CN" altLang="en-US" sz="1200"/>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28575">
                      <a:solidFill>
                        <a:schemeClr val="accent1"/>
                      </a:solidFill>
                      <a:prstDash val="solid"/>
                    </a:lnB>
                    <a:lnTlToBr>
                      <a:noFill/>
                    </a:lnTlToBr>
                    <a:lnBlToTr>
                      <a:noFill/>
                    </a:lnBlToTr>
                    <a:solidFill>
                      <a:schemeClr val="bg1">
                        <a:lumMod val="95000"/>
                        <a:alpha val="73000"/>
                      </a:schemeClr>
                    </a:solidFill>
                  </a:tcPr>
                </a:tc>
                <a:tc>
                  <a:txBody>
                    <a:bodyPr/>
                    <a:p>
                      <a:pPr algn="l">
                        <a:buNone/>
                      </a:pPr>
                      <a:r>
                        <a:rPr lang="zh-CN" altLang="en-US" sz="1200" b="1"/>
                        <a:t>控制器</a:t>
                      </a:r>
                      <a:endParaRPr lang="zh-CN" altLang="en-US" sz="1200" b="1"/>
                    </a:p>
                  </a:txBody>
                  <a:tcPr anchor="ctr" anchorCtr="0">
                    <a:lnL w="12700">
                      <a:solidFill>
                        <a:schemeClr val="accent1"/>
                      </a:solidFill>
                      <a:prstDash val="sysDot"/>
                    </a:lnL>
                    <a:lnR w="12700">
                      <a:solidFill>
                        <a:schemeClr val="accent1"/>
                      </a:solidFill>
                      <a:prstDash val="sysDot"/>
                    </a:lnR>
                    <a:lnT w="12700">
                      <a:solidFill>
                        <a:schemeClr val="accent1"/>
                      </a:solidFill>
                      <a:prstDash val="sysDot"/>
                    </a:lnT>
                    <a:lnB w="28575">
                      <a:solidFill>
                        <a:schemeClr val="accent1"/>
                      </a:solidFill>
                      <a:prstDash val="solid"/>
                    </a:lnB>
                    <a:lnTlToBr>
                      <a:noFill/>
                    </a:lnTlToBr>
                    <a:lnBlToTr>
                      <a:noFill/>
                    </a:lnBlToTr>
                    <a:solidFill>
                      <a:schemeClr val="bg1">
                        <a:lumMod val="95000"/>
                        <a:alpha val="73000"/>
                      </a:schemeClr>
                    </a:solidFill>
                  </a:tcPr>
                </a:tc>
                <a:tc>
                  <a:txBody>
                    <a:bodyPr/>
                    <a:p>
                      <a:pPr algn="l">
                        <a:buNone/>
                      </a:pPr>
                      <a:r>
                        <a:rPr lang="zh-CN" altLang="en-US" sz="1200"/>
                        <a:t>汉尼米克定制</a:t>
                      </a:r>
                      <a:endParaRPr lang="zh-CN" altLang="en-US" sz="1200"/>
                    </a:p>
                  </a:txBody>
                  <a:tcPr anchor="ctr" anchorCtr="0">
                    <a:lnL w="12700">
                      <a:solidFill>
                        <a:schemeClr val="accent1"/>
                      </a:solidFill>
                      <a:prstDash val="sysDot"/>
                    </a:lnL>
                    <a:lnR>
                      <a:noFill/>
                    </a:lnR>
                    <a:lnT w="12700">
                      <a:solidFill>
                        <a:schemeClr val="accent1"/>
                      </a:solidFill>
                      <a:prstDash val="sysDot"/>
                    </a:lnT>
                    <a:lnB w="28575">
                      <a:solidFill>
                        <a:schemeClr val="accent1"/>
                      </a:solidFill>
                      <a:prstDash val="solid"/>
                    </a:lnB>
                    <a:lnTlToBr>
                      <a:noFill/>
                    </a:lnTlToBr>
                    <a:lnBlToTr>
                      <a:noFill/>
                    </a:lnBlToTr>
                    <a:solidFill>
                      <a:schemeClr val="bg1">
                        <a:lumMod val="95000"/>
                        <a:alpha val="73000"/>
                      </a:schemeClr>
                    </a:solidFill>
                  </a:tcPr>
                </a:tc>
              </a:tr>
            </a:tbl>
          </a:graphicData>
        </a:graphic>
      </p:graphicFrame>
      <p:sp>
        <p:nvSpPr>
          <p:cNvPr id="14" name="文本框 13"/>
          <p:cNvSpPr txBox="1"/>
          <p:nvPr/>
        </p:nvSpPr>
        <p:spPr>
          <a:xfrm>
            <a:off x="176530" y="154940"/>
            <a:ext cx="946785" cy="628015"/>
          </a:xfrm>
          <a:prstGeom prst="rect">
            <a:avLst/>
          </a:prstGeom>
        </p:spPr>
        <p:txBody>
          <a:bodyPr wrap="square">
            <a:noAutofit/>
            <a:extLst>
              <a:ext uri="{4A0BC546-FE56-4ADE-93B0-CB8AF2F6F144}">
                <wpsdc:textFrameExt xmlns:wpsdc="http://www.wps.cn/officeDocument/2022/drawingmlCustomData" type="title"/>
              </a:ext>
            </a:extLst>
          </a:bodyPr>
          <a:p>
            <a:pPr algn="l"/>
            <a:r>
              <a:rPr lang="en-US" altLang="zh-CN" sz="4800" b="1" spc="400">
                <a:solidFill>
                  <a:srgbClr val="0C4F9E"/>
                </a:solidFill>
                <a:latin typeface="Impact" panose="020B0806030902050204" charset="0"/>
                <a:ea typeface="思源黑体 CN Heavy" panose="020B0A00000000000000" charset="-122"/>
                <a:cs typeface="Impact" panose="020B0806030902050204" charset="0"/>
              </a:rPr>
              <a:t>05</a:t>
            </a:r>
            <a:endParaRPr lang="en-US" altLang="zh-CN" sz="4800" b="1" spc="400">
              <a:solidFill>
                <a:srgbClr val="0C4F9E"/>
              </a:solidFill>
              <a:latin typeface="Impact" panose="020B0806030902050204" charset="0"/>
              <a:ea typeface="思源黑体 CN Heavy" panose="020B0A00000000000000" charset="-122"/>
              <a:cs typeface="Impact" panose="020B0806030902050204" charset="0"/>
            </a:endParaRPr>
          </a:p>
        </p:txBody>
      </p:sp>
      <p:grpSp>
        <p:nvGrpSpPr>
          <p:cNvPr id="7" name="组合 6"/>
          <p:cNvGrpSpPr/>
          <p:nvPr/>
        </p:nvGrpSpPr>
        <p:grpSpPr>
          <a:xfrm rot="0">
            <a:off x="5466715" y="1475105"/>
            <a:ext cx="142240" cy="4612640"/>
            <a:chOff x="8534" y="1933"/>
            <a:chExt cx="224" cy="7264"/>
          </a:xfrm>
        </p:grpSpPr>
        <p:cxnSp>
          <p:nvCxnSpPr>
            <p:cNvPr id="16" name="直接连接符 15"/>
            <p:cNvCxnSpPr/>
            <p:nvPr/>
          </p:nvCxnSpPr>
          <p:spPr>
            <a:xfrm>
              <a:off x="8646" y="1933"/>
              <a:ext cx="13" cy="7265"/>
            </a:xfrm>
            <a:prstGeom prst="line">
              <a:avLst/>
            </a:prstGeom>
            <a:ln>
              <a:solidFill>
                <a:schemeClr val="accent1">
                  <a:alpha val="30000"/>
                </a:schemeClr>
              </a:solidFill>
            </a:ln>
            <a:effectLst>
              <a:outerShdw blurRad="50800" dist="50800" dir="5400000" algn="ctr" rotWithShape="0">
                <a:srgbClr val="000000">
                  <a:alpha val="40000"/>
                </a:srgbClr>
              </a:outerShdw>
            </a:effectLst>
          </p:spPr>
          <p:style>
            <a:lnRef idx="2">
              <a:schemeClr val="accent1"/>
            </a:lnRef>
            <a:fillRef idx="0">
              <a:srgbClr val="FFFFFF"/>
            </a:fillRef>
            <a:effectRef idx="0">
              <a:srgbClr val="FFFFFF"/>
            </a:effectRef>
            <a:fontRef idx="minor">
              <a:schemeClr val="tx1"/>
            </a:fontRef>
          </p:style>
        </p:cxnSp>
        <p:sp>
          <p:nvSpPr>
            <p:cNvPr id="18" name="椭圆 17"/>
            <p:cNvSpPr/>
            <p:nvPr/>
          </p:nvSpPr>
          <p:spPr>
            <a:xfrm flipH="1">
              <a:off x="8534" y="1933"/>
              <a:ext cx="224" cy="221"/>
            </a:xfrm>
            <a:prstGeom prst="ellipse">
              <a:avLst/>
            </a:prstGeom>
            <a:solidFill>
              <a:srgbClr val="0C4F9E"/>
            </a:solidFill>
          </p:spPr>
          <p:style>
            <a:lnRef idx="2">
              <a:schemeClr val="lt1"/>
            </a:lnRef>
            <a:fillRef idx="1">
              <a:schemeClr val="accent1"/>
            </a:fillRef>
            <a:effectRef idx="1">
              <a:schemeClr val="accent1"/>
            </a:effectRef>
            <a:fontRef idx="minor">
              <a:schemeClr val="lt1"/>
            </a:fontRef>
          </p:style>
          <p:txBody>
            <a:bodyPr rtlCol="0" anchor="ctr"/>
            <a:p>
              <a:pPr algn="ctr"/>
              <a:endParaRPr lang="zh-CN" altLang="en-US"/>
            </a:p>
          </p:txBody>
        </p:sp>
        <p:sp>
          <p:nvSpPr>
            <p:cNvPr id="29" name="椭圆 28"/>
            <p:cNvSpPr/>
            <p:nvPr/>
          </p:nvSpPr>
          <p:spPr>
            <a:xfrm flipH="1">
              <a:off x="8534" y="5910"/>
              <a:ext cx="224" cy="221"/>
            </a:xfrm>
            <a:prstGeom prst="ellipse">
              <a:avLst/>
            </a:prstGeom>
            <a:solidFill>
              <a:srgbClr val="0C4F9E"/>
            </a:solidFill>
          </p:spPr>
          <p:style>
            <a:lnRef idx="2">
              <a:schemeClr val="lt1"/>
            </a:lnRef>
            <a:fillRef idx="1">
              <a:schemeClr val="accent1"/>
            </a:fillRef>
            <a:effectRef idx="1">
              <a:schemeClr val="accent1"/>
            </a:effectRef>
            <a:fontRef idx="minor">
              <a:schemeClr val="lt1"/>
            </a:fontRef>
          </p:style>
          <p:txBody>
            <a:bodyPr rtlCol="0" anchor="ctr"/>
            <a:p>
              <a:pPr algn="ctr"/>
              <a:endParaRPr lang="zh-CN" altLang="en-US"/>
            </a:p>
          </p:txBody>
        </p:sp>
        <p:sp>
          <p:nvSpPr>
            <p:cNvPr id="30" name="椭圆 29"/>
            <p:cNvSpPr/>
            <p:nvPr/>
          </p:nvSpPr>
          <p:spPr>
            <a:xfrm flipH="1">
              <a:off x="8534" y="4871"/>
              <a:ext cx="224" cy="221"/>
            </a:xfrm>
            <a:prstGeom prst="ellipse">
              <a:avLst/>
            </a:prstGeom>
            <a:solidFill>
              <a:srgbClr val="0C4F9E"/>
            </a:solidFill>
          </p:spPr>
          <p:style>
            <a:lnRef idx="2">
              <a:schemeClr val="lt1"/>
            </a:lnRef>
            <a:fillRef idx="1">
              <a:schemeClr val="accent1"/>
            </a:fillRef>
            <a:effectRef idx="1">
              <a:schemeClr val="accent1"/>
            </a:effectRef>
            <a:fontRef idx="minor">
              <a:schemeClr val="lt1"/>
            </a:fontRef>
          </p:style>
          <p:txBody>
            <a:bodyPr rtlCol="0" anchor="ctr"/>
            <a:p>
              <a:pPr algn="ctr"/>
              <a:endParaRPr lang="zh-CN" altLang="en-US"/>
            </a:p>
          </p:txBody>
        </p:sp>
      </p:grpSp>
      <p:grpSp>
        <p:nvGrpSpPr>
          <p:cNvPr id="5" name="组合 4"/>
          <p:cNvGrpSpPr/>
          <p:nvPr/>
        </p:nvGrpSpPr>
        <p:grpSpPr>
          <a:xfrm rot="0">
            <a:off x="5833110" y="1450975"/>
            <a:ext cx="5374623" cy="1733550"/>
            <a:chOff x="9210" y="1447"/>
            <a:chExt cx="9096" cy="2941"/>
          </a:xfrm>
        </p:grpSpPr>
        <p:sp>
          <p:nvSpPr>
            <p:cNvPr id="25" name="圆角矩形 24"/>
            <p:cNvSpPr/>
            <p:nvPr/>
          </p:nvSpPr>
          <p:spPr>
            <a:xfrm>
              <a:off x="9210" y="1447"/>
              <a:ext cx="9096" cy="2941"/>
            </a:xfrm>
            <a:prstGeom prst="roundRect">
              <a:avLst/>
            </a:prstGeom>
            <a:solidFill>
              <a:srgbClr val="FAFAFA">
                <a:alpha val="82000"/>
              </a:srgbClr>
            </a:solidFill>
            <a:ln>
              <a:noFill/>
            </a:ln>
          </p:spPr>
          <p:style>
            <a:lnRef idx="2">
              <a:schemeClr val="lt1"/>
            </a:lnRef>
            <a:fillRef idx="1">
              <a:schemeClr val="accent1"/>
            </a:fillRef>
            <a:effectRef idx="1">
              <a:schemeClr val="accent1"/>
            </a:effectRef>
            <a:fontRef idx="minor">
              <a:schemeClr val="lt1"/>
            </a:fontRef>
          </p:style>
          <p:txBody>
            <a:bodyPr rtlCol="0" anchor="ctr"/>
            <a:p>
              <a:pPr algn="ctr"/>
              <a:endParaRPr lang="en-US" altLang="zh-CN"/>
            </a:p>
          </p:txBody>
        </p:sp>
        <p:sp>
          <p:nvSpPr>
            <p:cNvPr id="41" name="对角圆角矩形 40"/>
            <p:cNvSpPr/>
            <p:nvPr/>
          </p:nvSpPr>
          <p:spPr>
            <a:xfrm>
              <a:off x="9210" y="1447"/>
              <a:ext cx="2265" cy="615"/>
            </a:xfrm>
            <a:prstGeom prst="round2DiagRect">
              <a:avLst>
                <a:gd name="adj1" fmla="val 50000"/>
                <a:gd name="adj2" fmla="val 0"/>
              </a:avLst>
            </a:prstGeom>
            <a:solidFill>
              <a:srgbClr val="0C4F9E">
                <a:alpha val="82000"/>
              </a:srgbClr>
            </a:solid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nvGrpSpPr>
            <p:cNvPr id="4" name="组合 3"/>
            <p:cNvGrpSpPr/>
            <p:nvPr/>
          </p:nvGrpSpPr>
          <p:grpSpPr>
            <a:xfrm>
              <a:off x="9451" y="2169"/>
              <a:ext cx="8837" cy="2044"/>
              <a:chOff x="9451" y="2169"/>
              <a:chExt cx="8837" cy="2044"/>
            </a:xfrm>
          </p:grpSpPr>
          <p:sp>
            <p:nvSpPr>
              <p:cNvPr id="32" name="文本框 31"/>
              <p:cNvSpPr txBox="1"/>
              <p:nvPr/>
            </p:nvSpPr>
            <p:spPr>
              <a:xfrm>
                <a:off x="9593" y="2169"/>
                <a:ext cx="8695" cy="468"/>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200">
                    <a:latin typeface="Arial" panose="020B0604020202020204" pitchFamily="34" charset="0"/>
                    <a:ea typeface="微软雅黑" panose="020B0503020204020204" charset="-122"/>
                    <a:sym typeface="+mn-ea"/>
                  </a:rPr>
                  <a:t>定制</a:t>
                </a:r>
                <a:r>
                  <a:rPr lang="zh-CN" altLang="en-US" sz="1200" b="1">
                    <a:latin typeface="Arial" panose="020B0604020202020204" pitchFamily="34" charset="0"/>
                    <a:ea typeface="微软雅黑" panose="020B0503020204020204" charset="-122"/>
                    <a:sym typeface="+mn-ea"/>
                  </a:rPr>
                  <a:t>八轴承主机</a:t>
                </a:r>
                <a:r>
                  <a:rPr lang="zh-CN" altLang="en-US" sz="1200">
                    <a:latin typeface="Arial" panose="020B0604020202020204" pitchFamily="34" charset="0"/>
                    <a:ea typeface="微软雅黑" panose="020B0503020204020204" charset="-122"/>
                    <a:sym typeface="+mn-ea"/>
                  </a:rPr>
                  <a:t>，高效率和超长使用寿命，用正品配件保养，可</a:t>
                </a:r>
                <a:r>
                  <a:rPr lang="zh-CN" altLang="en-US" sz="1200" b="1">
                    <a:latin typeface="Arial" panose="020B0604020202020204" pitchFamily="34" charset="0"/>
                    <a:ea typeface="微软雅黑" panose="020B0503020204020204" charset="-122"/>
                    <a:sym typeface="+mn-ea"/>
                  </a:rPr>
                  <a:t>质保五年</a:t>
                </a:r>
                <a:endParaRPr lang="zh-CN" altLang="en-US" sz="1200">
                  <a:latin typeface="Arial" panose="020B0604020202020204" pitchFamily="34" charset="0"/>
                  <a:ea typeface="微软雅黑" panose="020B0503020204020204" charset="-122"/>
                </a:endParaRPr>
              </a:p>
            </p:txBody>
          </p:sp>
          <p:sp>
            <p:nvSpPr>
              <p:cNvPr id="33" name="文本框 32"/>
              <p:cNvSpPr txBox="1"/>
              <p:nvPr/>
            </p:nvSpPr>
            <p:spPr>
              <a:xfrm>
                <a:off x="9593" y="2673"/>
                <a:ext cx="8695" cy="468"/>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200">
                    <a:latin typeface="Arial" panose="020B0604020202020204" pitchFamily="34" charset="0"/>
                    <a:ea typeface="微软雅黑" panose="020B0503020204020204" charset="-122"/>
                  </a:rPr>
                  <a:t>品牌的</a:t>
                </a:r>
                <a:r>
                  <a:rPr lang="zh-CN" altLang="en-US" sz="1200" b="1">
                    <a:latin typeface="Arial" panose="020B0604020202020204" pitchFamily="34" charset="0"/>
                    <a:ea typeface="微软雅黑" panose="020B0503020204020204" charset="-122"/>
                  </a:rPr>
                  <a:t>电机、变频器、进气阀</a:t>
                </a:r>
                <a:r>
                  <a:rPr lang="zh-CN" altLang="en-US" sz="1200">
                    <a:latin typeface="Arial" panose="020B0604020202020204" pitchFamily="34" charset="0"/>
                    <a:ea typeface="微软雅黑" panose="020B0503020204020204" charset="-122"/>
                  </a:rPr>
                  <a:t>保证了空压机的品质</a:t>
                </a:r>
                <a:endParaRPr lang="zh-CN" altLang="en-US" sz="1200">
                  <a:latin typeface="Arial" panose="020B0604020202020204" pitchFamily="34" charset="0"/>
                  <a:ea typeface="微软雅黑" panose="020B0503020204020204" charset="-122"/>
                </a:endParaRPr>
              </a:p>
            </p:txBody>
          </p:sp>
          <p:sp>
            <p:nvSpPr>
              <p:cNvPr id="34" name="文本框 33"/>
              <p:cNvSpPr txBox="1"/>
              <p:nvPr/>
            </p:nvSpPr>
            <p:spPr>
              <a:xfrm>
                <a:off x="9593" y="3224"/>
                <a:ext cx="8695" cy="468"/>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200" b="1">
                    <a:latin typeface="Arial" panose="020B0604020202020204" pitchFamily="34" charset="0"/>
                    <a:ea typeface="微软雅黑" panose="020B0503020204020204" charset="-122"/>
                  </a:rPr>
                  <a:t>板换冷干机</a:t>
                </a:r>
                <a:r>
                  <a:rPr lang="zh-CN" altLang="en-US" sz="1200">
                    <a:latin typeface="Arial" panose="020B0604020202020204" pitchFamily="34" charset="0"/>
                    <a:ea typeface="微软雅黑" panose="020B0503020204020204" charset="-122"/>
                  </a:rPr>
                  <a:t>节能环保除水效果好，压缩空气洁净度更高</a:t>
                </a:r>
                <a:endParaRPr lang="zh-CN" altLang="en-US" sz="1200">
                  <a:latin typeface="Arial" panose="020B0604020202020204" pitchFamily="34" charset="0"/>
                  <a:ea typeface="微软雅黑" panose="020B0503020204020204" charset="-122"/>
                </a:endParaRPr>
              </a:p>
            </p:txBody>
          </p:sp>
          <p:sp>
            <p:nvSpPr>
              <p:cNvPr id="35" name="文本框 34"/>
              <p:cNvSpPr txBox="1"/>
              <p:nvPr/>
            </p:nvSpPr>
            <p:spPr>
              <a:xfrm>
                <a:off x="9593" y="3745"/>
                <a:ext cx="8695" cy="468"/>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200">
                    <a:latin typeface="Arial" panose="020B0604020202020204" pitchFamily="34" charset="0"/>
                    <a:ea typeface="微软雅黑" panose="020B0503020204020204" charset="-122"/>
                  </a:rPr>
                  <a:t>超大型</a:t>
                </a:r>
                <a:r>
                  <a:rPr lang="zh-CN" altLang="en-US" sz="1200" b="1">
                    <a:latin typeface="Arial" panose="020B0604020202020204" pitchFamily="34" charset="0"/>
                    <a:ea typeface="微软雅黑" panose="020B0503020204020204" charset="-122"/>
                  </a:rPr>
                  <a:t>八级过滤器</a:t>
                </a:r>
                <a:r>
                  <a:rPr lang="zh-CN" altLang="en-US" sz="1200">
                    <a:latin typeface="Arial" panose="020B0604020202020204" pitchFamily="34" charset="0"/>
                    <a:ea typeface="微软雅黑" panose="020B0503020204020204" charset="-122"/>
                  </a:rPr>
                  <a:t>，压力损失更小，保证更长久的使用寿命</a:t>
                </a:r>
                <a:r>
                  <a:rPr lang="en-US" altLang="zh-CN" sz="1200">
                    <a:latin typeface="Arial" panose="020B0604020202020204" pitchFamily="34" charset="0"/>
                    <a:ea typeface="微软雅黑" panose="020B0503020204020204" charset="-122"/>
                  </a:rPr>
                  <a:t> </a:t>
                </a:r>
                <a:endParaRPr lang="en-US" altLang="zh-CN" sz="1200">
                  <a:latin typeface="Arial" panose="020B0604020202020204" pitchFamily="34" charset="0"/>
                  <a:ea typeface="微软雅黑" panose="020B0503020204020204" charset="-122"/>
                </a:endParaRPr>
              </a:p>
            </p:txBody>
          </p:sp>
          <p:pic>
            <p:nvPicPr>
              <p:cNvPr id="36" name="图片 35" descr="箭头"/>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51" y="2366"/>
                <a:ext cx="151" cy="151"/>
              </a:xfrm>
              <a:prstGeom prst="rect">
                <a:avLst/>
              </a:prstGeom>
            </p:spPr>
          </p:pic>
          <p:pic>
            <p:nvPicPr>
              <p:cNvPr id="37" name="图片 36" descr="箭头"/>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6" y="2883"/>
                <a:ext cx="151" cy="151"/>
              </a:xfrm>
              <a:prstGeom prst="rect">
                <a:avLst/>
              </a:prstGeom>
            </p:spPr>
          </p:pic>
          <p:pic>
            <p:nvPicPr>
              <p:cNvPr id="38" name="图片 37" descr="箭头"/>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6" y="3917"/>
                <a:ext cx="151" cy="151"/>
              </a:xfrm>
              <a:prstGeom prst="rect">
                <a:avLst/>
              </a:prstGeom>
            </p:spPr>
          </p:pic>
          <p:pic>
            <p:nvPicPr>
              <p:cNvPr id="39" name="图片 38" descr="箭头"/>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51" y="3400"/>
                <a:ext cx="151" cy="151"/>
              </a:xfrm>
              <a:prstGeom prst="rect">
                <a:avLst/>
              </a:prstGeom>
            </p:spPr>
          </p:pic>
        </p:grpSp>
        <p:sp>
          <p:nvSpPr>
            <p:cNvPr id="42" name="文本框 41"/>
            <p:cNvSpPr txBox="1"/>
            <p:nvPr/>
          </p:nvSpPr>
          <p:spPr>
            <a:xfrm>
              <a:off x="9451" y="1462"/>
              <a:ext cx="6400" cy="572"/>
            </a:xfrm>
            <a:prstGeom prst="rect">
              <a:avLst/>
            </a:prstGeom>
            <a:noFill/>
          </p:spPr>
          <p:txBody>
            <a:bodyPr wrap="square" rtlCol="0">
              <a:spAutoFit/>
            </a:bodyPr>
            <a:p>
              <a:r>
                <a:rPr lang="zh-CN" altLang="en-US" sz="1600" b="1">
                  <a:solidFill>
                    <a:schemeClr val="bg1"/>
                  </a:solidFill>
                  <a:latin typeface="微软雅黑" panose="020B0503020204020204" charset="-122"/>
                  <a:ea typeface="微软雅黑" panose="020B0503020204020204" charset="-122"/>
                </a:rPr>
                <a:t>产品优势</a:t>
              </a:r>
              <a:endParaRPr lang="zh-CN" altLang="en-US" sz="1600" b="1">
                <a:solidFill>
                  <a:schemeClr val="bg1"/>
                </a:solidFill>
                <a:latin typeface="微软雅黑" panose="020B0503020204020204" charset="-122"/>
                <a:ea typeface="微软雅黑" panose="020B0503020204020204" charset="-122"/>
              </a:endParaRPr>
            </a:p>
          </p:txBody>
        </p:sp>
      </p:grpSp>
      <p:sp>
        <p:nvSpPr>
          <p:cNvPr id="45" name="圆角矩形 44"/>
          <p:cNvSpPr/>
          <p:nvPr/>
        </p:nvSpPr>
        <p:spPr>
          <a:xfrm>
            <a:off x="5895975" y="3360420"/>
            <a:ext cx="5311140" cy="446405"/>
          </a:xfrm>
          <a:prstGeom prst="roundRect">
            <a:avLst/>
          </a:prstGeom>
          <a:solidFill>
            <a:srgbClr val="FAFAFA">
              <a:alpha val="82000"/>
            </a:srgbClr>
          </a:solidFill>
          <a:ln>
            <a:noFill/>
          </a:ln>
        </p:spPr>
        <p:style>
          <a:lnRef idx="2">
            <a:schemeClr val="lt1"/>
          </a:lnRef>
          <a:fillRef idx="1">
            <a:schemeClr val="accent1"/>
          </a:fillRef>
          <a:effectRef idx="1">
            <a:schemeClr val="accent1"/>
          </a:effectRef>
          <a:fontRef idx="minor">
            <a:schemeClr val="lt1"/>
          </a:fontRef>
        </p:style>
        <p:txBody>
          <a:bodyPr rtlCol="0" anchor="ctr"/>
          <a:p>
            <a:pPr algn="ctr"/>
            <a:endParaRPr lang="en-US" altLang="zh-CN"/>
          </a:p>
        </p:txBody>
      </p:sp>
      <p:sp>
        <p:nvSpPr>
          <p:cNvPr id="47" name="流程图: 终止 46"/>
          <p:cNvSpPr/>
          <p:nvPr/>
        </p:nvSpPr>
        <p:spPr>
          <a:xfrm>
            <a:off x="6049010" y="3435985"/>
            <a:ext cx="1183005" cy="291465"/>
          </a:xfrm>
          <a:prstGeom prst="flowChartTerminator">
            <a:avLst/>
          </a:prstGeom>
          <a:solidFill>
            <a:srgbClr val="C00000"/>
          </a:solid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48" name="文本框 47"/>
          <p:cNvSpPr txBox="1"/>
          <p:nvPr/>
        </p:nvSpPr>
        <p:spPr>
          <a:xfrm>
            <a:off x="6182360" y="3430270"/>
            <a:ext cx="974090" cy="264795"/>
          </a:xfrm>
          <a:prstGeom prst="rect">
            <a:avLst/>
          </a:prstGeom>
        </p:spPr>
        <p:txBody>
          <a:bodyPr wrap="square">
            <a:noAutofit/>
            <a:extLst>
              <a:ext uri="{4A0BC546-FE56-4ADE-93B0-CB8AF2F6F144}">
                <wpsdc:textFrameExt xmlns:wpsdc="http://www.wps.cn/officeDocument/2022/drawingmlCustomData" type="text"/>
              </a:ext>
            </a:extLst>
          </a:bodyPr>
          <a:p>
            <a:pPr algn="l"/>
            <a:r>
              <a:rPr lang="zh-CN" altLang="en-US" sz="1400" b="1">
                <a:solidFill>
                  <a:schemeClr val="bg1"/>
                </a:solidFill>
                <a:latin typeface="Arial" panose="020B0604020202020204" pitchFamily="34" charset="0"/>
                <a:ea typeface="微软雅黑" panose="020B0503020204020204" charset="-122"/>
              </a:rPr>
              <a:t>适配激光</a:t>
            </a:r>
            <a:endParaRPr lang="zh-CN" altLang="en-US" sz="1400" b="1">
              <a:solidFill>
                <a:schemeClr val="bg1"/>
              </a:solidFill>
              <a:latin typeface="Arial" panose="020B0604020202020204" pitchFamily="34" charset="0"/>
              <a:ea typeface="微软雅黑" panose="020B0503020204020204" charset="-122"/>
            </a:endParaRPr>
          </a:p>
        </p:txBody>
      </p:sp>
      <p:sp>
        <p:nvSpPr>
          <p:cNvPr id="49" name="文本框 48"/>
          <p:cNvSpPr txBox="1"/>
          <p:nvPr/>
        </p:nvSpPr>
        <p:spPr>
          <a:xfrm>
            <a:off x="7473950" y="3422650"/>
            <a:ext cx="3736975" cy="288925"/>
          </a:xfrm>
          <a:prstGeom prst="rect">
            <a:avLst/>
          </a:prstGeom>
        </p:spPr>
        <p:txBody>
          <a:bodyPr>
            <a:noAutofit/>
            <a:extLst>
              <a:ext uri="{4A0BC546-FE56-4ADE-93B0-CB8AF2F6F144}">
                <wpsdc:textFrameExt xmlns:wpsdc="http://www.wps.cn/officeDocument/2022/drawingmlCustomData" type="text"/>
              </a:ext>
            </a:extLst>
          </a:bodyPr>
          <a:p>
            <a:pPr algn="l"/>
            <a:r>
              <a:rPr lang="en-US" altLang="zh-CN" sz="1800">
                <a:latin typeface="Arial" panose="020B0604020202020204" pitchFamily="34" charset="0"/>
                <a:ea typeface="微软雅黑" panose="020B0503020204020204" charset="-122"/>
              </a:rPr>
              <a:t>6000-12000W</a:t>
            </a:r>
            <a:endParaRPr lang="en-US" altLang="zh-CN" sz="1800">
              <a:latin typeface="Arial" panose="020B0604020202020204" pitchFamily="34" charset="0"/>
              <a:ea typeface="微软雅黑" panose="020B0503020204020204" charset="-122"/>
            </a:endParaRPr>
          </a:p>
        </p:txBody>
      </p:sp>
      <p:pic>
        <p:nvPicPr>
          <p:cNvPr id="2" name="图片 1" descr="22"/>
          <p:cNvPicPr>
            <a:picLocks noChangeAspect="1"/>
          </p:cNvPicPr>
          <p:nvPr/>
        </p:nvPicPr>
        <p:blipFill>
          <a:blip r:embed="rId6"/>
          <a:stretch>
            <a:fillRect/>
          </a:stretch>
        </p:blipFill>
        <p:spPr>
          <a:xfrm>
            <a:off x="-237490" y="600710"/>
            <a:ext cx="5948680" cy="5948680"/>
          </a:xfrm>
          <a:prstGeom prst="rect">
            <a:avLst/>
          </a:prstGeom>
        </p:spPr>
      </p:pic>
    </p:spTree>
    <p:custDataLst>
      <p:tags r:id="rId7"/>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TABLE_ENDDRAG_ORIGIN_RECT" val="416*186"/>
  <p:tag name="TABLE_ENDDRAG_RECT" val="466*304*417*186"/>
</p:tagLst>
</file>

<file path=ppt/tags/tag10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2.xml><?xml version="1.0" encoding="utf-8"?>
<p:tagLst xmlns:p="http://schemas.openxmlformats.org/presentationml/2006/main">
  <p:tag name="TABLE_ENDDRAG_ORIGIN_RECT" val="208*140"/>
  <p:tag name="TABLE_ENDDRAG_RECT" val="721*144*208*140"/>
</p:tagLst>
</file>

<file path=ppt/tags/tag103.xml><?xml version="1.0" encoding="utf-8"?>
<p:tagLst xmlns:p="http://schemas.openxmlformats.org/presentationml/2006/main">
  <p:tag name="TABLE_ENDDRAG_ORIGIN_RECT" val="249*87"/>
  <p:tag name="TABLE_ENDDRAG_RECT" val="51*155*249*87"/>
</p:tagLst>
</file>

<file path=ppt/tags/tag104.xml><?xml version="1.0" encoding="utf-8"?>
<p:tagLst xmlns:p="http://schemas.openxmlformats.org/presentationml/2006/main">
  <p:tag name="KSO_WM_UNIT_TEXTBOXSTYLE_SHAPETYPE" val="0"/>
  <p:tag name="KSO_WM_UNIT_TEXTBOXSTYLE_TEMPLATETYPE" val="1"/>
  <p:tag name="KSO_WM_UNIT_ISCONTENTSTITLE" val="0"/>
  <p:tag name="KSO_WM_UNIT_PRESET_TEXT" val="单击此处输入正文标题内容"/>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mixed20201883_65*a*1"/>
  <p:tag name="KSO_WM_TEMPLATE_CATEGORY" val="mixed"/>
  <p:tag name="KSO_WM_TEMPLATE_INDEX" val="20201883"/>
  <p:tag name="KSO_WM_UNIT_LAYERLEVEL" val="1"/>
  <p:tag name="KSO_WM_TAG_VERSION" val="1.0"/>
  <p:tag name="KSO_WM_BEAUTIFY_FLAG" val="#wm#"/>
  <p:tag name="KSO_WM_UNIT_TEXTBOXSTYLE_GUID" val="{b2205c06-83b5-4f62-9c6a-af0eef7394f8}"/>
  <p:tag name="KSO_WM_UNIT_TEXTBOXSTYLE_TEMPLATEID" val="3131088"/>
  <p:tag name="KSO_WM_UNIT_TEXTBOXSTYLE_TYPE" val="3"/>
</p:tagLst>
</file>

<file path=ppt/tags/tag105.xml><?xml version="1.0" encoding="utf-8"?>
<p:tagLst xmlns:p="http://schemas.openxmlformats.org/presentationml/2006/main">
  <p:tag name="TABLE_ENDDRAG_ORIGIN_RECT" val="249*97"/>
  <p:tag name="TABLE_ENDDRAG_RECT" val="51*414*249*97"/>
</p:tagLst>
</file>

<file path=ppt/tags/tag106.xml><?xml version="1.0" encoding="utf-8"?>
<p:tagLst xmlns:p="http://schemas.openxmlformats.org/presentationml/2006/main">
  <p:tag name="TABLE_ENDDRAG_ORIGIN_RECT" val="224*108"/>
  <p:tag name="TABLE_ENDDRAG_RECT" val="702*367*224*108"/>
</p:tagLst>
</file>

<file path=ppt/tags/tag107.xml><?xml version="1.0" encoding="utf-8"?>
<p:tagLst xmlns:p="http://schemas.openxmlformats.org/presentationml/2006/main">
  <p:tag name="TABLE_ENDDRAG_ORIGIN_RECT" val="249*103"/>
  <p:tag name="TABLE_ENDDRAG_RECT" val="51*275*249*103"/>
</p:tagLst>
</file>

<file path=ppt/tags/tag108.xml><?xml version="1.0" encoding="utf-8"?>
<p:tagLst xmlns:p="http://schemas.openxmlformats.org/presentationml/2006/main">
  <p:tag name="KSO_WM_BEAUTIFY_FLAG" val="#wm#"/>
  <p:tag name="KSO_WM_TEMPLATE_CATEGORY" val="custom"/>
  <p:tag name="KSO_WM_TEMPLATE_INDEX" val="20205081"/>
</p:tagLst>
</file>

<file path=ppt/tags/tag109.xml><?xml version="1.0" encoding="utf-8"?>
<p:tagLst xmlns:p="http://schemas.openxmlformats.org/presentationml/2006/main">
  <p:tag name="KSO_WM_UNIT_TEXTBOXSTYLE_SHAPETYPE" val="0"/>
  <p:tag name="KSO_WM_UNIT_TEXTBOXSTYLE_TEMPLATETYPE" val="1"/>
  <p:tag name="KSO_WM_UNIT_ISCONTENTSTITLE" val="0"/>
  <p:tag name="KSO_WM_UNIT_PRESET_TEXT" val="单击此处输入正文标题内容"/>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mixed20201883_65*a*1"/>
  <p:tag name="KSO_WM_TEMPLATE_CATEGORY" val="mixed"/>
  <p:tag name="KSO_WM_TEMPLATE_INDEX" val="20201883"/>
  <p:tag name="KSO_WM_UNIT_LAYERLEVEL" val="1"/>
  <p:tag name="KSO_WM_TAG_VERSION" val="1.0"/>
  <p:tag name="KSO_WM_BEAUTIFY_FLAG" val="#wm#"/>
  <p:tag name="KSO_WM_UNIT_TEXTBOXSTYLE_GUID" val="{b2205c06-83b5-4f62-9c6a-af0eef7394f8}"/>
  <p:tag name="KSO_WM_UNIT_TEXTBOXSTYLE_TEMPLATEID" val="3131088"/>
  <p:tag name="KSO_WM_UNIT_TEXTBOXSTYLE_TYPE" val="3"/>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TABLE_ENDDRAG_ORIGIN_RECT" val="416*186"/>
  <p:tag name="TABLE_ENDDRAG_RECT" val="466*304*417*186"/>
</p:tagLst>
</file>

<file path=ppt/tags/tag11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2.xml><?xml version="1.0" encoding="utf-8"?>
<p:tagLst xmlns:p="http://schemas.openxmlformats.org/presentationml/2006/main">
  <p:tag name="TABLE_ENDDRAG_ORIGIN_RECT" val="228*139"/>
  <p:tag name="TABLE_ENDDRAG_RECT" val="698*106*228*139"/>
</p:tagLst>
</file>

<file path=ppt/tags/tag113.xml><?xml version="1.0" encoding="utf-8"?>
<p:tagLst xmlns:p="http://schemas.openxmlformats.org/presentationml/2006/main">
  <p:tag name="TABLE_ENDDRAG_ORIGIN_RECT" val="249*87"/>
  <p:tag name="TABLE_ENDDRAG_RECT" val="51*155*249*87"/>
</p:tagLst>
</file>

<file path=ppt/tags/tag114.xml><?xml version="1.0" encoding="utf-8"?>
<p:tagLst xmlns:p="http://schemas.openxmlformats.org/presentationml/2006/main">
  <p:tag name="KSO_WM_UNIT_TEXTBOXSTYLE_SHAPETYPE" val="0"/>
  <p:tag name="KSO_WM_UNIT_TEXTBOXSTYLE_TEMPLATETYPE" val="1"/>
  <p:tag name="KSO_WM_UNIT_ISCONTENTSTITLE" val="0"/>
  <p:tag name="KSO_WM_UNIT_PRESET_TEXT" val="单击此处输入正文标题内容"/>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mixed20201883_65*a*1"/>
  <p:tag name="KSO_WM_TEMPLATE_CATEGORY" val="mixed"/>
  <p:tag name="KSO_WM_TEMPLATE_INDEX" val="20201883"/>
  <p:tag name="KSO_WM_UNIT_LAYERLEVEL" val="1"/>
  <p:tag name="KSO_WM_TAG_VERSION" val="1.0"/>
  <p:tag name="KSO_WM_BEAUTIFY_FLAG" val="#wm#"/>
  <p:tag name="KSO_WM_UNIT_TEXTBOXSTYLE_GUID" val="{b2205c06-83b5-4f62-9c6a-af0eef7394f8}"/>
  <p:tag name="KSO_WM_UNIT_TEXTBOXSTYLE_TEMPLATEID" val="3131088"/>
  <p:tag name="KSO_WM_UNIT_TEXTBOXSTYLE_TYPE" val="3"/>
</p:tagLst>
</file>

<file path=ppt/tags/tag115.xml><?xml version="1.0" encoding="utf-8"?>
<p:tagLst xmlns:p="http://schemas.openxmlformats.org/presentationml/2006/main">
  <p:tag name="TABLE_ENDDRAG_ORIGIN_RECT" val="249*97"/>
  <p:tag name="TABLE_ENDDRAG_RECT" val="51*414*249*97"/>
</p:tagLst>
</file>

<file path=ppt/tags/tag116.xml><?xml version="1.0" encoding="utf-8"?>
<p:tagLst xmlns:p="http://schemas.openxmlformats.org/presentationml/2006/main">
  <p:tag name="TABLE_ENDDRAG_ORIGIN_RECT" val="220*108"/>
  <p:tag name="TABLE_ENDDRAG_RECT" val="710*373*220*108"/>
</p:tagLst>
</file>

<file path=ppt/tags/tag117.xml><?xml version="1.0" encoding="utf-8"?>
<p:tagLst xmlns:p="http://schemas.openxmlformats.org/presentationml/2006/main">
  <p:tag name="TABLE_ENDDRAG_ORIGIN_RECT" val="249*103"/>
  <p:tag name="TABLE_ENDDRAG_RECT" val="51*275*249*103"/>
</p:tagLst>
</file>

<file path=ppt/tags/tag118.xml><?xml version="1.0" encoding="utf-8"?>
<p:tagLst xmlns:p="http://schemas.openxmlformats.org/presentationml/2006/main">
  <p:tag name="KSO_WM_BEAUTIFY_FLAG" val="#wm#"/>
  <p:tag name="KSO_WM_TEMPLATE_CATEGORY" val="custom"/>
  <p:tag name="KSO_WM_TEMPLATE_INDEX" val="20205081"/>
</p:tagLst>
</file>

<file path=ppt/tags/tag119.xml><?xml version="1.0" encoding="utf-8"?>
<p:tagLst xmlns:p="http://schemas.openxmlformats.org/presentationml/2006/main">
  <p:tag name="KSO_WM_UNIT_TEXTBOXSTYLE_SHAPETYPE" val="0"/>
  <p:tag name="KSO_WM_UNIT_TEXTBOXSTYLE_TEMPLATETYPE" val="1"/>
  <p:tag name="KSO_WM_UNIT_ISCONTENTSTITLE" val="0"/>
  <p:tag name="KSO_WM_UNIT_PRESET_TEXT" val="单击此处输入正文标题内容"/>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mixed20201883_65*a*1"/>
  <p:tag name="KSO_WM_TEMPLATE_CATEGORY" val="mixed"/>
  <p:tag name="KSO_WM_TEMPLATE_INDEX" val="20201883"/>
  <p:tag name="KSO_WM_UNIT_LAYERLEVEL" val="1"/>
  <p:tag name="KSO_WM_TAG_VERSION" val="1.0"/>
  <p:tag name="KSO_WM_BEAUTIFY_FLAG" val="#wm#"/>
  <p:tag name="KSO_WM_UNIT_TEXTBOXSTYLE_GUID" val="{b2205c06-83b5-4f62-9c6a-af0eef7394f8}"/>
  <p:tag name="KSO_WM_UNIT_TEXTBOXSTYLE_TEMPLATEID" val="3131088"/>
  <p:tag name="KSO_WM_UNIT_TEXTBOXSTYLE_TYPE" val="3"/>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1.xml><?xml version="1.0" encoding="utf-8"?>
<p:tagLst xmlns:p="http://schemas.openxmlformats.org/presentationml/2006/main">
  <p:tag name="KSO_WM_UNIT_TEXTBOXSTYLE_SHAPETYPE" val="0"/>
  <p:tag name="KSO_WM_UNIT_TEXTBOXSTYLE_TEMPLATETYPE" val="1"/>
  <p:tag name="KSO_WM_UNIT_ISCONTENTSTITLE" val="0"/>
  <p:tag name="KSO_WM_UNIT_PRESET_TEXT" val="单击此处输入正文标题内容"/>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mixed20201883_65*a*1"/>
  <p:tag name="KSO_WM_TEMPLATE_CATEGORY" val="mixed"/>
  <p:tag name="KSO_WM_TEMPLATE_INDEX" val="20201883"/>
  <p:tag name="KSO_WM_UNIT_LAYERLEVEL" val="1"/>
  <p:tag name="KSO_WM_TAG_VERSION" val="1.0"/>
  <p:tag name="KSO_WM_BEAUTIFY_FLAG" val="#wm#"/>
  <p:tag name="KSO_WM_UNIT_TEXTBOXSTYLE_GUID" val="{b2205c06-83b5-4f62-9c6a-af0eef7394f8}"/>
  <p:tag name="KSO_WM_UNIT_TEXTBOXSTYLE_TEMPLATEID" val="3131088"/>
  <p:tag name="KSO_WM_UNIT_TEXTBOXSTYLE_TYPE" val="3"/>
</p:tagLst>
</file>

<file path=ppt/tags/tag122.xml><?xml version="1.0" encoding="utf-8"?>
<p:tagLst xmlns:p="http://schemas.openxmlformats.org/presentationml/2006/main">
  <p:tag name="TABLE_ENDDRAG_ORIGIN_RECT" val="706*176"/>
  <p:tag name="TABLE_ENDDRAG_RECT" val="132*355*706*176"/>
</p:tagLst>
</file>

<file path=ppt/tags/tag123.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TEXTBOXSTYLE_SHAPETYPE" val="0"/>
  <p:tag name="KSO_WM_UNIT_TEXTBOXSTYLE_TEMPLATETYPE" val="1"/>
  <p:tag name="KSO_WM_UNIT_ISCONTENTSTITLE" val="0"/>
  <p:tag name="KSO_WM_UNIT_PRESET_TEXT" val="单击此处输入正文标题内容"/>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mixed20201883_65*a*1"/>
  <p:tag name="KSO_WM_TEMPLATE_CATEGORY" val="mixed"/>
  <p:tag name="KSO_WM_TEMPLATE_INDEX" val="20201883"/>
  <p:tag name="KSO_WM_UNIT_LAYERLEVEL" val="1"/>
  <p:tag name="KSO_WM_TAG_VERSION" val="1.0"/>
  <p:tag name="KSO_WM_BEAUTIFY_FLAG" val="#wm#"/>
  <p:tag name="KSO_WM_UNIT_TEXTBOXSTYLE_GUID" val="{b2205c06-83b5-4f62-9c6a-af0eef7394f8}"/>
  <p:tag name="KSO_WM_UNIT_TEXTBOXSTYLE_TEMPLATEID" val="3131088"/>
  <p:tag name="KSO_WM_UNIT_TEXTBOXSTYLE_TYPE" val="3"/>
</p:tagLst>
</file>

<file path=ppt/tags/tag64.xml><?xml version="1.0" encoding="utf-8"?>
<p:tagLst xmlns:p="http://schemas.openxmlformats.org/presentationml/2006/main">
  <p:tag name="TABLE_ENDDRAG_ORIGIN_RECT" val="417*169"/>
  <p:tag name="TABLE_ENDDRAG_RECT" val="465*317*417*169"/>
</p:tagLst>
</file>

<file path=ppt/tags/tag6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p="http://schemas.openxmlformats.org/presentationml/2006/main">
  <p:tag name="TABLE_ENDDRAG_ORIGIN_RECT" val="211*118"/>
  <p:tag name="TABLE_ENDDRAG_RECT" val="89*379*211*118"/>
</p:tagLst>
</file>

<file path=ppt/tags/tag67.xml><?xml version="1.0" encoding="utf-8"?>
<p:tagLst xmlns:p="http://schemas.openxmlformats.org/presentationml/2006/main">
  <p:tag name="TABLE_ENDDRAG_ORIGIN_RECT" val="183*108"/>
  <p:tag name="TABLE_ENDDRAG_RECT" val="365*373*183*108"/>
</p:tagLst>
</file>

<file path=ppt/tags/tag68.xml><?xml version="1.0" encoding="utf-8"?>
<p:tagLst xmlns:p="http://schemas.openxmlformats.org/presentationml/2006/main">
  <p:tag name="KSO_WM_UNIT_TEXTBOXSTYLE_SHAPETYPE" val="0"/>
  <p:tag name="KSO_WM_UNIT_TEXTBOXSTYLE_TEMPLATETYPE" val="1"/>
  <p:tag name="KSO_WM_UNIT_ISCONTENTSTITLE" val="0"/>
  <p:tag name="KSO_WM_UNIT_PRESET_TEXT" val="单击此处输入正文标题内容"/>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mixed20201883_65*a*1"/>
  <p:tag name="KSO_WM_TEMPLATE_CATEGORY" val="mixed"/>
  <p:tag name="KSO_WM_TEMPLATE_INDEX" val="20201883"/>
  <p:tag name="KSO_WM_UNIT_LAYERLEVEL" val="1"/>
  <p:tag name="KSO_WM_TAG_VERSION" val="1.0"/>
  <p:tag name="KSO_WM_BEAUTIFY_FLAG" val="#wm#"/>
  <p:tag name="KSO_WM_UNIT_TEXTBOXSTYLE_GUID" val="{b2205c06-83b5-4f62-9c6a-af0eef7394f8}"/>
  <p:tag name="KSO_WM_UNIT_TEXTBOXSTYLE_TEMPLATEID" val="3131088"/>
  <p:tag name="KSO_WM_UNIT_TEXTBOXSTYLE_TYPE" val="3"/>
</p:tagLst>
</file>

<file path=ppt/tags/tag69.xml><?xml version="1.0" encoding="utf-8"?>
<p:tagLst xmlns:p="http://schemas.openxmlformats.org/presentationml/2006/main">
  <p:tag name="TABLE_ENDDRAG_ORIGIN_RECT" val="171*109"/>
  <p:tag name="TABLE_ENDDRAG_RECT" val="732*372*171*109"/>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TABLE_ENDDRAG_ORIGIN_RECT" val="150*108"/>
  <p:tag name="TABLE_ENDDRAG_RECT" val="584*373*150*108"/>
</p:tagLst>
</file>

<file path=ppt/tags/tag71.xml><?xml version="1.0" encoding="utf-8"?>
<p:tagLst xmlns:p="http://schemas.openxmlformats.org/presentationml/2006/main">
  <p:tag name="KSO_WM_BEAUTIFY_FLAG" val="#wm#"/>
  <p:tag name="KSO_WM_TEMPLATE_CATEGORY" val="custom"/>
  <p:tag name="KSO_WM_TEMPLATE_INDEX" val="20205081"/>
</p:tagLst>
</file>

<file path=ppt/tags/tag72.xml><?xml version="1.0" encoding="utf-8"?>
<p:tagLst xmlns:p="http://schemas.openxmlformats.org/presentationml/2006/main">
  <p:tag name="KSO_WM_UNIT_TEXTBOXSTYLE_SHAPETYPE" val="0"/>
  <p:tag name="KSO_WM_UNIT_TEXTBOXSTYLE_TEMPLATETYPE" val="1"/>
  <p:tag name="KSO_WM_UNIT_ISCONTENTSTITLE" val="0"/>
  <p:tag name="KSO_WM_UNIT_PRESET_TEXT" val="单击此处输入正文标题内容"/>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mixed20201883_65*a*1"/>
  <p:tag name="KSO_WM_TEMPLATE_CATEGORY" val="mixed"/>
  <p:tag name="KSO_WM_TEMPLATE_INDEX" val="20201883"/>
  <p:tag name="KSO_WM_UNIT_LAYERLEVEL" val="1"/>
  <p:tag name="KSO_WM_TAG_VERSION" val="1.0"/>
  <p:tag name="KSO_WM_BEAUTIFY_FLAG" val="#wm#"/>
  <p:tag name="KSO_WM_UNIT_TEXTBOXSTYLE_GUID" val="{b2205c06-83b5-4f62-9c6a-af0eef7394f8}"/>
  <p:tag name="KSO_WM_UNIT_TEXTBOXSTYLE_TEMPLATEID" val="3131088"/>
  <p:tag name="KSO_WM_UNIT_TEXTBOXSTYLE_TYPE" val="3"/>
</p:tagLst>
</file>

<file path=ppt/tags/tag73.xml><?xml version="1.0" encoding="utf-8"?>
<p:tagLst xmlns:p="http://schemas.openxmlformats.org/presentationml/2006/main">
  <p:tag name="TABLE_ENDDRAG_ORIGIN_RECT" val="417*147"/>
  <p:tag name="TABLE_ENDDRAG_RECT" val="465*317*417*147"/>
</p:tagLst>
</file>

<file path=ppt/tags/tag7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p="http://schemas.openxmlformats.org/presentationml/2006/main">
  <p:tag name="TABLE_ENDDRAG_ORIGIN_RECT" val="256*183"/>
  <p:tag name="TABLE_ENDDRAG_RECT" val="46*86*256*183"/>
</p:tagLst>
</file>

<file path=ppt/tags/tag76.xml><?xml version="1.0" encoding="utf-8"?>
<p:tagLst xmlns:p="http://schemas.openxmlformats.org/presentationml/2006/main">
  <p:tag name="TABLE_ENDDRAG_ORIGIN_RECT" val="256*183"/>
  <p:tag name="TABLE_ENDDRAG_RECT" val="46*86*256*183"/>
</p:tagLst>
</file>

<file path=ppt/tags/tag77.xml><?xml version="1.0" encoding="utf-8"?>
<p:tagLst xmlns:p="http://schemas.openxmlformats.org/presentationml/2006/main">
  <p:tag name="TABLE_ENDDRAG_ORIGIN_RECT" val="256*102"/>
  <p:tag name="TABLE_ENDDRAG_RECT" val="654*332*256*102"/>
</p:tagLst>
</file>

<file path=ppt/tags/tag78.xml><?xml version="1.0" encoding="utf-8"?>
<p:tagLst xmlns:p="http://schemas.openxmlformats.org/presentationml/2006/main">
  <p:tag name="TABLE_ENDDRAG_ORIGIN_RECT" val="256*183"/>
  <p:tag name="TABLE_ENDDRAG_RECT" val="46*86*256*183"/>
</p:tagLst>
</file>

<file path=ppt/tags/tag79.xml><?xml version="1.0" encoding="utf-8"?>
<p:tagLst xmlns:p="http://schemas.openxmlformats.org/presentationml/2006/main">
  <p:tag name="KSO_WM_UNIT_TEXTBOXSTYLE_SHAPETYPE" val="0"/>
  <p:tag name="KSO_WM_UNIT_TEXTBOXSTYLE_TEMPLATETYPE" val="1"/>
  <p:tag name="KSO_WM_UNIT_ISCONTENTSTITLE" val="0"/>
  <p:tag name="KSO_WM_UNIT_PRESET_TEXT" val="单击此处输入正文标题内容"/>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mixed20201883_65*a*1"/>
  <p:tag name="KSO_WM_TEMPLATE_CATEGORY" val="mixed"/>
  <p:tag name="KSO_WM_TEMPLATE_INDEX" val="20201883"/>
  <p:tag name="KSO_WM_UNIT_LAYERLEVEL" val="1"/>
  <p:tag name="KSO_WM_TAG_VERSION" val="1.0"/>
  <p:tag name="KSO_WM_BEAUTIFY_FLAG" val="#wm#"/>
  <p:tag name="KSO_WM_UNIT_TEXTBOXSTYLE_GUID" val="{b2205c06-83b5-4f62-9c6a-af0eef7394f8}"/>
  <p:tag name="KSO_WM_UNIT_TEXTBOXSTYLE_TEMPLATEID" val="3131088"/>
  <p:tag name="KSO_WM_UNIT_TEXTBOXSTYLE_TYPE" val="3"/>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205081"/>
</p:tagLst>
</file>

<file path=ppt/tags/tag81.xml><?xml version="1.0" encoding="utf-8"?>
<p:tagLst xmlns:p="http://schemas.openxmlformats.org/presentationml/2006/main">
  <p:tag name="KSO_WM_UNIT_TEXTBOXSTYLE_SHAPETYPE" val="0"/>
  <p:tag name="KSO_WM_UNIT_TEXTBOXSTYLE_TEMPLATETYPE" val="1"/>
  <p:tag name="KSO_WM_UNIT_ISCONTENTSTITLE" val="0"/>
  <p:tag name="KSO_WM_UNIT_PRESET_TEXT" val="单击此处输入正文标题内容"/>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mixed20201883_65*a*1"/>
  <p:tag name="KSO_WM_TEMPLATE_CATEGORY" val="mixed"/>
  <p:tag name="KSO_WM_TEMPLATE_INDEX" val="20201883"/>
  <p:tag name="KSO_WM_UNIT_LAYERLEVEL" val="1"/>
  <p:tag name="KSO_WM_TAG_VERSION" val="1.0"/>
  <p:tag name="KSO_WM_BEAUTIFY_FLAG" val="#wm#"/>
  <p:tag name="KSO_WM_UNIT_TEXTBOXSTYLE_GUID" val="{b2205c06-83b5-4f62-9c6a-af0eef7394f8}"/>
  <p:tag name="KSO_WM_UNIT_TEXTBOXSTYLE_TEMPLATEID" val="3131088"/>
  <p:tag name="KSO_WM_UNIT_TEXTBOXSTYLE_TYPE" val="3"/>
</p:tagLst>
</file>

<file path=ppt/tags/tag82.xml><?xml version="1.0" encoding="utf-8"?>
<p:tagLst xmlns:p="http://schemas.openxmlformats.org/presentationml/2006/main">
  <p:tag name="TABLE_ENDDRAG_ORIGIN_RECT" val="416*186"/>
  <p:tag name="TABLE_ENDDRAG_RECT" val="466*304*417*186"/>
</p:tagLst>
</file>

<file path=ppt/tags/tag8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4.xml><?xml version="1.0" encoding="utf-8"?>
<p:tagLst xmlns:p="http://schemas.openxmlformats.org/presentationml/2006/main">
  <p:tag name="TABLE_ENDDRAG_ORIGIN_RECT" val="183*108"/>
  <p:tag name="TABLE_ENDDRAG_RECT" val="365*373*183*108"/>
</p:tagLst>
</file>

<file path=ppt/tags/tag85.xml><?xml version="1.0" encoding="utf-8"?>
<p:tagLst xmlns:p="http://schemas.openxmlformats.org/presentationml/2006/main">
  <p:tag name="KSO_WM_UNIT_TEXTBOXSTYLE_SHAPETYPE" val="0"/>
  <p:tag name="KSO_WM_UNIT_TEXTBOXSTYLE_TEMPLATETYPE" val="1"/>
  <p:tag name="KSO_WM_UNIT_ISCONTENTSTITLE" val="0"/>
  <p:tag name="KSO_WM_UNIT_PRESET_TEXT" val="单击此处输入正文标题内容"/>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mixed20201883_65*a*1"/>
  <p:tag name="KSO_WM_TEMPLATE_CATEGORY" val="mixed"/>
  <p:tag name="KSO_WM_TEMPLATE_INDEX" val="20201883"/>
  <p:tag name="KSO_WM_UNIT_LAYERLEVEL" val="1"/>
  <p:tag name="KSO_WM_TAG_VERSION" val="1.0"/>
  <p:tag name="KSO_WM_BEAUTIFY_FLAG" val="#wm#"/>
  <p:tag name="KSO_WM_UNIT_TEXTBOXSTYLE_GUID" val="{b2205c06-83b5-4f62-9c6a-af0eef7394f8}"/>
  <p:tag name="KSO_WM_UNIT_TEXTBOXSTYLE_TEMPLATEID" val="3131088"/>
  <p:tag name="KSO_WM_UNIT_TEXTBOXSTYLE_TYPE" val="3"/>
</p:tagLst>
</file>

<file path=ppt/tags/tag86.xml><?xml version="1.0" encoding="utf-8"?>
<p:tagLst xmlns:p="http://schemas.openxmlformats.org/presentationml/2006/main">
  <p:tag name="TABLE_ENDDRAG_ORIGIN_RECT" val="171*109"/>
  <p:tag name="TABLE_ENDDRAG_RECT" val="732*372*171*109"/>
</p:tagLst>
</file>

<file path=ppt/tags/tag87.xml><?xml version="1.0" encoding="utf-8"?>
<p:tagLst xmlns:p="http://schemas.openxmlformats.org/presentationml/2006/main">
  <p:tag name="TABLE_ENDDRAG_ORIGIN_RECT" val="150*108"/>
  <p:tag name="TABLE_ENDDRAG_RECT" val="584*373*150*108"/>
</p:tagLst>
</file>

<file path=ppt/tags/tag88.xml><?xml version="1.0" encoding="utf-8"?>
<p:tagLst xmlns:p="http://schemas.openxmlformats.org/presentationml/2006/main">
  <p:tag name="TABLE_ENDDRAG_ORIGIN_RECT" val="211*118"/>
  <p:tag name="TABLE_ENDDRAG_RECT" val="89*379*211*118"/>
</p:tagLst>
</file>

<file path=ppt/tags/tag89.xml><?xml version="1.0" encoding="utf-8"?>
<p:tagLst xmlns:p="http://schemas.openxmlformats.org/presentationml/2006/main">
  <p:tag name="KSO_WM_BEAUTIFY_FLAG" val="#wm#"/>
  <p:tag name="KSO_WM_TEMPLATE_CATEGORY" val="custom"/>
  <p:tag name="KSO_WM_TEMPLATE_INDEX" val="2020508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TEXTBOXSTYLE_SHAPETYPE" val="0"/>
  <p:tag name="KSO_WM_UNIT_TEXTBOXSTYLE_TEMPLATETYPE" val="1"/>
  <p:tag name="KSO_WM_UNIT_ISCONTENTSTITLE" val="0"/>
  <p:tag name="KSO_WM_UNIT_PRESET_TEXT" val="单击此处输入正文标题内容"/>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mixed20201883_65*a*1"/>
  <p:tag name="KSO_WM_TEMPLATE_CATEGORY" val="mixed"/>
  <p:tag name="KSO_WM_TEMPLATE_INDEX" val="20201883"/>
  <p:tag name="KSO_WM_UNIT_LAYERLEVEL" val="1"/>
  <p:tag name="KSO_WM_TAG_VERSION" val="1.0"/>
  <p:tag name="KSO_WM_BEAUTIFY_FLAG" val="#wm#"/>
  <p:tag name="KSO_WM_UNIT_TEXTBOXSTYLE_GUID" val="{b2205c06-83b5-4f62-9c6a-af0eef7394f8}"/>
  <p:tag name="KSO_WM_UNIT_TEXTBOXSTYLE_TEMPLATEID" val="3131088"/>
  <p:tag name="KSO_WM_UNIT_TEXTBOXSTYLE_TYPE" val="3"/>
</p:tagLst>
</file>

<file path=ppt/tags/tag91.xml><?xml version="1.0" encoding="utf-8"?>
<p:tagLst xmlns:p="http://schemas.openxmlformats.org/presentationml/2006/main">
  <p:tag name="TABLE_ENDDRAG_ORIGIN_RECT" val="416*186"/>
  <p:tag name="TABLE_ENDDRAG_RECT" val="466*304*417*186"/>
</p:tagLst>
</file>

<file path=ppt/tags/tag9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3.xml><?xml version="1.0" encoding="utf-8"?>
<p:tagLst xmlns:p="http://schemas.openxmlformats.org/presentationml/2006/main">
  <p:tag name="TABLE_ENDDRAG_ORIGIN_RECT" val="256*183"/>
  <p:tag name="TABLE_ENDDRAG_RECT" val="46*86*256*183"/>
</p:tagLst>
</file>

<file path=ppt/tags/tag94.xml><?xml version="1.0" encoding="utf-8"?>
<p:tagLst xmlns:p="http://schemas.openxmlformats.org/presentationml/2006/main">
  <p:tag name="TABLE_ENDDRAG_ORIGIN_RECT" val="256*183"/>
  <p:tag name="TABLE_ENDDRAG_RECT" val="46*86*256*183"/>
</p:tagLst>
</file>

<file path=ppt/tags/tag95.xml><?xml version="1.0" encoding="utf-8"?>
<p:tagLst xmlns:p="http://schemas.openxmlformats.org/presentationml/2006/main">
  <p:tag name="KSO_WM_UNIT_TEXTBOXSTYLE_SHAPETYPE" val="0"/>
  <p:tag name="KSO_WM_UNIT_TEXTBOXSTYLE_TEMPLATETYPE" val="1"/>
  <p:tag name="KSO_WM_UNIT_ISCONTENTSTITLE" val="0"/>
  <p:tag name="KSO_WM_UNIT_PRESET_TEXT" val="单击此处输入正文标题内容"/>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mixed20201883_65*a*1"/>
  <p:tag name="KSO_WM_TEMPLATE_CATEGORY" val="mixed"/>
  <p:tag name="KSO_WM_TEMPLATE_INDEX" val="20201883"/>
  <p:tag name="KSO_WM_UNIT_LAYERLEVEL" val="1"/>
  <p:tag name="KSO_WM_TAG_VERSION" val="1.0"/>
  <p:tag name="KSO_WM_BEAUTIFY_FLAG" val="#wm#"/>
  <p:tag name="KSO_WM_UNIT_TEXTBOXSTYLE_GUID" val="{b2205c06-83b5-4f62-9c6a-af0eef7394f8}"/>
  <p:tag name="KSO_WM_UNIT_TEXTBOXSTYLE_TEMPLATEID" val="3131088"/>
  <p:tag name="KSO_WM_UNIT_TEXTBOXSTYLE_TYPE" val="3"/>
</p:tagLst>
</file>

<file path=ppt/tags/tag96.xml><?xml version="1.0" encoding="utf-8"?>
<p:tagLst xmlns:p="http://schemas.openxmlformats.org/presentationml/2006/main">
  <p:tag name="TABLE_ENDDRAG_ORIGIN_RECT" val="256*183"/>
  <p:tag name="TABLE_ENDDRAG_RECT" val="46*86*256*183"/>
</p:tagLst>
</file>

<file path=ppt/tags/tag97.xml><?xml version="1.0" encoding="utf-8"?>
<p:tagLst xmlns:p="http://schemas.openxmlformats.org/presentationml/2006/main">
  <p:tag name="TABLE_ENDDRAG_ORIGIN_RECT" val="256*183"/>
  <p:tag name="TABLE_ENDDRAG_RECT" val="46*86*256*183"/>
</p:tagLst>
</file>

<file path=ppt/tags/tag98.xml><?xml version="1.0" encoding="utf-8"?>
<p:tagLst xmlns:p="http://schemas.openxmlformats.org/presentationml/2006/main">
  <p:tag name="KSO_WM_BEAUTIFY_FLAG" val="#wm#"/>
  <p:tag name="KSO_WM_TEMPLATE_CATEGORY" val="custom"/>
  <p:tag name="KSO_WM_TEMPLATE_INDEX" val="20205081"/>
</p:tagLst>
</file>

<file path=ppt/tags/tag99.xml><?xml version="1.0" encoding="utf-8"?>
<p:tagLst xmlns:p="http://schemas.openxmlformats.org/presentationml/2006/main">
  <p:tag name="KSO_WM_UNIT_TEXTBOXSTYLE_SHAPETYPE" val="0"/>
  <p:tag name="KSO_WM_UNIT_TEXTBOXSTYLE_TEMPLATETYPE" val="1"/>
  <p:tag name="KSO_WM_UNIT_ISCONTENTSTITLE" val="0"/>
  <p:tag name="KSO_WM_UNIT_PRESET_TEXT" val="单击此处输入正文标题内容"/>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mixed20201883_65*a*1"/>
  <p:tag name="KSO_WM_TEMPLATE_CATEGORY" val="mixed"/>
  <p:tag name="KSO_WM_TEMPLATE_INDEX" val="20201883"/>
  <p:tag name="KSO_WM_UNIT_LAYERLEVEL" val="1"/>
  <p:tag name="KSO_WM_TAG_VERSION" val="1.0"/>
  <p:tag name="KSO_WM_BEAUTIFY_FLAG" val="#wm#"/>
  <p:tag name="KSO_WM_UNIT_TEXTBOXSTYLE_GUID" val="{b2205c06-83b5-4f62-9c6a-af0eef7394f8}"/>
  <p:tag name="KSO_WM_UNIT_TEXTBOXSTYLE_TEMPLATEID" val="3131088"/>
  <p:tag name="KSO_WM_UNIT_TEXTBOXSTYLE_TYPE" val="3"/>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lang="zh-CN" altLang="en-US"/>
        </a:defPPr>
      </a:lstStyle>
      <a:style>
        <a:lnRef idx="2">
          <a:schemeClr val="accent1"/>
        </a:lnRef>
        <a:fillRef idx="0">
          <a:srgbClr val="FFFFFF"/>
        </a:fillRef>
        <a:effectRef idx="0">
          <a:srgbClr val="FFFFFF"/>
        </a:effectRef>
        <a:fontRef idx="minor">
          <a:schemeClr val="tx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4064</Words>
  <Application>WPS 演示</Application>
  <PresentationFormat>宽屏</PresentationFormat>
  <Paragraphs>1045</Paragraphs>
  <Slides>14</Slides>
  <Notes>4</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14</vt:i4>
      </vt:variant>
    </vt:vector>
  </HeadingPairs>
  <TitlesOfParts>
    <vt:vector size="25" baseType="lpstr">
      <vt:lpstr>Arial</vt:lpstr>
      <vt:lpstr>宋体</vt:lpstr>
      <vt:lpstr>Wingdings</vt:lpstr>
      <vt:lpstr>Wingdings</vt:lpstr>
      <vt:lpstr>Segoe UI</vt:lpstr>
      <vt:lpstr>Impact</vt:lpstr>
      <vt:lpstr>思源黑体 CN Heavy</vt:lpstr>
      <vt:lpstr>微软雅黑</vt:lpstr>
      <vt:lpstr>Arial Unicode MS</vt:lpstr>
      <vt:lpstr>Calibri</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*AO激光专用空压机批发</cp:lastModifiedBy>
  <cp:revision>351</cp:revision>
  <dcterms:created xsi:type="dcterms:W3CDTF">2019-06-19T02:08:00Z</dcterms:created>
  <dcterms:modified xsi:type="dcterms:W3CDTF">2024-12-05T09:09:46Z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2052-12.1.0.19302</vt:lpwstr>
  </property>
  <property fmtid="{D5CDD505-2E9C-101B-9397-08002B2CF9AE}" pid="3" name="ICV">
    <vt:lpwstr>4CFBBDF1CDBD44A6BBF3B15328D3439C_11</vt:lpwstr>
  </property>
</Properties>
</file>