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 id="2147483653" r:id="rId2"/>
  </p:sldMasterIdLst>
  <p:notesMasterIdLst>
    <p:notesMasterId r:id="rId27"/>
  </p:notesMasterIdLst>
  <p:handoutMasterIdLst>
    <p:handoutMasterId r:id="rId28"/>
  </p:handoutMasterIdLst>
  <p:sldIdLst>
    <p:sldId id="4862" r:id="rId3"/>
    <p:sldId id="4863" r:id="rId4"/>
    <p:sldId id="4864" r:id="rId5"/>
    <p:sldId id="4865" r:id="rId6"/>
    <p:sldId id="4866" r:id="rId7"/>
    <p:sldId id="4867" r:id="rId8"/>
    <p:sldId id="4868" r:id="rId9"/>
    <p:sldId id="4869" r:id="rId10"/>
    <p:sldId id="4870" r:id="rId11"/>
    <p:sldId id="4871" r:id="rId12"/>
    <p:sldId id="4872" r:id="rId13"/>
    <p:sldId id="4873" r:id="rId14"/>
    <p:sldId id="4874" r:id="rId15"/>
    <p:sldId id="4875" r:id="rId16"/>
    <p:sldId id="4887" r:id="rId17"/>
    <p:sldId id="4876" r:id="rId18"/>
    <p:sldId id="4877" r:id="rId19"/>
    <p:sldId id="4878" r:id="rId20"/>
    <p:sldId id="4879" r:id="rId21"/>
    <p:sldId id="4880" r:id="rId22"/>
    <p:sldId id="4881" r:id="rId23"/>
    <p:sldId id="4882" r:id="rId24"/>
    <p:sldId id="4883" r:id="rId25"/>
    <p:sldId id="4884" r:id="rId26"/>
  </p:sldIdLst>
  <p:sldSz cx="12192000" cy="6858000"/>
  <p:notesSz cx="6950075" cy="9236075"/>
  <p:custShowLst>
    <p:custShow name="Format Guide Workshop" id="0">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7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6F3"/>
    <a:srgbClr val="006699"/>
    <a:srgbClr val="003399"/>
    <a:srgbClr val="333399"/>
    <a:srgbClr val="3333CC"/>
    <a:srgbClr val="000099"/>
    <a:srgbClr val="57D3FF"/>
    <a:srgbClr val="85DFFF"/>
    <a:srgbClr val="A5A5A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0500" autoAdjust="0"/>
  </p:normalViewPr>
  <p:slideViewPr>
    <p:cSldViewPr snapToGrid="0">
      <p:cViewPr varScale="1">
        <p:scale>
          <a:sx n="78" d="100"/>
          <a:sy n="78" d="100"/>
        </p:scale>
        <p:origin x="629" y="67"/>
      </p:cViewPr>
      <p:guideLst>
        <p:guide orient="horz" pos="2142"/>
        <p:guide pos="378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574" y="444"/>
      </p:cViewPr>
      <p:guideLst/>
    </p:cSldViewPr>
  </p:notesViewPr>
  <p:gridSpacing cx="720089" cy="72008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6/22/2022</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289641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6/22/2022</a:t>
            </a:fld>
            <a:endParaRPr lang="en-US"/>
          </a:p>
        </p:txBody>
      </p:sp>
    </p:spTree>
    <p:extLst>
      <p:ext uri="{BB962C8B-B14F-4D97-AF65-F5344CB8AC3E}">
        <p14:creationId xmlns:p14="http://schemas.microsoft.com/office/powerpoint/2010/main" val="3052459168"/>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55575" y="574675"/>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A45E25-1961-4722-84BE-0676CA10A3C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t>6</a:t>
            </a:fld>
            <a:endParaRPr lang="en-US" dirty="0"/>
          </a:p>
        </p:txBody>
      </p:sp>
    </p:spTree>
    <p:extLst>
      <p:ext uri="{BB962C8B-B14F-4D97-AF65-F5344CB8AC3E}">
        <p14:creationId xmlns:p14="http://schemas.microsoft.com/office/powerpoint/2010/main" val="334214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t>23</a:t>
            </a:fld>
            <a:endParaRPr lang="en-US" dirty="0"/>
          </a:p>
        </p:txBody>
      </p:sp>
    </p:spTree>
    <p:extLst>
      <p:ext uri="{BB962C8B-B14F-4D97-AF65-F5344CB8AC3E}">
        <p14:creationId xmlns:p14="http://schemas.microsoft.com/office/powerpoint/2010/main" val="272428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oundPic">
    <p:spTree>
      <p:nvGrpSpPr>
        <p:cNvPr id="1" name=""/>
        <p:cNvGrpSpPr/>
        <p:nvPr/>
      </p:nvGrpSpPr>
      <p:grpSpPr>
        <a:xfrm>
          <a:off x="0" y="0"/>
          <a:ext cx="0" cy="0"/>
          <a:chOff x="0" y="0"/>
          <a:chExt cx="0" cy="0"/>
        </a:xfrm>
      </p:grpSpPr>
      <p:sp>
        <p:nvSpPr>
          <p:cNvPr id="15" name="Freeform: Shape 14"/>
          <p:cNvSpPr/>
          <p:nvPr userDrawn="1"/>
        </p:nvSpPr>
        <p:spPr>
          <a:xfrm>
            <a:off x="3225410" y="0"/>
            <a:ext cx="8966591" cy="6858000"/>
          </a:xfrm>
          <a:custGeom>
            <a:avLst/>
            <a:gdLst>
              <a:gd name="connsiteX0" fmla="*/ 4457400 w 8966591"/>
              <a:gd name="connsiteY0" fmla="*/ 0 h 6858000"/>
              <a:gd name="connsiteX1" fmla="*/ 8966591 w 8966591"/>
              <a:gd name="connsiteY1" fmla="*/ 0 h 6858000"/>
              <a:gd name="connsiteX2" fmla="*/ 8966591 w 8966591"/>
              <a:gd name="connsiteY2" fmla="*/ 6858000 h 6858000"/>
              <a:gd name="connsiteX3" fmla="*/ 0 w 8966591"/>
              <a:gd name="connsiteY3" fmla="*/ 6858000 h 6858000"/>
              <a:gd name="connsiteX4" fmla="*/ 61754 w 8966591"/>
              <a:gd name="connsiteY4" fmla="*/ 6833651 h 6858000"/>
              <a:gd name="connsiteX5" fmla="*/ 4462324 w 8966591"/>
              <a:gd name="connsiteY5" fmla="*/ 1947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91" h="6858000">
                <a:moveTo>
                  <a:pt x="4457400" y="0"/>
                </a:moveTo>
                <a:lnTo>
                  <a:pt x="8966591" y="0"/>
                </a:lnTo>
                <a:lnTo>
                  <a:pt x="8966591" y="6858000"/>
                </a:lnTo>
                <a:lnTo>
                  <a:pt x="0" y="6858000"/>
                </a:lnTo>
                <a:lnTo>
                  <a:pt x="61754" y="6833651"/>
                </a:lnTo>
                <a:cubicBezTo>
                  <a:pt x="2647785" y="5739852"/>
                  <a:pt x="4462324" y="3179197"/>
                  <a:pt x="4462324" y="19473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Picture Placeholder 9"/>
          <p:cNvSpPr>
            <a:spLocks noGrp="1"/>
          </p:cNvSpPr>
          <p:nvPr>
            <p:ph type="pic" sz="quarter" idx="10"/>
          </p:nvPr>
        </p:nvSpPr>
        <p:spPr>
          <a:xfrm>
            <a:off x="4422047" y="0"/>
            <a:ext cx="7769954" cy="6858000"/>
          </a:xfrm>
          <a:custGeom>
            <a:avLst/>
            <a:gdLst>
              <a:gd name="connsiteX0" fmla="*/ 3276238 w 7769954"/>
              <a:gd name="connsiteY0" fmla="*/ 0 h 6858000"/>
              <a:gd name="connsiteX1" fmla="*/ 7769954 w 7769954"/>
              <a:gd name="connsiteY1" fmla="*/ 0 h 6858000"/>
              <a:gd name="connsiteX2" fmla="*/ 7769954 w 7769954"/>
              <a:gd name="connsiteY2" fmla="*/ 6858000 h 6858000"/>
              <a:gd name="connsiteX3" fmla="*/ 0 w 7769954"/>
              <a:gd name="connsiteY3" fmla="*/ 6858000 h 6858000"/>
              <a:gd name="connsiteX4" fmla="*/ 254746 w 7769954"/>
              <a:gd name="connsiteY4" fmla="*/ 6694685 h 6858000"/>
              <a:gd name="connsiteX5" fmla="*/ 3335861 w 7769954"/>
              <a:gd name="connsiteY5" fmla="*/ 899801 h 6858000"/>
              <a:gd name="connsiteX6" fmla="*/ 3299781 w 7769954"/>
              <a:gd name="connsiteY6" fmla="*/ 185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54" h="6858000">
                <a:moveTo>
                  <a:pt x="3276238" y="0"/>
                </a:moveTo>
                <a:lnTo>
                  <a:pt x="7769954" y="0"/>
                </a:lnTo>
                <a:lnTo>
                  <a:pt x="7769954" y="6858000"/>
                </a:lnTo>
                <a:lnTo>
                  <a:pt x="0" y="6858000"/>
                </a:lnTo>
                <a:lnTo>
                  <a:pt x="254746" y="6694685"/>
                </a:lnTo>
                <a:cubicBezTo>
                  <a:pt x="2113670" y="5438821"/>
                  <a:pt x="3335861" y="3312040"/>
                  <a:pt x="3335861" y="899801"/>
                </a:cubicBezTo>
                <a:cubicBezTo>
                  <a:pt x="3335861" y="658577"/>
                  <a:pt x="3323639" y="420208"/>
                  <a:pt x="3299781" y="185279"/>
                </a:cubicBez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50000"/>
                </a:srgb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latin typeface="黑体" panose="02010609060101010101" pitchFamily="49" charset="-122"/>
                <a:ea typeface="黑体" panose="02010609060101010101" pitchFamily="49" charset="-122"/>
                <a:cs typeface="+mn-cs"/>
              </a:rPr>
              <a:t>‹#›</a:t>
            </a:fld>
            <a:endParaRPr kumimoji="0" lang="zh-CN" altLang="en-US" sz="1200" b="0" i="0" u="none" strike="noStrike" kern="1200" cap="none" spc="0" normalizeH="0" baseline="0" noProof="0">
              <a:ln>
                <a:noFill/>
              </a:ln>
              <a:solidFill>
                <a:srgbClr val="FFFFFF">
                  <a:lumMod val="50000"/>
                </a:srgbClr>
              </a:solidFill>
              <a:effectLst/>
              <a:uLnTx/>
              <a:uFillTx/>
              <a:latin typeface="黑体" panose="02010609060101010101" pitchFamily="49" charset="-122"/>
              <a:ea typeface="黑体" panose="02010609060101010101" pitchFamily="49" charset="-122"/>
              <a:cs typeface="+mn-cs"/>
            </a:endParaRPr>
          </a:p>
        </p:txBody>
      </p:sp>
      <p:sp>
        <p:nvSpPr>
          <p:cNvPr id="9" name="TextBox 7"/>
          <p:cNvSpPr txBox="1"/>
          <p:nvPr userDrawn="1"/>
        </p:nvSpPr>
        <p:spPr>
          <a:xfrm>
            <a:off x="1018973" y="5974556"/>
            <a:ext cx="1960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苹方 细体" panose="020B0200000000000000" pitchFamily="34" charset="-122"/>
                <a:ea typeface="苹方 细体" panose="020B0200000000000000" pitchFamily="34" charset="-122"/>
                <a:cs typeface="+mn-cs"/>
              </a:rPr>
              <a:t>www.szcx3d.com</a:t>
            </a:r>
          </a:p>
        </p:txBody>
      </p:sp>
      <p:sp>
        <p:nvSpPr>
          <p:cNvPr id="10" name="TextBox 8"/>
          <p:cNvSpPr txBox="1"/>
          <p:nvPr userDrawn="1"/>
        </p:nvSpPr>
        <p:spPr>
          <a:xfrm>
            <a:off x="9415106" y="6373495"/>
            <a:ext cx="1872629" cy="318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苹方 粗体" panose="020B0600000000000000" pitchFamily="34" charset="-122"/>
                <a:ea typeface="苹方 粗体" panose="020B0600000000000000" pitchFamily="34" charset="-122"/>
                <a:cs typeface="+mn-cs"/>
              </a:rPr>
              <a:t>创造现实，成就梦想</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5603" name="FooterSimple" hidden="1"/>
          <p:cNvSpPr txBox="1"/>
          <p:nvPr userDrawn="1">
            <p:custDataLst>
              <p:tags r:id="rId1"/>
            </p:custDataLst>
          </p:nvPr>
        </p:nvSpPr>
        <p:spPr>
          <a:xfrm rot="-5400000">
            <a:off x="10561638" y="5068888"/>
            <a:ext cx="2743200" cy="193675"/>
          </a:xfrm>
          <a:prstGeom prst="rect">
            <a:avLst/>
          </a:prstGeom>
          <a:noFill/>
          <a:ln w="9525">
            <a:noFill/>
          </a:ln>
        </p:spPr>
        <p:txBody>
          <a:bodyPr lIns="0" tIns="0" rIns="0" bIns="0" anchor="b">
            <a:spAutoFit/>
          </a:bodyPr>
          <a:lstStyle/>
          <a:p>
            <a:pPr lvl="0" eaLnBrk="1" hangingPunct="1">
              <a:lnSpc>
                <a:spcPct val="90000"/>
              </a:lnSpc>
              <a:spcAft>
                <a:spcPts val="600"/>
              </a:spcAft>
              <a:buNone/>
            </a:pPr>
            <a:r>
              <a:rPr lang="en-US" altLang="zh-CN" sz="700" dirty="0">
                <a:solidFill>
                  <a:srgbClr val="7F7F7F"/>
                </a:solidFill>
                <a:latin typeface="Calibri Light" panose="020F0302020204030204" pitchFamily="34" charset="0"/>
                <a:sym typeface="Trebuchet MS" panose="020B0603020202020204" pitchFamily="34" charset="0"/>
              </a:rPr>
              <a:t>20190909_</a:t>
            </a:r>
            <a:r>
              <a:rPr lang="zh-CN" altLang="en-US" sz="700" dirty="0">
                <a:solidFill>
                  <a:srgbClr val="7F7F7F"/>
                </a:solidFill>
                <a:latin typeface="Calibri Light" panose="020F0302020204030204" pitchFamily="34" charset="0"/>
                <a:sym typeface="Trebuchet MS" panose="020B0603020202020204" pitchFamily="34" charset="0"/>
              </a:rPr>
              <a:t>都市丽人</a:t>
            </a:r>
            <a:r>
              <a:rPr lang="en-US" altLang="zh-CN" sz="700" dirty="0">
                <a:solidFill>
                  <a:srgbClr val="7F7F7F"/>
                </a:solidFill>
                <a:latin typeface="Calibri Light" panose="020F0302020204030204" pitchFamily="34" charset="0"/>
                <a:sym typeface="Trebuchet MS" panose="020B0603020202020204" pitchFamily="34" charset="0"/>
              </a:rPr>
              <a:t>2019</a:t>
            </a:r>
            <a:r>
              <a:rPr lang="zh-CN" altLang="en-US" sz="700" dirty="0">
                <a:solidFill>
                  <a:srgbClr val="7F7F7F"/>
                </a:solidFill>
                <a:latin typeface="Calibri Light" panose="020F0302020204030204" pitchFamily="34" charset="0"/>
                <a:sym typeface="Trebuchet MS" panose="020B0603020202020204" pitchFamily="34" charset="0"/>
              </a:rPr>
              <a:t>战略定航项目</a:t>
            </a:r>
            <a:r>
              <a:rPr lang="en-US" altLang="zh-CN" sz="700" dirty="0">
                <a:solidFill>
                  <a:srgbClr val="7F7F7F"/>
                </a:solidFill>
                <a:latin typeface="Calibri Light" panose="020F0302020204030204" pitchFamily="34" charset="0"/>
                <a:sym typeface="Trebuchet MS" panose="020B0603020202020204" pitchFamily="34" charset="0"/>
              </a:rPr>
              <a:t>2020</a:t>
            </a:r>
            <a:r>
              <a:rPr lang="zh-CN" altLang="en-US" sz="700" dirty="0">
                <a:solidFill>
                  <a:srgbClr val="7F7F7F"/>
                </a:solidFill>
                <a:latin typeface="Calibri Light" panose="020F0302020204030204" pitchFamily="34" charset="0"/>
                <a:sym typeface="Trebuchet MS" panose="020B0603020202020204" pitchFamily="34" charset="0"/>
              </a:rPr>
              <a:t>目标和短期行动计划</a:t>
            </a:r>
            <a:r>
              <a:rPr lang="en-US" altLang="zh-CN" sz="700" dirty="0">
                <a:solidFill>
                  <a:srgbClr val="7F7F7F"/>
                </a:solidFill>
                <a:latin typeface="Calibri Light" panose="020F0302020204030204" pitchFamily="34" charset="0"/>
                <a:sym typeface="Trebuchet MS" panose="020B0603020202020204" pitchFamily="34" charset="0"/>
              </a:rPr>
              <a:t>_v2.pptx</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Rounded Corners 1"/>
          <p:cNvSpPr/>
          <p:nvPr/>
        </p:nvSpPr>
        <p:spPr>
          <a:xfrm>
            <a:off x="8483277" y="6304843"/>
            <a:ext cx="2616200" cy="246775"/>
          </a:xfrm>
          <a:prstGeom prst="roundRect">
            <a:avLst>
              <a:gd name="adj" fmla="val 50000"/>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838200" y="365189"/>
            <a:ext cx="10515600" cy="132579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5"/>
            </p:custDataLst>
          </p:nvPr>
        </p:nvSpPr>
        <p:spPr>
          <a:xfrm>
            <a:off x="838200" y="1825944"/>
            <a:ext cx="10515600" cy="435209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7462"/>
            <a:ext cx="2743200" cy="365189"/>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latin typeface="黑体" panose="02010609060101010101" pitchFamily="49" charset="-122"/>
                <a:ea typeface="黑体" panose="02010609060101010101" pitchFamily="49" charset="-122"/>
                <a:cs typeface="+mn-cs"/>
              </a:rPr>
              <a:t>2022/6/22</a:t>
            </a:fld>
            <a:endParaRPr kumimoji="0" lang="zh-CN" altLang="en-US" sz="1200" b="0" i="0" u="none" strike="noStrike" kern="1200" cap="none" spc="0" normalizeH="0" baseline="0" noProof="0" dirty="0">
              <a:ln>
                <a:noFill/>
              </a:ln>
              <a:solidFill>
                <a:srgbClr val="FFFFFF">
                  <a:lumMod val="50000"/>
                </a:srgb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7462"/>
            <a:ext cx="4114800" cy="365189"/>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50000"/>
                </a:srgb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7462"/>
            <a:ext cx="2743200" cy="365189"/>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latin typeface="黑体" panose="02010609060101010101" pitchFamily="49" charset="-122"/>
                <a:ea typeface="黑体" panose="02010609060101010101" pitchFamily="49" charset="-122"/>
                <a:cs typeface="+mn-cs"/>
              </a:rPr>
              <a:t>‹#›</a:t>
            </a:fld>
            <a:endParaRPr kumimoji="0" lang="zh-CN" altLang="en-US" sz="1200" b="0" i="0" u="none" strike="noStrike" kern="1200" cap="none" spc="0" normalizeH="0" baseline="0" noProof="0">
              <a:ln>
                <a:noFill/>
              </a:ln>
              <a:solidFill>
                <a:srgbClr val="FFFFFF">
                  <a:lumMod val="50000"/>
                </a:srgbClr>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
          <p:cNvSpPr txBox="1"/>
          <p:nvPr/>
        </p:nvSpPr>
        <p:spPr>
          <a:xfrm>
            <a:off x="712054" y="2394214"/>
            <a:ext cx="59576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000" b="1" spc="600" dirty="0">
                <a:solidFill>
                  <a:prstClr val="black">
                    <a:lumMod val="75000"/>
                    <a:lumOff val="25000"/>
                  </a:prstClr>
                </a:solidFill>
                <a:latin typeface="微软雅黑" panose="020B0503020204020204" charset="-122"/>
                <a:ea typeface="微软雅黑" panose="020B0503020204020204" charset="-122"/>
                <a:cs typeface="Segoe UI" panose="020B0502040204020203" pitchFamily="34" charset="0"/>
              </a:rPr>
              <a:t>G5 Print Settings Case studies</a:t>
            </a:r>
          </a:p>
        </p:txBody>
      </p:sp>
      <p:sp>
        <p:nvSpPr>
          <p:cNvPr id="12" name="TextBox 41"/>
          <p:cNvSpPr txBox="1"/>
          <p:nvPr/>
        </p:nvSpPr>
        <p:spPr>
          <a:xfrm>
            <a:off x="3999345" y="3913565"/>
            <a:ext cx="1942116" cy="461665"/>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lt"/>
              </a:rPr>
              <a:t>2021</a:t>
            </a: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lt"/>
              </a:rPr>
              <a:t>年</a:t>
            </a:r>
            <a:r>
              <a:rPr lang="en-US" altLang="zh-CN" sz="1600" dirty="0">
                <a:solidFill>
                  <a:prstClr val="black"/>
                </a:solidFill>
                <a:latin typeface="微软雅黑" panose="020B0503020204020204" charset="-122"/>
                <a:ea typeface="微软雅黑" panose="020B0503020204020204" charset="-122"/>
                <a:sym typeface="+mn-lt"/>
              </a:rPr>
              <a:t>11</a:t>
            </a: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lt"/>
              </a:rPr>
              <a:t>月</a:t>
            </a:r>
            <a:r>
              <a:rPr lang="en-US" altLang="zh-CN" sz="1600" dirty="0">
                <a:solidFill>
                  <a:prstClr val="black"/>
                </a:solidFill>
                <a:latin typeface="微软雅黑" panose="020B0503020204020204" charset="-122"/>
                <a:ea typeface="微软雅黑" panose="020B0503020204020204" charset="-122"/>
                <a:sym typeface="+mn-lt"/>
              </a:rPr>
              <a:t>18</a:t>
            </a: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lt"/>
              </a:rPr>
              <a:t>日</a:t>
            </a:r>
          </a:p>
        </p:txBody>
      </p:sp>
      <p:sp>
        <p:nvSpPr>
          <p:cNvPr id="13" name="矩形 12"/>
          <p:cNvSpPr/>
          <p:nvPr/>
        </p:nvSpPr>
        <p:spPr>
          <a:xfrm>
            <a:off x="3826522" y="3513711"/>
            <a:ext cx="2428240" cy="461665"/>
          </a:xfrm>
          <a:prstGeom prst="rect">
            <a:avLst/>
          </a:prstGeom>
          <a:noFill/>
        </p:spPr>
        <p:txBody>
          <a:bodyPr wrap="square" rtlCol="0">
            <a:spAutoFit/>
          </a:bodyPr>
          <a:lstStyle/>
          <a:p>
            <a:pPr algn="ctr" defTabSz="685800">
              <a:lnSpc>
                <a:spcPct val="150000"/>
              </a:lnSpc>
            </a:pPr>
            <a:r>
              <a:rPr lang="zh-CN" altLang="en-US" sz="1600" dirty="0">
                <a:solidFill>
                  <a:prstClr val="black"/>
                </a:solidFill>
                <a:latin typeface="微软雅黑" panose="020B0503020204020204" charset="-122"/>
                <a:ea typeface="微软雅黑" panose="020B0503020204020204" charset="-122"/>
                <a:sym typeface="+mn-lt"/>
              </a:rPr>
              <a:t>陈剑达</a:t>
            </a:r>
            <a:endParaRPr lang="en-US" altLang="zh-CN" sz="1600" dirty="0">
              <a:solidFill>
                <a:prstClr val="black"/>
              </a:solidFill>
              <a:latin typeface="微软雅黑" panose="020B0503020204020204" charset="-122"/>
              <a:ea typeface="微软雅黑" panose="020B0503020204020204" charset="-122"/>
              <a:sym typeface="+mn-lt"/>
            </a:endParaRPr>
          </a:p>
        </p:txBody>
      </p:sp>
      <p:pic>
        <p:nvPicPr>
          <p:cNvPr id="2" name="图片 1" descr="创想三帝组合标-白底rgb_画板 1"/>
          <p:cNvPicPr>
            <a:picLocks noChangeAspect="1"/>
          </p:cNvPicPr>
          <p:nvPr/>
        </p:nvPicPr>
        <p:blipFill>
          <a:blip r:embed="rId3"/>
          <a:stretch>
            <a:fillRect/>
          </a:stretch>
        </p:blipFill>
        <p:spPr>
          <a:xfrm>
            <a:off x="29210" y="37465"/>
            <a:ext cx="2475230" cy="916305"/>
          </a:xfrm>
          <a:prstGeom prst="rect">
            <a:avLst/>
          </a:prstGeom>
        </p:spPr>
      </p:pic>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8144" r="1814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1000">
        <p:pull dir="u"/>
      </p:transition>
    </mc:Choice>
    <mc:Fallback xmlns="">
      <p:transition spd="slow" advTm="1000">
        <p:pull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412199057"/>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TPV</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Thermoplastic vulcanizate (English as Thermoplastic Vulcanizate), referred to as TPV, thermoplastic vulcanizate in Chinese referred to as thermoplastic rubber (English Thermoplastic Rubber), referred to as TPR, but this name is easy to be confused with other types of thermoplastic elastomers (Thermoplastic Elastomer in English) Together, because thermoplastic elastomers are usually called thermoplastic rubbers, especially styrene elastomers, at least in China, it seems that "TPR" has become its proper name. When it comes to TPR, it refers to SBS, SEBS, etc. </a:t>
                      </a:r>
                      <a:r>
                        <a:rPr lang="en-IN" sz="1800" kern="1200" dirty="0" err="1">
                          <a:solidFill>
                            <a:schemeClr val="dk1"/>
                          </a:solidFill>
                          <a:effectLst/>
                          <a:latin typeface="等线"/>
                          <a:ea typeface="+mn-ea"/>
                          <a:cs typeface="+mn-cs"/>
                        </a:rPr>
                        <a:t>Styrenic</a:t>
                      </a:r>
                      <a:r>
                        <a:rPr lang="en-IN" sz="1800" kern="1200" dirty="0">
                          <a:solidFill>
                            <a:schemeClr val="dk1"/>
                          </a:solidFill>
                          <a:effectLst/>
                          <a:latin typeface="等线"/>
                          <a:ea typeface="+mn-ea"/>
                          <a:cs typeface="+mn-cs"/>
                        </a:rPr>
                        <a:t> elastomers are thermoplastic elastomers as base materials, which are inseparable from the large consumption of </a:t>
                      </a:r>
                      <a:r>
                        <a:rPr lang="en-IN" sz="1800" kern="1200" dirty="0" err="1">
                          <a:solidFill>
                            <a:schemeClr val="dk1"/>
                          </a:solidFill>
                          <a:effectLst/>
                          <a:latin typeface="等线"/>
                          <a:ea typeface="+mn-ea"/>
                          <a:cs typeface="+mn-cs"/>
                        </a:rPr>
                        <a:t>styrenic</a:t>
                      </a:r>
                      <a:r>
                        <a:rPr lang="en-IN" sz="1800" kern="1200" dirty="0">
                          <a:solidFill>
                            <a:schemeClr val="dk1"/>
                          </a:solidFill>
                          <a:effectLst/>
                          <a:latin typeface="等线"/>
                          <a:ea typeface="+mn-ea"/>
                          <a:cs typeface="+mn-cs"/>
                        </a:rPr>
                        <a:t> elastomers in the fields of civil and final consumer goods. TPV is mainly composed of two parts, one is plastic as a continuous phase, and the other is rubber as a dispersed phase. Usually rubber needs to be combined with softening oil or plasticizer. Vulcanizing agent and some auxiliary additives are also essential. In addition, some inorganic fillers will be added in order to reduce costs or improve performance in certain aspects.</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耗材介绍五</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50783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2017410144"/>
              </p:ext>
            </p:extLst>
          </p:nvPr>
        </p:nvGraphicFramePr>
        <p:xfrm>
          <a:off x="115284" y="1105448"/>
          <a:ext cx="7933386" cy="5643840"/>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lt1"/>
                          </a:solidFill>
                          <a:effectLst/>
                          <a:latin typeface="等线"/>
                          <a:ea typeface="+mn-ea"/>
                          <a:cs typeface="+mn-cs"/>
                        </a:rPr>
                        <a:t>G5-V Wheel - Printing Parameters</a:t>
                      </a:r>
                      <a:endParaRPr lang="en-US" altLang="zh-CN"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sz="1200" dirty="0"/>
                        <a:t>打印材料</a:t>
                      </a:r>
                      <a:endParaRPr lang="en-US" altLang="zh-CN" sz="1200" dirty="0"/>
                    </a:p>
                    <a:p>
                      <a:pPr algn="ctr"/>
                      <a:r>
                        <a:rPr lang="en-US" altLang="zh-CN" sz="1200" dirty="0"/>
                        <a:t>(G5-TPV)</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main ingredient</a:t>
                      </a:r>
                      <a:endParaRPr lang="en-US" alt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200" dirty="0"/>
                        <a:t>TPV</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200" dirty="0"/>
                        <a:t>Test Date</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2021.9.28</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Enhancer System</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200" kern="1200" dirty="0">
                          <a:solidFill>
                            <a:schemeClr val="tx1"/>
                          </a:solidFill>
                          <a:effectLst/>
                          <a:latin typeface="+mn-lt"/>
                          <a:ea typeface="+mn-ea"/>
                          <a:cs typeface="+mn-cs"/>
                        </a:rPr>
                        <a:t>none</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200" kern="1200" dirty="0">
                          <a:solidFill>
                            <a:schemeClr val="tx1"/>
                          </a:solidFill>
                          <a:effectLst/>
                          <a:latin typeface="+mn-lt"/>
                          <a:ea typeface="+mn-ea"/>
                          <a:cs typeface="+mn-cs"/>
                        </a:rPr>
                        <a:t>Particle diameter</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2.0-3.0mm</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Print temperature</a:t>
                      </a: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Nozzle temperature</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220</a:t>
                      </a:r>
                      <a:r>
                        <a:rPr lang="zh-CN" altLang="en-US" sz="1200"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printing speed</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30mm/s</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sz="1200"/>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hot bed temperature</a:t>
                      </a:r>
                      <a:endParaRPr lang="zh-CN" altLang="en-US" sz="12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80℃</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print layer height</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noProof="0" dirty="0"/>
                        <a:t>0.4mm</a:t>
                      </a:r>
                      <a:endParaRPr lang="zh-CN" altLang="en-US" sz="1200"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Model size</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120*120*51mm</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200" kern="1200" dirty="0">
                          <a:solidFill>
                            <a:schemeClr val="tx1"/>
                          </a:solidFill>
                          <a:effectLst/>
                          <a:latin typeface="+mn-lt"/>
                          <a:ea typeface="+mn-ea"/>
                          <a:cs typeface="+mn-cs"/>
                        </a:rPr>
                        <a:t>Nozzle diameter</a:t>
                      </a:r>
                      <a:endParaRPr 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200" dirty="0"/>
                        <a:t>1mm</a:t>
                      </a:r>
                      <a:endParaRPr 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Bottom plate material</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Semi-tempered carbon crystalline silicon glass</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200" dirty="0"/>
                        <a:t>Infill</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15%</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Whether to use glue</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Yes</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Finished product</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sz="1200"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Print environment</a:t>
                      </a:r>
                      <a:endParaRPr lang="zh-CN" altLang="en-US" sz="12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dirty="0"/>
                        <a:t>敞开</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2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Actual print time</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dirty="0"/>
                        <a:t>4h30min</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200" kern="1200" dirty="0">
                          <a:solidFill>
                            <a:schemeClr val="tx1"/>
                          </a:solidFill>
                          <a:effectLst/>
                          <a:latin typeface="+mn-lt"/>
                          <a:ea typeface="+mn-ea"/>
                          <a:cs typeface="+mn-cs"/>
                        </a:rPr>
                        <a:t>Finished product summary</a:t>
                      </a:r>
                      <a:endParaRPr lang="zh-CN" altLang="en-US" sz="12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200" kern="1200" dirty="0">
                          <a:solidFill>
                            <a:schemeClr val="dk1"/>
                          </a:solidFill>
                          <a:effectLst/>
                          <a:latin typeface="等线"/>
                          <a:ea typeface="+mn-ea"/>
                          <a:cs typeface="+mn-cs"/>
                        </a:rPr>
                        <a:t>The surface has neat texture, rubber feel, high toughness and elasticity. It is recommended to print in an incubator when printing larger models.</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288" y="1166880"/>
            <a:ext cx="2135472" cy="191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215" y="3423366"/>
            <a:ext cx="2511472" cy="287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4928" y="1166879"/>
            <a:ext cx="1946142" cy="188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0827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985909698"/>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PLA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Polylactic acid, also known as polylactide, is a polyester polymer obtained by polymerizing lactic acid as the main raw material. It is a new type of biodegradable material. Polylactic acid has good thermal stability, the processing temperature is 170-230 °C, and it has good solvent resistance. It can be processed in various ways, such as extrusion, spinning, biaxial stretching, and injection blow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In addition to being biodegradable, products made of polylactic acid have good biocompatibility, gloss, transparency, hand feel and heat resistance.</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耗材介绍六</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6710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111616" y="0"/>
            <a:ext cx="2343955" cy="584775"/>
          </a:xfrm>
          <a:prstGeom prst="rect">
            <a:avLst/>
          </a:prstGeom>
          <a:noFill/>
        </p:spPr>
        <p:txBody>
          <a:bodyPr wrap="square" rtlCol="0">
            <a:spAutoFit/>
          </a:bodyPr>
          <a:lstStyle/>
          <a:p>
            <a:r>
              <a:rPr lang="zh-CN" altLang="en-US" sz="3200" b="1" dirty="0"/>
              <a:t>打印案例一</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3259199230"/>
              </p:ext>
            </p:extLst>
          </p:nvPr>
        </p:nvGraphicFramePr>
        <p:xfrm>
          <a:off x="119705" y="743126"/>
          <a:ext cx="8201744" cy="5852726"/>
        </p:xfrm>
        <a:graphic>
          <a:graphicData uri="http://schemas.openxmlformats.org/drawingml/2006/table">
            <a:tbl>
              <a:tblPr firstRow="1" bandRow="1"/>
              <a:tblGrid>
                <a:gridCol w="1730888">
                  <a:extLst>
                    <a:ext uri="{9D8B030D-6E8A-4147-A177-3AD203B41FA5}">
                      <a16:colId xmlns:a16="http://schemas.microsoft.com/office/drawing/2014/main" val="20000"/>
                    </a:ext>
                  </a:extLst>
                </a:gridCol>
                <a:gridCol w="1624372">
                  <a:extLst>
                    <a:ext uri="{9D8B030D-6E8A-4147-A177-3AD203B41FA5}">
                      <a16:colId xmlns:a16="http://schemas.microsoft.com/office/drawing/2014/main" val="3607879392"/>
                    </a:ext>
                  </a:extLst>
                </a:gridCol>
                <a:gridCol w="2174992">
                  <a:extLst>
                    <a:ext uri="{9D8B030D-6E8A-4147-A177-3AD203B41FA5}">
                      <a16:colId xmlns:a16="http://schemas.microsoft.com/office/drawing/2014/main" val="4118400942"/>
                    </a:ext>
                  </a:extLst>
                </a:gridCol>
                <a:gridCol w="1246839">
                  <a:extLst>
                    <a:ext uri="{9D8B030D-6E8A-4147-A177-3AD203B41FA5}">
                      <a16:colId xmlns:a16="http://schemas.microsoft.com/office/drawing/2014/main" val="20003"/>
                    </a:ext>
                  </a:extLst>
                </a:gridCol>
                <a:gridCol w="1424653">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a:t>G5-V</a:t>
                      </a:r>
                      <a:r>
                        <a:rPr lang="zh-CN" altLang="en-US" sz="2000" dirty="0"/>
                        <a:t>轮</a:t>
                      </a:r>
                      <a:r>
                        <a:rPr lang="en-US" altLang="zh-CN" sz="2000" dirty="0"/>
                        <a:t>-</a:t>
                      </a:r>
                      <a:r>
                        <a:rPr lang="zh-CN" altLang="en-US" sz="2000" dirty="0"/>
                        <a:t>打印参数</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dirty="0"/>
                        <a:t>打印材料</a:t>
                      </a:r>
                      <a:endParaRPr lang="en-US" altLang="zh-CN" dirty="0"/>
                    </a:p>
                    <a:p>
                      <a:pPr algn="ctr"/>
                      <a:r>
                        <a:rPr lang="en-US" altLang="zh-CN" dirty="0"/>
                        <a:t>(G5-PLA-</a:t>
                      </a:r>
                      <a:r>
                        <a:rPr lang="en-IN" sz="1800" kern="1200" dirty="0">
                          <a:solidFill>
                            <a:schemeClr val="tx1"/>
                          </a:solidFill>
                          <a:effectLst/>
                          <a:latin typeface="+mn-lt"/>
                          <a:ea typeface="+mn-ea"/>
                          <a:cs typeface="+mn-cs"/>
                        </a:rPr>
                        <a:t>White</a:t>
                      </a:r>
                      <a:r>
                        <a:rPr lang="en-US" altLang="zh-CN" dirty="0"/>
                        <a: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PLA</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800" kern="1200" dirty="0">
                          <a:solidFill>
                            <a:schemeClr val="tx1"/>
                          </a:solidFill>
                          <a:effectLst/>
                          <a:latin typeface="+mn-lt"/>
                          <a:ea typeface="+mn-ea"/>
                          <a:cs typeface="+mn-cs"/>
                        </a:rPr>
                        <a:t>none</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200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60mm/s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60℃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120*120*51mm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no</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en-IN" sz="1800" kern="1200" dirty="0">
                          <a:solidFill>
                            <a:schemeClr val="tx1"/>
                          </a:solidFill>
                          <a:effectLst/>
                          <a:latin typeface="+mn-lt"/>
                          <a:ea typeface="+mn-ea"/>
                          <a:cs typeface="+mn-cs"/>
                        </a:rPr>
                        <a:t>As shown on the right</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open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2h19min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layer is neat, the line is uniform, and it is easy to print</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343" y="3234348"/>
            <a:ext cx="2811810" cy="333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943" y="1397685"/>
            <a:ext cx="1845158" cy="175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4101" y="1397685"/>
            <a:ext cx="1847898" cy="17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8879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115284" y="0"/>
            <a:ext cx="2343955" cy="584775"/>
          </a:xfrm>
          <a:prstGeom prst="rect">
            <a:avLst/>
          </a:prstGeom>
          <a:noFill/>
        </p:spPr>
        <p:txBody>
          <a:bodyPr wrap="square" rtlCol="0">
            <a:spAutoFit/>
          </a:bodyPr>
          <a:lstStyle/>
          <a:p>
            <a:r>
              <a:rPr lang="zh-CN" altLang="en-US" sz="3200" b="1" dirty="0"/>
              <a:t>打印案例二</a:t>
            </a:r>
          </a:p>
        </p:txBody>
      </p:sp>
      <p:cxnSp>
        <p:nvCxnSpPr>
          <p:cNvPr id="9" name="直接连接符 8"/>
          <p:cNvCxnSpPr/>
          <p:nvPr/>
        </p:nvCxnSpPr>
        <p:spPr>
          <a:xfrm>
            <a:off x="316800"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4276339223"/>
              </p:ext>
            </p:extLst>
          </p:nvPr>
        </p:nvGraphicFramePr>
        <p:xfrm>
          <a:off x="171594" y="584775"/>
          <a:ext cx="7933386" cy="5805074"/>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a:t>G5-V</a:t>
                      </a:r>
                      <a:r>
                        <a:rPr lang="zh-CN" altLang="en-US" sz="2000" dirty="0"/>
                        <a:t>轮</a:t>
                      </a:r>
                      <a:r>
                        <a:rPr lang="en-US" altLang="zh-CN" sz="2000" dirty="0"/>
                        <a:t>-</a:t>
                      </a:r>
                      <a:r>
                        <a:rPr lang="zh-CN" altLang="en-US" sz="2000" dirty="0"/>
                        <a:t>打印参数</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dirty="0"/>
                        <a:t>打印材料</a:t>
                      </a:r>
                      <a:endParaRPr lang="en-US" altLang="zh-CN" dirty="0"/>
                    </a:p>
                    <a:p>
                      <a:pPr algn="ctr"/>
                      <a:r>
                        <a:rPr lang="en-US" altLang="zh-CN" dirty="0"/>
                        <a:t>(G5-PLA-</a:t>
                      </a:r>
                      <a:r>
                        <a:rPr lang="zh-CN" altLang="en-US" dirty="0"/>
                        <a:t>高碳</a:t>
                      </a:r>
                      <a:r>
                        <a:rPr lang="en-US" altLang="zh-CN" dirty="0"/>
                        <a: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PLA</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zh-CN" altLang="en-US" dirty="0"/>
                        <a:t>无</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200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60mm/s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60℃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120*120*51mm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dirty="0"/>
                        <a:t>半钢化碳晶硅玻璃</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zh-CN" altLang="en-US" dirty="0"/>
                        <a:t>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dirty="0"/>
                        <a:t>敞开</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2h19min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zh-CN" altLang="en-US" dirty="0"/>
                        <a:t>表面层纹工整、出线均匀、易打印</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749" y="1397685"/>
            <a:ext cx="1790563" cy="177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918" y="3425780"/>
            <a:ext cx="2474787" cy="284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4850" y="1397685"/>
            <a:ext cx="1904165" cy="178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10109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115284" y="0"/>
            <a:ext cx="2343955" cy="584775"/>
          </a:xfrm>
          <a:prstGeom prst="rect">
            <a:avLst/>
          </a:prstGeom>
          <a:noFill/>
        </p:spPr>
        <p:txBody>
          <a:bodyPr wrap="square" rtlCol="0">
            <a:spAutoFit/>
          </a:bodyPr>
          <a:lstStyle/>
          <a:p>
            <a:r>
              <a:rPr lang="zh-CN" altLang="en-US" sz="3200" b="1" dirty="0"/>
              <a:t>打印案例三</a:t>
            </a:r>
          </a:p>
        </p:txBody>
      </p:sp>
      <p:cxnSp>
        <p:nvCxnSpPr>
          <p:cNvPr id="9" name="直接连接符 8"/>
          <p:cNvCxnSpPr>
            <a:cxnSpLocks/>
          </p:cNvCxnSpPr>
          <p:nvPr/>
        </p:nvCxnSpPr>
        <p:spPr>
          <a:xfrm>
            <a:off x="214864" y="584775"/>
            <a:ext cx="752312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937718622"/>
              </p:ext>
            </p:extLst>
          </p:nvPr>
        </p:nvGraphicFramePr>
        <p:xfrm>
          <a:off x="61142" y="515513"/>
          <a:ext cx="7933386" cy="6266908"/>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dirty="0"/>
                        <a:t>打印材料</a:t>
                      </a:r>
                      <a:endParaRPr lang="en-US" altLang="zh-CN" dirty="0"/>
                    </a:p>
                    <a:p>
                      <a:pPr algn="ctr"/>
                      <a:r>
                        <a:rPr lang="en-US" altLang="zh-CN" dirty="0"/>
                        <a:t>(G5-PLA-</a:t>
                      </a:r>
                      <a:r>
                        <a:rPr lang="en-IN" sz="1800" kern="1200" dirty="0">
                          <a:solidFill>
                            <a:schemeClr val="tx1"/>
                          </a:solidFill>
                          <a:effectLst/>
                          <a:latin typeface="+mn-lt"/>
                          <a:ea typeface="+mn-ea"/>
                          <a:cs typeface="+mn-cs"/>
                        </a:rPr>
                        <a:t>wood plastic</a:t>
                      </a:r>
                      <a:r>
                        <a:rPr lang="en-US" altLang="zh-CN" dirty="0"/>
                        <a: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PLA</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2021.10.20</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800" kern="1200" dirty="0">
                          <a:solidFill>
                            <a:schemeClr val="tx1"/>
                          </a:solidFill>
                          <a:effectLst/>
                          <a:latin typeface="+mn-lt"/>
                          <a:ea typeface="+mn-ea"/>
                          <a:cs typeface="+mn-cs"/>
                        </a:rPr>
                        <a:t>wood flour</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180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60mm/s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60℃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0.2mm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155*155*40mm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0.6mm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22%</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dirty="0" err="1"/>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en-IN" dirty="0"/>
                      </a:br>
                      <a:r>
                        <a:rPr lang="en-IN" sz="1800" b="0" i="0" kern="1200" dirty="0">
                          <a:solidFill>
                            <a:schemeClr val="dk1"/>
                          </a:solidFill>
                          <a:effectLst/>
                          <a:latin typeface="等线"/>
                          <a:ea typeface="+mn-ea"/>
                          <a:cs typeface="+mn-cs"/>
                        </a:rPr>
                        <a:t>open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7h20min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texture is relatively neat, the thread outlet is uniform, and the temperature should not be too high during printing, otherwise it will be easy to be out of material</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858" y="4175406"/>
            <a:ext cx="2175054" cy="217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463" y="1190775"/>
            <a:ext cx="2133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38623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245917060"/>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TPU</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Thermoplastic polyurethane elastomer, also known as thermoplastic polyurethane rubber, referred to as TPU, is a (AB) n-type block linear polymer, A is polyester or polyether with high molecular weight (1000~6000), B is a linear polymer containing 2~12 A diol with chain carbon atoms, the chemical structure between the AB segments is a diisocyanate. Thermoplastic polyurethane rubber is cross-linked by intermolecular hydrogen bonds or lightly cross-linked between macromolecular chains. As the temperature increases or decreases, these two cross-linked structures are reversible. In the molten state or solution state, the intermolecular force weakens, and after cooling or solvent volatilization, there is a strong intermolecular force connecting together, restoring the performance of the original solid. Typical TPU such as spandex and so on. Thermoplastic polyurethane elastomer (TPU) is a kind of elastomer that can be plasticized by heating and dissolved by solvent. It has excellent comprehensive properties such as high strength, high toughness, wear resistance and oil resistance. It has good processing performance and is widely used in national </a:t>
                      </a:r>
                      <a:r>
                        <a:rPr lang="en-IN" sz="1800" kern="1200" dirty="0" err="1">
                          <a:solidFill>
                            <a:schemeClr val="dk1"/>
                          </a:solidFill>
                          <a:effectLst/>
                          <a:latin typeface="等线"/>
                          <a:ea typeface="+mn-ea"/>
                          <a:cs typeface="+mn-cs"/>
                        </a:rPr>
                        <a:t>defense</a:t>
                      </a:r>
                      <a:r>
                        <a:rPr lang="en-IN" sz="1800" kern="1200" dirty="0">
                          <a:solidFill>
                            <a:schemeClr val="dk1"/>
                          </a:solidFill>
                          <a:effectLst/>
                          <a:latin typeface="等线"/>
                          <a:ea typeface="+mn-ea"/>
                          <a:cs typeface="+mn-cs"/>
                        </a:rPr>
                        <a:t>, medical, Food and other industries.</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耗材介绍七</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162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cxnSp>
        <p:nvCxnSpPr>
          <p:cNvPr id="9" name="直接连接符 8"/>
          <p:cNvCxnSpPr/>
          <p:nvPr/>
        </p:nvCxnSpPr>
        <p:spPr>
          <a:xfrm>
            <a:off x="391844" y="300606"/>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1334361687"/>
              </p:ext>
            </p:extLst>
          </p:nvPr>
        </p:nvGraphicFramePr>
        <p:xfrm>
          <a:off x="165882" y="610143"/>
          <a:ext cx="7933386" cy="5947251"/>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等线"/>
                          <a:ea typeface="+mn-ea"/>
                          <a:cs typeface="+mn-cs"/>
                        </a:rPr>
                        <a:t>G5-V Wheel - Printing Parameters</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en-IN" sz="1800" kern="1200" dirty="0">
                          <a:solidFill>
                            <a:schemeClr val="tx1"/>
                          </a:solidFill>
                          <a:effectLst/>
                          <a:latin typeface="+mn-lt"/>
                          <a:ea typeface="+mn-ea"/>
                          <a:cs typeface="+mn-cs"/>
                        </a:rPr>
                        <a:t>printing material</a:t>
                      </a:r>
                    </a:p>
                    <a:p>
                      <a:pPr algn="ctr"/>
                      <a:r>
                        <a:rPr lang="en-US" altLang="zh-CN" dirty="0"/>
                        <a:t>(G5-TPU)</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TPU</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800" kern="1200" dirty="0">
                          <a:solidFill>
                            <a:schemeClr val="tx1"/>
                          </a:solidFill>
                          <a:effectLst/>
                          <a:latin typeface="+mn-lt"/>
                          <a:ea typeface="+mn-ea"/>
                          <a:cs typeface="+mn-cs"/>
                        </a:rPr>
                        <a:t>none</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220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30mm/s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80℃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120*120*51mm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en-IN" sz="1800" kern="1200" dirty="0">
                          <a:solidFill>
                            <a:schemeClr val="tx1"/>
                          </a:solidFill>
                          <a:effectLst/>
                          <a:latin typeface="+mn-lt"/>
                          <a:ea typeface="+mn-ea"/>
                          <a:cs typeface="+mn-cs"/>
                        </a:rPr>
                        <a:t>As shown on the right (added red masterbatch)</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open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4h30min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layer is neat, the adhesion between layers is good, and it is easy to print</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447" y="1497505"/>
            <a:ext cx="1887981" cy="184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3993" y="3479948"/>
            <a:ext cx="2061094" cy="254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4540" y="1497505"/>
            <a:ext cx="1911578" cy="184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6602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909659097"/>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ABS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IN" sz="1800" kern="1200" dirty="0">
                          <a:solidFill>
                            <a:schemeClr val="dk1"/>
                          </a:solidFill>
                          <a:effectLst/>
                          <a:latin typeface="等线"/>
                          <a:ea typeface="+mn-ea"/>
                          <a:cs typeface="+mn-cs"/>
                        </a:rPr>
                        <a:t>ABS plastic is a terpolymer of three monomers, acrylonitrile (A), butadiene (B) and styrene (S). The relative content of the three monomers can be changed arbitrarily to make various resins. ABS plastic has the common properties of three components, A makes it resistant to chemical corrosion, heat resistance, and has a certain surface hardness, B makes it have high elasticity and toughness, and S makes it have the processing and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characteristics of thermoplastics and improve electrical properties. performance. Therefore, ABS plastic is a kind of "tough, hard and rigid" material with easily available raw materials, good comprehensive performance, low price and wide application. ABS plastic has been widely used in machinery, electrical, textile, automobile, aircraft, ship and other manufacturing industries and chemical industry.</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耗材介绍八</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95869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cxnSp>
        <p:nvCxnSpPr>
          <p:cNvPr id="9" name="直接连接符 8"/>
          <p:cNvCxnSpPr/>
          <p:nvPr/>
        </p:nvCxnSpPr>
        <p:spPr>
          <a:xfrm>
            <a:off x="382012" y="330103"/>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3712053900"/>
              </p:ext>
            </p:extLst>
          </p:nvPr>
        </p:nvGraphicFramePr>
        <p:xfrm>
          <a:off x="224951" y="407358"/>
          <a:ext cx="7933386" cy="6368759"/>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58645">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等线"/>
                          <a:ea typeface="+mn-ea"/>
                          <a:cs typeface="+mn-cs"/>
                        </a:rPr>
                        <a:t>owl - print parameters</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33821">
                <a:tc rowSpan="2">
                  <a:txBody>
                    <a:bodyPr/>
                    <a:lstStyle/>
                    <a:p>
                      <a:pPr algn="ctr"/>
                      <a:r>
                        <a:rPr lang="en-IN" sz="1800" kern="1200" dirty="0">
                          <a:solidFill>
                            <a:schemeClr val="tx1"/>
                          </a:solidFill>
                          <a:effectLst/>
                          <a:latin typeface="+mn-lt"/>
                          <a:ea typeface="+mn-ea"/>
                          <a:cs typeface="+mn-cs"/>
                        </a:rPr>
                        <a:t>printing material</a:t>
                      </a:r>
                      <a:r>
                        <a:rPr lang="en-US" altLang="zh-CN" dirty="0"/>
                        <a:t>(G5-ABS)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ABS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84835">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800" kern="1200" dirty="0">
                          <a:solidFill>
                            <a:schemeClr val="tx1"/>
                          </a:solidFill>
                          <a:effectLst/>
                          <a:latin typeface="+mn-lt"/>
                          <a:ea typeface="+mn-ea"/>
                          <a:cs typeface="+mn-cs"/>
                        </a:rPr>
                        <a:t>none</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84835">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250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50mm/s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84835">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110℃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578235">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173*167*150mm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1.5mm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8914">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543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endParaRPr lang="en-US" alt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22267">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Open FOR SMALL PARTS, CLOSED FOR LARGE PARTS</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4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7h30min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1035623">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layer is neat, the adhesion between layers is good, and the edges are easy to warp. When printing large-scale models, it is recommended to print in a thermal insulation cover.</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173" y="1397684"/>
            <a:ext cx="2967066" cy="27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494" y="4494727"/>
            <a:ext cx="3682424" cy="173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0388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45369281"/>
              </p:ext>
            </p:extLst>
          </p:nvPr>
        </p:nvGraphicFramePr>
        <p:xfrm>
          <a:off x="726141" y="1178744"/>
          <a:ext cx="10035007" cy="5559482"/>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a:t>PA6</a:t>
                      </a:r>
                      <a:endParaRPr lang="en-US" altLang="zh-CN" sz="2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Nylon 6, also known as PA6, polyamide 6, nylon 6, is a polymer compound. The chemical and physical properties of nylon 6 are very similar to nylon 66, however, it has a lower melting point and a wide processing temperature range. It has better impact and dissolution resistance than nylon 66 plastic, but is also more hygroscopic. Because many quality characteristics of plastic parts are affected by hygroscopicity, it is important to take this into account when designing products using nylon 6. In order to improve the mechanical properties of nylon 6, various modifiers are often added. Glass </a:t>
                      </a:r>
                      <a:r>
                        <a:rPr lang="en-IN" sz="1800" kern="1200" dirty="0" err="1">
                          <a:solidFill>
                            <a:schemeClr val="dk1"/>
                          </a:solidFill>
                          <a:effectLst/>
                          <a:latin typeface="等线"/>
                          <a:ea typeface="+mn-ea"/>
                          <a:cs typeface="+mn-cs"/>
                        </a:rPr>
                        <a:t>fiber</a:t>
                      </a:r>
                      <a:r>
                        <a:rPr lang="en-IN" sz="1800" kern="1200" dirty="0">
                          <a:solidFill>
                            <a:schemeClr val="dk1"/>
                          </a:solidFill>
                          <a:effectLst/>
                          <a:latin typeface="等线"/>
                          <a:ea typeface="+mn-ea"/>
                          <a:cs typeface="+mn-cs"/>
                        </a:rPr>
                        <a:t> is the most common additive, and sometimes synthetic rubber, such as EPDM and SBR, is added to improve impact resistance. For products without additives, the shrinkage of nylon 6 plastic material is between 1% and 1.5%. Adding glass </a:t>
                      </a:r>
                      <a:r>
                        <a:rPr lang="en-IN" sz="1800" kern="1200" dirty="0" err="1">
                          <a:solidFill>
                            <a:schemeClr val="dk1"/>
                          </a:solidFill>
                          <a:effectLst/>
                          <a:latin typeface="等线"/>
                          <a:ea typeface="+mn-ea"/>
                          <a:cs typeface="+mn-cs"/>
                        </a:rPr>
                        <a:t>fiber</a:t>
                      </a:r>
                      <a:r>
                        <a:rPr lang="en-IN" sz="1800" kern="1200" dirty="0">
                          <a:solidFill>
                            <a:schemeClr val="dk1"/>
                          </a:solidFill>
                          <a:effectLst/>
                          <a:latin typeface="等线"/>
                          <a:ea typeface="+mn-ea"/>
                          <a:cs typeface="+mn-cs"/>
                        </a:rPr>
                        <a:t> additives can reduce the shrinkage to 0.3% (but slightly higher in the direction perpendicular to the process). The shrinkage of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assembly is mainly affected by the crystallinity and hygroscopicity of the material. Actual shrinkage is also a function of part design, wall thickness and other process parameters. Nylon 6 injection drying treatment Since nylon 6 easily absorbs moisture, special attention should be paid to the drying before processing. If the material is supplied in waterproof packaging, the container should be kept tightly closed. If the humidity is greater than 0.2%, it is recommended to dry in hot air above 80°C for 16 hours. If the material has been exposed to air for more than 8 hours, vacuum drying at 105°C for more than 8 hours is recommended.</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耗材介绍一</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70293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209405"/>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266383245"/>
              </p:ext>
            </p:extLst>
          </p:nvPr>
        </p:nvGraphicFramePr>
        <p:xfrm>
          <a:off x="90742" y="773205"/>
          <a:ext cx="12010515" cy="6011368"/>
        </p:xfrm>
        <a:graphic>
          <a:graphicData uri="http://schemas.openxmlformats.org/drawingml/2006/table">
            <a:tbl>
              <a:tblPr firstRow="1" bandRow="1"/>
              <a:tblGrid>
                <a:gridCol w="12010515">
                  <a:extLst>
                    <a:ext uri="{9D8B030D-6E8A-4147-A177-3AD203B41FA5}">
                      <a16:colId xmlns:a16="http://schemas.microsoft.com/office/drawing/2014/main" val="20000"/>
                    </a:ext>
                  </a:extLst>
                </a:gridCol>
              </a:tblGrid>
              <a:tr h="64892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PETG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536244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PETG plastic is a kind of transparent plastic in short, it is an amorphous </a:t>
                      </a:r>
                      <a:r>
                        <a:rPr lang="en-IN" sz="1800" kern="1200" dirty="0" err="1">
                          <a:solidFill>
                            <a:schemeClr val="dk1"/>
                          </a:solidFill>
                          <a:effectLst/>
                          <a:latin typeface="等线"/>
                          <a:ea typeface="+mn-ea"/>
                          <a:cs typeface="+mn-cs"/>
                        </a:rPr>
                        <a:t>copolyester</a:t>
                      </a:r>
                      <a:r>
                        <a:rPr lang="en-IN" sz="1800" kern="1200" dirty="0">
                          <a:solidFill>
                            <a:schemeClr val="dk1"/>
                          </a:solidFill>
                          <a:effectLst/>
                          <a:latin typeface="等线"/>
                          <a:ea typeface="+mn-ea"/>
                          <a:cs typeface="+mn-cs"/>
                        </a:rPr>
                        <a:t>. The common comonomer of PETG is 1,4-cyclohexanedimethanol (CHDM), the full name is polyethylene terephthalate. Alcohol ester-1,4-cyclohexanedimethanol ester. PETG is an amorphous </a:t>
                      </a:r>
                      <a:r>
                        <a:rPr lang="en-IN" sz="1800" kern="1200" dirty="0" err="1">
                          <a:solidFill>
                            <a:schemeClr val="dk1"/>
                          </a:solidFill>
                          <a:effectLst/>
                          <a:latin typeface="等线"/>
                          <a:ea typeface="+mn-ea"/>
                          <a:cs typeface="+mn-cs"/>
                        </a:rPr>
                        <a:t>copolyester</a:t>
                      </a:r>
                      <a:r>
                        <a:rPr lang="en-IN" sz="1800" kern="1200" dirty="0">
                          <a:solidFill>
                            <a:schemeClr val="dk1"/>
                          </a:solidFill>
                          <a:effectLst/>
                          <a:latin typeface="等线"/>
                          <a:ea typeface="+mn-ea"/>
                          <a:cs typeface="+mn-cs"/>
                        </a:rPr>
                        <a:t>. With the increase of CHDM in the copolymer, the melting point decreases, the glass transition temperature increases, the crystallinity decreases, and finally an amorphous polymer is formed. Generally, the content of CHDM in PETG is 30%-40%. Has good viscosity, transparency, </a:t>
                      </a:r>
                      <a:r>
                        <a:rPr lang="en-IN" sz="1800" kern="1200" dirty="0" err="1">
                          <a:solidFill>
                            <a:schemeClr val="dk1"/>
                          </a:solidFill>
                          <a:effectLst/>
                          <a:latin typeface="等线"/>
                          <a:ea typeface="+mn-ea"/>
                          <a:cs typeface="+mn-cs"/>
                        </a:rPr>
                        <a:t>color</a:t>
                      </a:r>
                      <a:r>
                        <a:rPr lang="en-IN" sz="1800" kern="1200" dirty="0">
                          <a:solidFill>
                            <a:schemeClr val="dk1"/>
                          </a:solidFill>
                          <a:effectLst/>
                          <a:latin typeface="等线"/>
                          <a:ea typeface="+mn-ea"/>
                          <a:cs typeface="+mn-cs"/>
                        </a:rPr>
                        <a:t>, chemical resistance, and resistance to stress whitening. Quickly thermoformed or extrusion blow </a:t>
                      </a:r>
                      <a:r>
                        <a:rPr lang="en-IN" sz="1800" kern="1200" dirty="0" err="1">
                          <a:solidFill>
                            <a:schemeClr val="dk1"/>
                          </a:solidFill>
                          <a:effectLst/>
                          <a:latin typeface="等线"/>
                          <a:ea typeface="+mn-ea"/>
                          <a:cs typeface="+mn-cs"/>
                        </a:rPr>
                        <a:t>molded</a:t>
                      </a:r>
                      <a:r>
                        <a:rPr lang="en-IN" sz="1800" kern="1200" dirty="0">
                          <a:solidFill>
                            <a:schemeClr val="dk1"/>
                          </a:solidFill>
                          <a:effectLst/>
                          <a:latin typeface="等线"/>
                          <a:ea typeface="+mn-ea"/>
                          <a:cs typeface="+mn-cs"/>
                        </a:rPr>
                        <a:t>. Viscosity is better than acrylic (acrylic). Its products are highly transparent and have excellent impact resistance. It is especially suitable for forming thick-walled transparent products. Its processing and forming performance is excellent, and it can be designed in any shape according to the designer's intention. Traditional extrusion, injection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blow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and suction can be used. Plastic and other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methods</a:t>
                      </a:r>
                      <a:r>
                        <a:rPr lang="zh-CN" altLang="en-US" sz="2000" b="0" i="0" kern="1200" dirty="0">
                          <a:solidFill>
                            <a:schemeClr val="tx1"/>
                          </a:solidFill>
                          <a:effectLst/>
                          <a:latin typeface="等线"/>
                          <a:ea typeface="+mn-ea"/>
                          <a:cs typeface="+mn-cs"/>
                        </a:rPr>
                        <a:t>，</a:t>
                      </a:r>
                      <a:r>
                        <a:rPr lang="en-IN" sz="1800" kern="1200" dirty="0">
                          <a:solidFill>
                            <a:schemeClr val="dk1"/>
                          </a:solidFill>
                          <a:effectLst/>
                          <a:latin typeface="等线"/>
                          <a:ea typeface="+mn-ea"/>
                          <a:cs typeface="+mn-cs"/>
                        </a:rPr>
                        <a:t>t can be widely used in the market of sheet material, high-performance shrink film, bottle and profile material, etc. At the same time, its secondary processing performance is excellent, and conventional machining can be carried out. PETG is an amorphous </a:t>
                      </a:r>
                      <a:r>
                        <a:rPr lang="en-IN" sz="1800" kern="1200" dirty="0" err="1">
                          <a:solidFill>
                            <a:schemeClr val="dk1"/>
                          </a:solidFill>
                          <a:effectLst/>
                          <a:latin typeface="等线"/>
                          <a:ea typeface="+mn-ea"/>
                          <a:cs typeface="+mn-cs"/>
                        </a:rPr>
                        <a:t>copolyester</a:t>
                      </a:r>
                      <a:r>
                        <a:rPr lang="en-IN" sz="1800" kern="1200" dirty="0">
                          <a:solidFill>
                            <a:schemeClr val="dk1"/>
                          </a:solidFill>
                          <a:effectLst/>
                          <a:latin typeface="等线"/>
                          <a:ea typeface="+mn-ea"/>
                          <a:cs typeface="+mn-cs"/>
                        </a:rPr>
                        <a:t>. Its products are highly transparent and have excellent impact resistance. It is especially suitable for forming thick-walled transparent products. Traditional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methods such as extrusion, injection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blow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and blister </a:t>
                      </a:r>
                      <a:r>
                        <a:rPr lang="en-IN" sz="1800" kern="1200" dirty="0" err="1">
                          <a:solidFill>
                            <a:schemeClr val="dk1"/>
                          </a:solidFill>
                          <a:effectLst/>
                          <a:latin typeface="等线"/>
                          <a:ea typeface="+mn-ea"/>
                          <a:cs typeface="+mn-cs"/>
                        </a:rPr>
                        <a:t>molding</a:t>
                      </a:r>
                      <a:r>
                        <a:rPr lang="en-IN" sz="1800" kern="1200" dirty="0">
                          <a:solidFill>
                            <a:schemeClr val="dk1"/>
                          </a:solidFill>
                          <a:effectLst/>
                          <a:latin typeface="等线"/>
                          <a:ea typeface="+mn-ea"/>
                          <a:cs typeface="+mn-cs"/>
                        </a:rPr>
                        <a:t> can be widely used in the market of sheet materials, high-performance shrink films, bottles and profiles, and cosmetic packaging. Regular machining finishes. The main domestic agents of Eastman PETG and other products currently have Shanghai </a:t>
                      </a:r>
                      <a:r>
                        <a:rPr lang="en-IN" sz="1800" kern="1200" dirty="0" err="1">
                          <a:solidFill>
                            <a:schemeClr val="dk1"/>
                          </a:solidFill>
                          <a:effectLst/>
                          <a:latin typeface="等线"/>
                          <a:ea typeface="+mn-ea"/>
                          <a:cs typeface="+mn-cs"/>
                        </a:rPr>
                        <a:t>Lianmo</a:t>
                      </a:r>
                      <a:r>
                        <a:rPr lang="en-IN" sz="1800" kern="1200" dirty="0">
                          <a:solidFill>
                            <a:schemeClr val="dk1"/>
                          </a:solidFill>
                          <a:effectLst/>
                          <a:latin typeface="等线"/>
                          <a:ea typeface="+mn-ea"/>
                          <a:cs typeface="+mn-cs"/>
                        </a:rPr>
                        <a:t> Chemical Co., Ltd.</a:t>
                      </a:r>
                      <a:endParaRPr lang="en-IN" altLang="zh-CN" sz="2000" b="0" i="0" kern="1200" dirty="0">
                        <a:solidFill>
                          <a:schemeClr val="tx1"/>
                        </a:solidFill>
                        <a:effectLst/>
                        <a:latin typeface="等线"/>
                        <a:ea typeface="+mn-ea"/>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cxnSp>
        <p:nvCxnSpPr>
          <p:cNvPr id="9" name="直接连接符 8"/>
          <p:cNvCxnSpPr/>
          <p:nvPr/>
        </p:nvCxnSpPr>
        <p:spPr>
          <a:xfrm>
            <a:off x="578657" y="585742"/>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5C2C642-D24E-4B7F-AF47-8B44F766511F}"/>
              </a:ext>
            </a:extLst>
          </p:cNvPr>
          <p:cNvSpPr>
            <a:spLocks noChangeArrowheads="1"/>
          </p:cNvSpPr>
          <p:nvPr/>
        </p:nvSpPr>
        <p:spPr bwMode="auto">
          <a:xfrm>
            <a:off x="0" y="73427"/>
            <a:ext cx="3162276" cy="310345"/>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bg1"/>
                </a:solidFill>
                <a:effectLst/>
                <a:latin typeface="inherit"/>
              </a:rPr>
              <a:t>Consumables Introduction IX</a:t>
            </a:r>
            <a:r>
              <a:rPr kumimoji="0" lang="en-US" altLang="en-US" sz="400" b="0" i="0" u="none" strike="noStrike" cap="none" normalizeH="0" baseline="0" dirty="0">
                <a:ln>
                  <a:noFill/>
                </a:ln>
                <a:solidFill>
                  <a:schemeClr val="bg1"/>
                </a:solidFill>
                <a:effectLst/>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5066427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592427" y="287161"/>
            <a:ext cx="2343955" cy="584775"/>
          </a:xfrm>
          <a:prstGeom prst="rect">
            <a:avLst/>
          </a:prstGeom>
          <a:noFill/>
        </p:spPr>
        <p:txBody>
          <a:bodyPr wrap="square" rtlCol="0">
            <a:spAutoFit/>
          </a:bodyPr>
          <a:lstStyle/>
          <a:p>
            <a:r>
              <a:rPr lang="zh-CN" altLang="en-US" sz="3200" b="1" dirty="0"/>
              <a:t>打印案例一</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3268286725"/>
              </p:ext>
            </p:extLst>
          </p:nvPr>
        </p:nvGraphicFramePr>
        <p:xfrm>
          <a:off x="133902" y="876852"/>
          <a:ext cx="7933386" cy="5899532"/>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42451">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a:t>火箭</a:t>
                      </a:r>
                      <a:r>
                        <a:rPr lang="en-US" altLang="zh-CN" sz="2000" dirty="0"/>
                        <a:t>-</a:t>
                      </a:r>
                      <a:r>
                        <a:rPr lang="zh-CN" altLang="en-US" sz="2000" dirty="0"/>
                        <a:t>打印参数</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dirty="0"/>
                        <a:t>打印材料</a:t>
                      </a:r>
                      <a:endParaRPr lang="en-US" altLang="zh-CN" dirty="0"/>
                    </a:p>
                    <a:p>
                      <a:pPr algn="ctr"/>
                      <a:r>
                        <a:rPr lang="en-US" altLang="zh-CN" dirty="0"/>
                        <a:t>(G5-PETG)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PETG</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zh-CN" altLang="en-US" dirty="0"/>
                        <a:t>无</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230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50mm/s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90℃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204*120*500mm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1.5mm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dirty="0"/>
                        <a:t>半钢化碳晶硅玻璃</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0%</a:t>
                      </a:r>
                      <a:r>
                        <a:rPr lang="zh-CN" altLang="en-US" dirty="0"/>
                        <a:t>（螺旋打印）</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zh-CN" altLang="en-US" dirty="0"/>
                        <a:t>是</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endParaRPr lang="en-US" alt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dirty="0"/>
                        <a:t>敞开</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5h</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zh-CN" altLang="en-US" dirty="0"/>
                        <a:t>表面层纹工整、层与层之间的粘结力好、</a:t>
                      </a:r>
                      <a:r>
                        <a:rPr lang="zh-CN" altLang="en-US" sz="1800" kern="1200" dirty="0">
                          <a:solidFill>
                            <a:schemeClr val="tx1"/>
                          </a:solidFill>
                          <a:latin typeface="+mn-lt"/>
                          <a:ea typeface="+mn-ea"/>
                          <a:cs typeface="+mn-cs"/>
                        </a:rPr>
                        <a:t>需要调整料筒散热风扇打印速度及温度之间达到一定平衡、打印难度中等</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270" y="1105799"/>
            <a:ext cx="2428069" cy="365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494" y="4893971"/>
            <a:ext cx="3654518" cy="172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8771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592427" y="287161"/>
            <a:ext cx="2343955" cy="584775"/>
          </a:xfrm>
          <a:prstGeom prst="rect">
            <a:avLst/>
          </a:prstGeom>
          <a:noFill/>
        </p:spPr>
        <p:txBody>
          <a:bodyPr wrap="square" rtlCol="0">
            <a:spAutoFit/>
          </a:bodyPr>
          <a:lstStyle/>
          <a:p>
            <a:r>
              <a:rPr lang="zh-CN" altLang="en-US" sz="3200" b="1" dirty="0"/>
              <a:t>打印案例二</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3440804103"/>
              </p:ext>
            </p:extLst>
          </p:nvPr>
        </p:nvGraphicFramePr>
        <p:xfrm>
          <a:off x="115284" y="1105448"/>
          <a:ext cx="7933386" cy="5560823"/>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sz="1200" dirty="0"/>
                        <a:t>打印材料</a:t>
                      </a:r>
                      <a:endParaRPr lang="en-US" altLang="zh-CN" sz="1200" dirty="0"/>
                    </a:p>
                    <a:p>
                      <a:pPr algn="ctr"/>
                      <a:r>
                        <a:rPr lang="en-US" altLang="zh-CN" sz="1200" dirty="0"/>
                        <a:t>(G5-PETG-10)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main ingredient</a:t>
                      </a:r>
                      <a:endParaRPr lang="en-US" alt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200" dirty="0"/>
                        <a:t>PETG</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200" dirty="0"/>
                        <a:t>Test Date</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2021.9.28</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Enhancer System</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200" dirty="0"/>
                        <a:t>10% </a:t>
                      </a:r>
                      <a:r>
                        <a:rPr lang="en-IN" sz="1200" kern="1200" dirty="0" err="1">
                          <a:solidFill>
                            <a:schemeClr val="tx1"/>
                          </a:solidFill>
                          <a:effectLst/>
                          <a:latin typeface="+mn-lt"/>
                          <a:ea typeface="+mn-ea"/>
                          <a:cs typeface="+mn-cs"/>
                        </a:rPr>
                        <a:t>glassfiber</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200" kern="1200" dirty="0">
                          <a:solidFill>
                            <a:schemeClr val="tx1"/>
                          </a:solidFill>
                          <a:effectLst/>
                          <a:latin typeface="+mn-lt"/>
                          <a:ea typeface="+mn-ea"/>
                          <a:cs typeface="+mn-cs"/>
                        </a:rPr>
                        <a:t>Particle diameter</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2.0-3.0mm</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Print temperature</a:t>
                      </a: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Nozzle temperature</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250</a:t>
                      </a:r>
                      <a:r>
                        <a:rPr lang="zh-CN" altLang="en-US" sz="1200"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printing speed</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50mm/s</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sz="1200"/>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hot bed temperature</a:t>
                      </a:r>
                      <a:endParaRPr lang="zh-CN" altLang="en-US" sz="12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100℃</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print layer height</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noProof="0" dirty="0"/>
                        <a:t>0.4mm</a:t>
                      </a:r>
                      <a:endParaRPr lang="zh-CN" altLang="en-US" sz="1200"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Model size</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480*253*450mm</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200" kern="1200" dirty="0">
                          <a:solidFill>
                            <a:schemeClr val="tx1"/>
                          </a:solidFill>
                          <a:effectLst/>
                          <a:latin typeface="+mn-lt"/>
                          <a:ea typeface="+mn-ea"/>
                          <a:cs typeface="+mn-cs"/>
                        </a:rPr>
                        <a:t>Nozzle diameter</a:t>
                      </a:r>
                      <a:endParaRPr 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200" dirty="0"/>
                        <a:t>1.5mm</a:t>
                      </a:r>
                      <a:endParaRPr 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Bottom plate material</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Semi-tempered carbon crystalline silicon glass</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200" dirty="0"/>
                        <a:t>Infill</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200" dirty="0"/>
                        <a:t>25%</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Whether to use glue</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200" kern="1200" dirty="0">
                          <a:solidFill>
                            <a:schemeClr val="dk1"/>
                          </a:solidFill>
                          <a:effectLst/>
                          <a:latin typeface="等线"/>
                          <a:ea typeface="+mn-ea"/>
                          <a:cs typeface="+mn-cs"/>
                        </a:rPr>
                        <a:t>Yes</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Finished product</a:t>
                      </a:r>
                      <a:endParaRPr lang="zh-CN" altLang="en-US"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sz="1200" dirty="0"/>
                        <a:t>如右图所示</a:t>
                      </a:r>
                      <a:endParaRPr lang="en-US" altLang="zh-CN"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Print environment</a:t>
                      </a:r>
                      <a:endParaRPr lang="zh-CN" altLang="en-US" sz="12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kern="1200" dirty="0">
                          <a:solidFill>
                            <a:schemeClr val="dk1"/>
                          </a:solidFill>
                          <a:effectLst/>
                          <a:latin typeface="等线"/>
                          <a:ea typeface="+mn-ea"/>
                          <a:cs typeface="+mn-cs"/>
                        </a:rPr>
                        <a:t>open</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algn="ctr"/>
                      <a:r>
                        <a:rPr lang="en-IN" altLang="zh-CN" sz="1200" dirty="0"/>
                        <a:t>Test Date</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Actual print time</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dirty="0"/>
                        <a:t>52h</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algn="ctr"/>
                      <a:r>
                        <a:rPr lang="en-IN" sz="1200" kern="1200" dirty="0">
                          <a:solidFill>
                            <a:schemeClr val="tx1"/>
                          </a:solidFill>
                          <a:effectLst/>
                          <a:latin typeface="+mn-lt"/>
                          <a:ea typeface="+mn-ea"/>
                          <a:cs typeface="+mn-cs"/>
                        </a:rPr>
                        <a:t>Particle diameter</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380623">
                <a:tc>
                  <a:txBody>
                    <a:bodyPr/>
                    <a:lstStyle/>
                    <a:p>
                      <a:pPr algn="ctr"/>
                      <a:r>
                        <a:rPr lang="en-IN" sz="1200" kern="1200" dirty="0">
                          <a:solidFill>
                            <a:schemeClr val="tx1"/>
                          </a:solidFill>
                          <a:effectLst/>
                          <a:latin typeface="+mn-lt"/>
                          <a:ea typeface="+mn-ea"/>
                          <a:cs typeface="+mn-cs"/>
                        </a:rPr>
                        <a:t>Finished product summary</a:t>
                      </a:r>
                      <a:endParaRPr lang="zh-CN" altLang="en-US" sz="12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200" kern="1200" dirty="0">
                          <a:solidFill>
                            <a:schemeClr val="dk1"/>
                          </a:solidFill>
                          <a:effectLst/>
                          <a:latin typeface="等线"/>
                          <a:ea typeface="+mn-ea"/>
                          <a:cs typeface="+mn-cs"/>
                        </a:rPr>
                        <a:t>The surface layer is neat, the adhesion between layers is good, and the edges are easy to warp. When printing large-scale models, it is recommended to print in a thermal insulation cover.</a:t>
                      </a:r>
                      <a:endParaRPr lang="zh-CN" altLang="en-US" sz="1200"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858" y="1129719"/>
            <a:ext cx="3384795" cy="36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8027" y="4959645"/>
            <a:ext cx="3364626" cy="158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2045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035734498"/>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15-5PH</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15-5PH stainless steel, also known as precipitation hardening stainless steel, is a martensitic precipitation hardening stainless steel, with good processability, excellent mechanical properties, resistance to general corrosive environments, good strength, toughness and ductility, hardness and corrosion resistance. The same as 304 stainless steel it is good. 15-5PH may be used to treat or heat treat conditions to obtain various properties. Machining can be carried out under a variety of achievable conditions, however the H1150M has the best service life in this condition. Applications: Aerospace, aircraft parts, components manufacturing high pressure valves and other corrosive environments, grooves, fasteners, equipment and equipment. ●15-5PH chemical composition①: Carbon C: ≤0.07 Manganese Mn: ≤1.00 Silicon Si: ≤1.00 Chromium Cr: 14.0~15.5 Nickel Ni②: 3.5~5.5 Phosphorus P: ≤0.04 </a:t>
                      </a:r>
                      <a:r>
                        <a:rPr lang="en-IN" sz="1800" kern="1200" dirty="0" err="1">
                          <a:solidFill>
                            <a:schemeClr val="dk1"/>
                          </a:solidFill>
                          <a:effectLst/>
                          <a:latin typeface="等线"/>
                          <a:ea typeface="+mn-ea"/>
                          <a:cs typeface="+mn-cs"/>
                        </a:rPr>
                        <a:t>Sulfur</a:t>
                      </a:r>
                      <a:r>
                        <a:rPr lang="en-IN" sz="1800" kern="1200" dirty="0">
                          <a:solidFill>
                            <a:schemeClr val="dk1"/>
                          </a:solidFill>
                          <a:effectLst/>
                          <a:latin typeface="等线"/>
                          <a:ea typeface="+mn-ea"/>
                          <a:cs typeface="+mn-cs"/>
                        </a:rPr>
                        <a:t> S: ≤0.03 Copper Cu: 2.5~4.5 </a:t>
                      </a:r>
                      <a:r>
                        <a:rPr lang="en-IN" sz="1800" kern="1200" dirty="0" err="1">
                          <a:solidFill>
                            <a:schemeClr val="dk1"/>
                          </a:solidFill>
                          <a:effectLst/>
                          <a:latin typeface="等线"/>
                          <a:ea typeface="+mn-ea"/>
                          <a:cs typeface="+mn-cs"/>
                        </a:rPr>
                        <a:t>Niobium+Tantalum</a:t>
                      </a:r>
                      <a:r>
                        <a:rPr lang="en-IN" sz="1800" kern="1200" dirty="0">
                          <a:solidFill>
                            <a:schemeClr val="dk1"/>
                          </a:solidFill>
                          <a:effectLst/>
                          <a:latin typeface="等线"/>
                          <a:ea typeface="+mn-ea"/>
                          <a:cs typeface="+mn-cs"/>
                        </a:rPr>
                        <a:t> </a:t>
                      </a:r>
                      <a:r>
                        <a:rPr lang="en-IN" sz="1800" kern="1200" dirty="0" err="1">
                          <a:solidFill>
                            <a:schemeClr val="dk1"/>
                          </a:solidFill>
                          <a:effectLst/>
                          <a:latin typeface="等线"/>
                          <a:ea typeface="+mn-ea"/>
                          <a:cs typeface="+mn-cs"/>
                        </a:rPr>
                        <a:t>Nb+Ta</a:t>
                      </a:r>
                      <a:r>
                        <a:rPr lang="en-IN" sz="1800" kern="1200" dirty="0">
                          <a:solidFill>
                            <a:schemeClr val="dk1"/>
                          </a:solidFill>
                          <a:effectLst/>
                          <a:latin typeface="等线"/>
                          <a:ea typeface="+mn-ea"/>
                          <a:cs typeface="+mn-cs"/>
                        </a:rPr>
                        <a:t>: 0.15~0.45 Note: ①A single value is the highest value unless otherwise specified; ②When used in some pipe-making processes, the nickel content of some types of austenitic stainless steel must be slightly higher than the value shown in the table.</a:t>
                      </a:r>
                      <a:endParaRPr lang="zh-CN" altLang="en-US" sz="1800" b="0" i="0" kern="1200" dirty="0">
                        <a:solidFill>
                          <a:schemeClr val="tx1"/>
                        </a:solidFill>
                        <a:effectLst/>
                        <a:latin typeface="+mn-lt"/>
                        <a:ea typeface="+mn-ea"/>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01553A-4442-416F-9E85-89D94CEAD98C}"/>
              </a:ext>
            </a:extLst>
          </p:cNvPr>
          <p:cNvSpPr>
            <a:spLocks noChangeArrowheads="1"/>
          </p:cNvSpPr>
          <p:nvPr/>
        </p:nvSpPr>
        <p:spPr bwMode="auto">
          <a:xfrm>
            <a:off x="0" y="73427"/>
            <a:ext cx="3551165" cy="310345"/>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bg1"/>
                </a:solidFill>
                <a:effectLst/>
                <a:latin typeface="inherit"/>
              </a:rPr>
              <a:t>Introduction of consumables -10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16430751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cxnSp>
        <p:nvCxnSpPr>
          <p:cNvPr id="9" name="直接连接符 8"/>
          <p:cNvCxnSpPr>
            <a:cxnSpLocks/>
          </p:cNvCxnSpPr>
          <p:nvPr/>
        </p:nvCxnSpPr>
        <p:spPr>
          <a:xfrm>
            <a:off x="115284" y="521110"/>
            <a:ext cx="808481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2786245807"/>
              </p:ext>
            </p:extLst>
          </p:nvPr>
        </p:nvGraphicFramePr>
        <p:xfrm>
          <a:off x="115284" y="812780"/>
          <a:ext cx="7933386" cy="5947251"/>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等线"/>
                          <a:ea typeface="+mn-ea"/>
                          <a:cs typeface="+mn-cs"/>
                        </a:rPr>
                        <a:t>Industrial Parts - Printing Parameters</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en-IN" sz="1800" kern="1200" dirty="0">
                          <a:solidFill>
                            <a:schemeClr val="tx1"/>
                          </a:solidFill>
                          <a:effectLst/>
                          <a:latin typeface="+mn-lt"/>
                          <a:ea typeface="+mn-ea"/>
                          <a:cs typeface="+mn-cs"/>
                        </a:rPr>
                        <a:t>printing material</a:t>
                      </a:r>
                    </a:p>
                    <a:p>
                      <a:pPr algn="ctr"/>
                      <a:r>
                        <a:rPr lang="en-US" altLang="zh-CN" dirty="0"/>
                        <a:t>(G5-15-5PH)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15-5PH</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2021.11.16</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235</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25mm/s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110℃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0.2mm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80*71*54.5mm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0.4mm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100%</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endParaRPr lang="en-US" alt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cooler box</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8h</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texture is slightly poor, the extrusion amount needs to be adjusted, and it is not easy to print</a:t>
                      </a:r>
                      <a:endParaRPr lang="zh-CN" altLang="en-US" sz="1800" kern="1200" dirty="0">
                        <a:solidFill>
                          <a:schemeClr val="tx1"/>
                        </a:solidFill>
                        <a:latin typeface="+mn-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959" y="1309906"/>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959" y="3888472"/>
            <a:ext cx="2476500" cy="25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D500D94-AE3B-4E46-9CF4-95359F26DB72}"/>
              </a:ext>
            </a:extLst>
          </p:cNvPr>
          <p:cNvSpPr>
            <a:spLocks noChangeArrowheads="1"/>
          </p:cNvSpPr>
          <p:nvPr/>
        </p:nvSpPr>
        <p:spPr bwMode="auto">
          <a:xfrm>
            <a:off x="115284" y="24396"/>
            <a:ext cx="1556580" cy="310345"/>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bg1"/>
                </a:solidFill>
                <a:effectLst/>
                <a:latin typeface="inherit"/>
              </a:rPr>
              <a:t>Print case one</a:t>
            </a:r>
            <a:r>
              <a:rPr kumimoji="0" lang="en-US" altLang="en-US" sz="400" b="0" i="0" u="none" strike="noStrike" cap="none" normalizeH="0" baseline="0">
                <a:ln>
                  <a:noFill/>
                </a:ln>
                <a:solidFill>
                  <a:schemeClr val="bg1"/>
                </a:solidFill>
                <a:effectLst/>
              </a:rPr>
              <a:t> </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99594232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115283" y="0"/>
            <a:ext cx="2343955" cy="584775"/>
          </a:xfrm>
          <a:prstGeom prst="rect">
            <a:avLst/>
          </a:prstGeom>
          <a:noFill/>
        </p:spPr>
        <p:txBody>
          <a:bodyPr wrap="square" rtlCol="0">
            <a:spAutoFit/>
          </a:bodyPr>
          <a:lstStyle/>
          <a:p>
            <a:r>
              <a:rPr lang="en-IN" altLang="zh-CN" sz="3200" b="1" dirty="0"/>
              <a:t>Case Study 1</a:t>
            </a:r>
            <a:endParaRPr lang="zh-CN" altLang="en-US" sz="3200" b="1" dirty="0"/>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2951397943"/>
              </p:ext>
            </p:extLst>
          </p:nvPr>
        </p:nvGraphicFramePr>
        <p:xfrm>
          <a:off x="115283" y="824946"/>
          <a:ext cx="8290331" cy="5805074"/>
        </p:xfrm>
        <a:graphic>
          <a:graphicData uri="http://schemas.openxmlformats.org/drawingml/2006/table">
            <a:tbl>
              <a:tblPr firstRow="1" bandRow="1"/>
              <a:tblGrid>
                <a:gridCol w="1749583">
                  <a:extLst>
                    <a:ext uri="{9D8B030D-6E8A-4147-A177-3AD203B41FA5}">
                      <a16:colId xmlns:a16="http://schemas.microsoft.com/office/drawing/2014/main" val="20000"/>
                    </a:ext>
                  </a:extLst>
                </a:gridCol>
                <a:gridCol w="1641917">
                  <a:extLst>
                    <a:ext uri="{9D8B030D-6E8A-4147-A177-3AD203B41FA5}">
                      <a16:colId xmlns:a16="http://schemas.microsoft.com/office/drawing/2014/main" val="3607879392"/>
                    </a:ext>
                  </a:extLst>
                </a:gridCol>
                <a:gridCol w="2198484">
                  <a:extLst>
                    <a:ext uri="{9D8B030D-6E8A-4147-A177-3AD203B41FA5}">
                      <a16:colId xmlns:a16="http://schemas.microsoft.com/office/drawing/2014/main" val="4118400942"/>
                    </a:ext>
                  </a:extLst>
                </a:gridCol>
                <a:gridCol w="1260306">
                  <a:extLst>
                    <a:ext uri="{9D8B030D-6E8A-4147-A177-3AD203B41FA5}">
                      <a16:colId xmlns:a16="http://schemas.microsoft.com/office/drawing/2014/main" val="20003"/>
                    </a:ext>
                  </a:extLst>
                </a:gridCol>
                <a:gridCol w="1440041">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lt1"/>
                          </a:solidFill>
                          <a:effectLst/>
                          <a:latin typeface="等线"/>
                          <a:ea typeface="+mn-ea"/>
                          <a:cs typeface="+mn-cs"/>
                        </a:rPr>
                        <a:t>G5-V Wheel - Printing Parameters</a:t>
                      </a:r>
                      <a:endParaRPr lang="en-US" altLang="zh-CN"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en-IN" sz="1400" kern="1200" dirty="0">
                          <a:solidFill>
                            <a:schemeClr val="tx1"/>
                          </a:solidFill>
                          <a:effectLst/>
                          <a:latin typeface="+mn-lt"/>
                          <a:ea typeface="+mn-ea"/>
                          <a:cs typeface="+mn-cs"/>
                        </a:rPr>
                        <a:t>Printing material</a:t>
                      </a:r>
                      <a:r>
                        <a:rPr lang="en-US" altLang="zh-CN" sz="1400" dirty="0"/>
                        <a:t>(G5-PA6-20)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400" dirty="0"/>
                        <a:t>PA6</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2021.9.26</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400" dirty="0"/>
                        <a:t>20% </a:t>
                      </a:r>
                      <a:r>
                        <a:rPr lang="en-IN" sz="1400" kern="1200" dirty="0">
                          <a:solidFill>
                            <a:schemeClr val="tx1"/>
                          </a:solidFill>
                          <a:effectLst/>
                          <a:latin typeface="+mn-lt"/>
                          <a:ea typeface="+mn-ea"/>
                          <a:cs typeface="+mn-cs"/>
                        </a:rPr>
                        <a:t>glass </a:t>
                      </a:r>
                      <a:r>
                        <a:rPr lang="en-IN" sz="1400" kern="1200" dirty="0" err="1">
                          <a:solidFill>
                            <a:schemeClr val="tx1"/>
                          </a:solidFill>
                          <a:effectLst/>
                          <a:latin typeface="+mn-lt"/>
                          <a:ea typeface="+mn-ea"/>
                          <a:cs typeface="+mn-cs"/>
                        </a:rPr>
                        <a:t>fiber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2.5-3.0mm</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row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260</a:t>
                      </a:r>
                      <a:r>
                        <a:rPr lang="zh-CN" altLang="en-US" sz="1400" dirty="0"/>
                        <a: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30mm/s</a:t>
                      </a:r>
                      <a:endParaRPr lang="zh-CN"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vMerge="1">
                  <a:txBody>
                    <a:bodyPr/>
                    <a:lstStyle/>
                    <a:p>
                      <a:endParaRPr lang="zh-CN"/>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65℃</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noProof="0" dirty="0"/>
                        <a:t>0.4mm</a:t>
                      </a:r>
                      <a:endParaRPr lang="zh-CN" altLang="en-US" sz="1400"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120*120*51mm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400" dirty="0"/>
                        <a:t>1mm</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Semi-tempered carbon crystalline silicon glass</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15%</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Yes</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en-IN" sz="1400" kern="1200" dirty="0">
                          <a:solidFill>
                            <a:schemeClr val="tx1"/>
                          </a:solidFill>
                          <a:effectLst/>
                          <a:latin typeface="+mn-lt"/>
                          <a:ea typeface="+mn-ea"/>
                          <a:cs typeface="+mn-cs"/>
                        </a:rPr>
                        <a:t>As shown on the right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open</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t>4h30min</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400" kern="1200" dirty="0">
                          <a:solidFill>
                            <a:schemeClr val="dk1"/>
                          </a:solidFill>
                          <a:effectLst/>
                          <a:latin typeface="等线"/>
                          <a:ea typeface="+mn-ea"/>
                          <a:cs typeface="+mn-cs"/>
                        </a:rPr>
                        <a:t>The surface layer is neat, frosted texture, high strength and certain toughness</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14" y="1212155"/>
            <a:ext cx="2111480" cy="200643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346" y="3429000"/>
            <a:ext cx="2784799" cy="3264207"/>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597" y="1212155"/>
            <a:ext cx="1872402" cy="2006430"/>
          </a:xfrm>
          <a:prstGeom prst="rect">
            <a:avLst/>
          </a:prstGeom>
        </p:spPr>
      </p:pic>
    </p:spTree>
    <p:extLst>
      <p:ext uri="{BB962C8B-B14F-4D97-AF65-F5344CB8AC3E}">
        <p14:creationId xmlns:p14="http://schemas.microsoft.com/office/powerpoint/2010/main" val="185522739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723159176"/>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PS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Polystyrene (abbreviated PS) refers to a polymer synthesized by free radical addition polymerization of styrene monomer, and the chemical formula is (C8H8)n. It is a </a:t>
                      </a:r>
                      <a:r>
                        <a:rPr lang="en-IN" sz="1800" kern="1200" dirty="0" err="1">
                          <a:solidFill>
                            <a:schemeClr val="dk1"/>
                          </a:solidFill>
                          <a:effectLst/>
                          <a:latin typeface="等线"/>
                          <a:ea typeface="+mn-ea"/>
                          <a:cs typeface="+mn-cs"/>
                        </a:rPr>
                        <a:t>colorless</a:t>
                      </a:r>
                      <a:r>
                        <a:rPr lang="en-IN" sz="1800" kern="1200" dirty="0">
                          <a:solidFill>
                            <a:schemeClr val="dk1"/>
                          </a:solidFill>
                          <a:effectLst/>
                          <a:latin typeface="等线"/>
                          <a:ea typeface="+mn-ea"/>
                          <a:cs typeface="+mn-cs"/>
                        </a:rPr>
                        <a:t> and transparent thermoplastic with a glass transition temperature higher than 100°C, so it is often used to make various disposable containers that need to withstand the temperature of boiling water, as well as disposable foam lunch boxes. The glass transition temperature of polystyrene is 80～105℃, the amorphous density is 1.04～1.06g/cm3, the crystal density is 1.11～1.12g/cm3, the melting temperature is 240℃, and the resistivity is 1020～1022Ω·cm. Thermal conductivity 0.116 watts/(</a:t>
                      </a:r>
                      <a:r>
                        <a:rPr lang="en-IN" sz="1800" kern="1200" dirty="0" err="1">
                          <a:solidFill>
                            <a:schemeClr val="dk1"/>
                          </a:solidFill>
                          <a:effectLst/>
                          <a:latin typeface="等线"/>
                          <a:ea typeface="+mn-ea"/>
                          <a:cs typeface="+mn-cs"/>
                        </a:rPr>
                        <a:t>m·K</a:t>
                      </a:r>
                      <a:r>
                        <a:rPr lang="en-IN" sz="1800" kern="1200" dirty="0">
                          <a:solidFill>
                            <a:schemeClr val="dk1"/>
                          </a:solidFill>
                          <a:effectLst/>
                          <a:latin typeface="等线"/>
                          <a:ea typeface="+mn-ea"/>
                          <a:cs typeface="+mn-cs"/>
                        </a:rPr>
                        <a:t>) at 30°C. Usually polystyrene is an amorphous random polymer, which has excellent heat insulation, insulation and transparency. The long-term use temperature is 0-70 ° C, but it is brittle and easy to crack at low temperature. There are also isotactic and syndiotactic and atactic polystyrene. Isotactic polymers are highly crystalline, and syndiotactic polymers are partially crystalline.</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6157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115284" y="0"/>
            <a:ext cx="2343955" cy="584775"/>
          </a:xfrm>
          <a:prstGeom prst="rect">
            <a:avLst/>
          </a:prstGeom>
          <a:noFill/>
        </p:spPr>
        <p:txBody>
          <a:bodyPr wrap="square" rtlCol="0">
            <a:spAutoFit/>
          </a:bodyPr>
          <a:lstStyle/>
          <a:p>
            <a:r>
              <a:rPr lang="zh-CN" altLang="en-US" sz="3200" b="1" dirty="0"/>
              <a:t>打印案例一</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3975920644"/>
              </p:ext>
            </p:extLst>
          </p:nvPr>
        </p:nvGraphicFramePr>
        <p:xfrm>
          <a:off x="34603" y="584775"/>
          <a:ext cx="8302573" cy="6173919"/>
        </p:xfrm>
        <a:graphic>
          <a:graphicData uri="http://schemas.openxmlformats.org/drawingml/2006/table">
            <a:tbl>
              <a:tblPr firstRow="1" bandRow="1"/>
              <a:tblGrid>
                <a:gridCol w="1752167">
                  <a:extLst>
                    <a:ext uri="{9D8B030D-6E8A-4147-A177-3AD203B41FA5}">
                      <a16:colId xmlns:a16="http://schemas.microsoft.com/office/drawing/2014/main" val="20000"/>
                    </a:ext>
                  </a:extLst>
                </a:gridCol>
                <a:gridCol w="1644341">
                  <a:extLst>
                    <a:ext uri="{9D8B030D-6E8A-4147-A177-3AD203B41FA5}">
                      <a16:colId xmlns:a16="http://schemas.microsoft.com/office/drawing/2014/main" val="3607879392"/>
                    </a:ext>
                  </a:extLst>
                </a:gridCol>
                <a:gridCol w="2201731">
                  <a:extLst>
                    <a:ext uri="{9D8B030D-6E8A-4147-A177-3AD203B41FA5}">
                      <a16:colId xmlns:a16="http://schemas.microsoft.com/office/drawing/2014/main" val="4118400942"/>
                    </a:ext>
                  </a:extLst>
                </a:gridCol>
                <a:gridCol w="1262167">
                  <a:extLst>
                    <a:ext uri="{9D8B030D-6E8A-4147-A177-3AD203B41FA5}">
                      <a16:colId xmlns:a16="http://schemas.microsoft.com/office/drawing/2014/main" val="20003"/>
                    </a:ext>
                  </a:extLst>
                </a:gridCol>
                <a:gridCol w="1442167">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a:t>G5-V</a:t>
                      </a:r>
                      <a:r>
                        <a:rPr lang="zh-CN" altLang="en-US" sz="2000" dirty="0"/>
                        <a:t>轮</a:t>
                      </a:r>
                      <a:r>
                        <a:rPr lang="en-US" altLang="zh-CN" sz="2000" dirty="0"/>
                        <a:t>-</a:t>
                      </a:r>
                      <a:r>
                        <a:rPr lang="zh-CN" altLang="en-US" sz="2000" dirty="0"/>
                        <a:t>打印参数</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dirty="0"/>
                        <a:t>打印材料</a:t>
                      </a:r>
                      <a:endParaRPr lang="en-US" altLang="zh-CN" dirty="0"/>
                    </a:p>
                    <a:p>
                      <a:pPr algn="ctr"/>
                      <a:r>
                        <a:rPr lang="zh-CN" altLang="en-US" dirty="0"/>
                        <a:t>（</a:t>
                      </a:r>
                      <a:r>
                        <a:rPr lang="en-US" altLang="zh-CN" dirty="0"/>
                        <a:t>G5-GPPS</a:t>
                      </a:r>
                      <a:r>
                        <a:rPr lang="zh-CN" altLang="en-US" dirty="0"/>
                        <a:t>）</a:t>
                      </a:r>
                      <a:endParaRPr lang="en-US" altLang="zh-CN"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GPPS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2021.10.8</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IN" sz="1800" kern="1200" dirty="0">
                          <a:solidFill>
                            <a:schemeClr val="tx1"/>
                          </a:solidFill>
                          <a:effectLst/>
                          <a:latin typeface="+mn-lt"/>
                          <a:ea typeface="+mn-ea"/>
                          <a:cs typeface="+mn-cs"/>
                        </a:rPr>
                        <a:t>none</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3.0-4.0mm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240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38mm/s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dirty="0"/>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100℃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120*120*51mm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err="1">
                          <a:solidFill>
                            <a:schemeClr val="dk1"/>
                          </a:solidFill>
                          <a:effectLst/>
                          <a:latin typeface="等线"/>
                          <a:ea typeface="+mn-ea"/>
                          <a:cs typeface="+mn-cs"/>
                        </a:rPr>
                        <a:t>aluminum</a:t>
                      </a:r>
                      <a:r>
                        <a:rPr lang="en-IN" sz="1800" kern="1200" dirty="0">
                          <a:solidFill>
                            <a:schemeClr val="dk1"/>
                          </a:solidFill>
                          <a:effectLst/>
                          <a:latin typeface="等线"/>
                          <a:ea typeface="+mn-ea"/>
                          <a:cs typeface="+mn-cs"/>
                        </a:rPr>
                        <a:t> plate</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cooler box</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3h</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layer is neat, the hardness is high but very brittle, it needs to be printed in a thermal environment, otherwise the layers will break</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411" y="1565346"/>
            <a:ext cx="1884517" cy="171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049" y="3277673"/>
            <a:ext cx="2812780" cy="333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0763" y="1542879"/>
            <a:ext cx="1993711" cy="175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29697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2783154366"/>
              </p:ext>
            </p:extLst>
          </p:nvPr>
        </p:nvGraphicFramePr>
        <p:xfrm>
          <a:off x="726141" y="1178744"/>
          <a:ext cx="10035007" cy="5098513"/>
        </p:xfrm>
        <a:graphic>
          <a:graphicData uri="http://schemas.openxmlformats.org/drawingml/2006/table">
            <a:tbl>
              <a:tblPr firstRow="1" bandRow="1"/>
              <a:tblGrid>
                <a:gridCol w="1003500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PP</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Polypropylene, abbreviated as PP, is a </a:t>
                      </a:r>
                      <a:r>
                        <a:rPr lang="en-IN" sz="1800" kern="1200" dirty="0" err="1">
                          <a:solidFill>
                            <a:schemeClr val="dk1"/>
                          </a:solidFill>
                          <a:effectLst/>
                          <a:latin typeface="等线"/>
                          <a:ea typeface="+mn-ea"/>
                          <a:cs typeface="+mn-cs"/>
                        </a:rPr>
                        <a:t>colorless</a:t>
                      </a:r>
                      <a:r>
                        <a:rPr lang="en-IN" sz="1800" kern="1200" dirty="0">
                          <a:solidFill>
                            <a:schemeClr val="dk1"/>
                          </a:solidFill>
                          <a:effectLst/>
                          <a:latin typeface="等线"/>
                          <a:ea typeface="+mn-ea"/>
                          <a:cs typeface="+mn-cs"/>
                        </a:rPr>
                        <a:t>, </a:t>
                      </a:r>
                      <a:r>
                        <a:rPr lang="en-IN" sz="1800" kern="1200" dirty="0" err="1">
                          <a:solidFill>
                            <a:schemeClr val="dk1"/>
                          </a:solidFill>
                          <a:effectLst/>
                          <a:latin typeface="等线"/>
                          <a:ea typeface="+mn-ea"/>
                          <a:cs typeface="+mn-cs"/>
                        </a:rPr>
                        <a:t>odorless</a:t>
                      </a:r>
                      <a:r>
                        <a:rPr lang="en-IN" sz="1800" kern="1200" dirty="0">
                          <a:solidFill>
                            <a:schemeClr val="dk1"/>
                          </a:solidFill>
                          <a:effectLst/>
                          <a:latin typeface="等线"/>
                          <a:ea typeface="+mn-ea"/>
                          <a:cs typeface="+mn-cs"/>
                        </a:rPr>
                        <a:t>, non-toxic, translucent solid substance. Polypropylene is a thermoplastic synthetic resin with excellent properties, which is a </a:t>
                      </a:r>
                      <a:r>
                        <a:rPr lang="en-IN" sz="1800" kern="1200" dirty="0" err="1">
                          <a:solidFill>
                            <a:schemeClr val="dk1"/>
                          </a:solidFill>
                          <a:effectLst/>
                          <a:latin typeface="等线"/>
                          <a:ea typeface="+mn-ea"/>
                          <a:cs typeface="+mn-cs"/>
                        </a:rPr>
                        <a:t>colorless</a:t>
                      </a:r>
                      <a:r>
                        <a:rPr lang="en-IN" sz="1800" kern="1200" dirty="0">
                          <a:solidFill>
                            <a:schemeClr val="dk1"/>
                          </a:solidFill>
                          <a:effectLst/>
                          <a:latin typeface="等线"/>
                          <a:ea typeface="+mn-ea"/>
                          <a:cs typeface="+mn-cs"/>
                        </a:rPr>
                        <a:t> and translucent thermoplastic lightweight general-purpose plastic. It has chemical resistance, heat resistance, electrical insulation, high-strength mechanical properties and good high wear-resistant processing properties, etc., which makes polypropylene rapidly used in machinery, automobiles, electronic appliances, construction, textiles, packaging since its inception. It has been widely developed and applied in many fields such as agriculture, forestry, fishery and food industry. In recent years, with the rapid development of my country's packaging, electronics, automobile and other industries, it has greatly promoted the development of my country's industry. And because of its plasticity, polypropylene materials are gradually replacing wooden products, and high strength, toughness and high wear resistance have gradually replaced the mechanical functions of metals. In addition, polypropylene has good grafting and compounding functions, and has huge application space in concrete, textile, packaging and agriculture, forestry and fishery.</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耗材介绍三</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1811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sp>
        <p:nvSpPr>
          <p:cNvPr id="4" name="TextBox 3"/>
          <p:cNvSpPr txBox="1"/>
          <p:nvPr/>
        </p:nvSpPr>
        <p:spPr>
          <a:xfrm>
            <a:off x="0" y="0"/>
            <a:ext cx="2343955" cy="584775"/>
          </a:xfrm>
          <a:prstGeom prst="rect">
            <a:avLst/>
          </a:prstGeom>
          <a:noFill/>
        </p:spPr>
        <p:txBody>
          <a:bodyPr wrap="square" rtlCol="0">
            <a:spAutoFit/>
          </a:bodyPr>
          <a:lstStyle/>
          <a:p>
            <a:r>
              <a:rPr lang="zh-CN" altLang="en-US" sz="3200" b="1" dirty="0"/>
              <a:t>打印案例一</a:t>
            </a:r>
          </a:p>
        </p:txBody>
      </p:sp>
      <p:cxnSp>
        <p:nvCxnSpPr>
          <p:cNvPr id="9" name="直接连接符 8"/>
          <p:cNvCxnSpPr/>
          <p:nvPr/>
        </p:nvCxnSpPr>
        <p:spPr>
          <a:xfrm>
            <a:off x="391844" y="998696"/>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2918384515"/>
              </p:ext>
            </p:extLst>
          </p:nvPr>
        </p:nvGraphicFramePr>
        <p:xfrm>
          <a:off x="149315" y="515513"/>
          <a:ext cx="7933386" cy="6277811"/>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56708">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a:t>G5-V</a:t>
                      </a:r>
                      <a:r>
                        <a:rPr lang="zh-CN" altLang="en-US" sz="2000" dirty="0"/>
                        <a:t>轮</a:t>
                      </a:r>
                      <a:r>
                        <a:rPr lang="en-US" altLang="zh-CN" sz="2000" dirty="0"/>
                        <a:t>-</a:t>
                      </a:r>
                      <a:r>
                        <a:rPr lang="zh-CN" altLang="en-US" sz="2000" dirty="0"/>
                        <a:t>打印参数</a:t>
                      </a:r>
                      <a:endParaRPr lang="en-US" altLang="zh-CN"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31988">
                <a:tc rowSpan="2">
                  <a:txBody>
                    <a:bodyPr/>
                    <a:lstStyle/>
                    <a:p>
                      <a:pPr algn="ctr"/>
                      <a:r>
                        <a:rPr lang="zh-CN" altLang="en-US" dirty="0"/>
                        <a:t>打印材料</a:t>
                      </a:r>
                      <a:endParaRPr lang="en-US" altLang="zh-CN" dirty="0"/>
                    </a:p>
                    <a:p>
                      <a:pPr algn="ctr"/>
                      <a:r>
                        <a:rPr lang="en-US" altLang="zh-CN" dirty="0"/>
                        <a:t>(G5-PP-30)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PP</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2021.9.27</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82787">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30% </a:t>
                      </a:r>
                      <a:r>
                        <a:rPr lang="en-IN" sz="1800" kern="1200" dirty="0" err="1">
                          <a:solidFill>
                            <a:schemeClr val="tx1"/>
                          </a:solidFill>
                          <a:effectLst/>
                          <a:latin typeface="+mn-lt"/>
                          <a:ea typeface="+mn-ea"/>
                          <a:cs typeface="+mn-cs"/>
                        </a:rPr>
                        <a:t>glassfiber</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2.0-3.0mm</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82787">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230</a:t>
                      </a:r>
                      <a:r>
                        <a:rPr lang="zh-CN" altLang="en-US"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30mm/s</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82787">
                <a:tc>
                  <a:txBody>
                    <a:bodyPr/>
                    <a:lstStyle/>
                    <a:p>
                      <a:endParaRPr lang="zh-CN"/>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80℃</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noProof="0" dirty="0"/>
                        <a:t>0.4mm</a:t>
                      </a:r>
                      <a:endParaRPr lang="zh-CN" altLang="en-US"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57579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120*120*51mm</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dirty="0"/>
                        <a:t>1mm</a:t>
                      </a:r>
                      <a:endParaRPr lang="zh-CN"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851977">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br>
                        <a:rPr lang="it-IT" dirty="0"/>
                      </a:br>
                      <a:r>
                        <a:rPr lang="it-IT" sz="1800" b="0" i="0" kern="1200" dirty="0">
                          <a:solidFill>
                            <a:schemeClr val="dk1"/>
                          </a:solidFill>
                          <a:effectLst/>
                          <a:latin typeface="等线"/>
                          <a:ea typeface="+mn-ea"/>
                          <a:cs typeface="+mn-cs"/>
                        </a:rPr>
                        <a:t>Semi-tempered carbon crystalline silicon glass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dirty="0"/>
                        <a:t>15%</a:t>
                      </a:r>
                      <a:endParaRPr lang="zh-CN" alt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5198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800" kern="1200" dirty="0">
                          <a:solidFill>
                            <a:schemeClr val="dk1"/>
                          </a:solidFill>
                          <a:effectLst/>
                          <a:latin typeface="等线"/>
                          <a:ea typeface="+mn-ea"/>
                          <a:cs typeface="+mn-cs"/>
                        </a:rPr>
                        <a:t>Yes</a:t>
                      </a:r>
                      <a:endParaRPr lang="zh-CN" altLang="en-US"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47781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open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482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dirty="0"/>
                        <a:t>4h30min</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775654">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800" kern="1200" dirty="0">
                          <a:solidFill>
                            <a:schemeClr val="dk1"/>
                          </a:solidFill>
                          <a:effectLst/>
                          <a:latin typeface="等线"/>
                          <a:ea typeface="+mn-ea"/>
                          <a:cs typeface="+mn-cs"/>
                        </a:rPr>
                        <a:t>The surface layer is neat, but the hand feel is rough and the strength is high. It is recommended to print in an incubator when printing larger models.</a:t>
                      </a: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993" y="1207064"/>
            <a:ext cx="2015019" cy="196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6910" y="3541738"/>
            <a:ext cx="2353822" cy="286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1013" y="1207064"/>
            <a:ext cx="2100987" cy="184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72556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156520485"/>
              </p:ext>
            </p:extLst>
          </p:nvPr>
        </p:nvGraphicFramePr>
        <p:xfrm>
          <a:off x="328067" y="1178744"/>
          <a:ext cx="11761557" cy="5098513"/>
        </p:xfrm>
        <a:graphic>
          <a:graphicData uri="http://schemas.openxmlformats.org/drawingml/2006/table">
            <a:tbl>
              <a:tblPr firstRow="1" bandRow="1"/>
              <a:tblGrid>
                <a:gridCol w="11761557">
                  <a:extLst>
                    <a:ext uri="{9D8B030D-6E8A-4147-A177-3AD203B41FA5}">
                      <a16:colId xmlns:a16="http://schemas.microsoft.com/office/drawing/2014/main" val="20000"/>
                    </a:ext>
                  </a:extLst>
                </a:gridCol>
              </a:tblGrid>
              <a:tr h="804602">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altLang="zh-CN" sz="2800" dirty="0"/>
                        <a:t>TPE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293911">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等线"/>
                          <a:ea typeface="+mn-ea"/>
                          <a:cs typeface="+mn-cs"/>
                        </a:rPr>
                        <a:t>Thermoplastic elastomer, referred to as TPE or TPR, is the abbreviation of Thermoplastic rubber. It is a kind of elastomer that has the elasticity of rubber at room temperature and can be plasticized at high temperature. The structural feature of thermoplastic elastomers is that different resin segments and rubber segments are composed of chemical bonds. The resin segment forms physical cross-linking points by virtue of interchain force, and the rubber segment is a highly elastic segment that contributes to elasticity. The physical crosslinking of the plastic segments is reversible with temperature, showing the plastic processing properties of thermoplastic elastomers. Therefore, thermoplastic elastomer has the physical and mechanical properties of vulcanized rubber and the processing properties of thermoplastics. It is a new type of polymer material between rubber and resin, and is often referred to as the third-generation rubber. Thermoplastic elastomer is a new type of polymer material between rubber and resin, which can not only replace part of rubber, but also modify plastic. Thermoplastic elastomers have the dual properties and broad characteristics of rubber and plastic, so that they are widely used in the rubber industry to manufacture rubber shoes, tapes and other daily necessities and rubber hoses, tapes, rubber strips, rubber sheets, plastic parts and adhesives, etc. Various industrial supplies. At the same time, thermoplastic elastomers can also be widely used in the modification of general thermoplastic resins such as PVC, PE, PP, PS, and even engineering plastics such as PU, PA, and CA, instead of rubber, which has brought a new situation to the plastics industry.</a:t>
                      </a:r>
                      <a:endParaRPr lang="zh-CN" altLang="en-US" sz="2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2428" y="287161"/>
            <a:ext cx="2318197" cy="584775"/>
          </a:xfrm>
          <a:prstGeom prst="rect">
            <a:avLst/>
          </a:prstGeom>
          <a:noFill/>
        </p:spPr>
        <p:txBody>
          <a:bodyPr wrap="square" rtlCol="0">
            <a:spAutoFit/>
          </a:bodyPr>
          <a:lstStyle/>
          <a:p>
            <a:r>
              <a:rPr lang="zh-CN" altLang="en-US" sz="3200" b="1" dirty="0"/>
              <a:t>耗材介绍四</a:t>
            </a:r>
          </a:p>
        </p:txBody>
      </p:sp>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50783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858" y="0"/>
            <a:ext cx="3774141" cy="1397685"/>
          </a:xfrm>
          <a:prstGeom prst="rect">
            <a:avLst/>
          </a:prstGeom>
        </p:spPr>
      </p:pic>
      <p:cxnSp>
        <p:nvCxnSpPr>
          <p:cNvPr id="9" name="直接连接符 8"/>
          <p:cNvCxnSpPr/>
          <p:nvPr/>
        </p:nvCxnSpPr>
        <p:spPr>
          <a:xfrm>
            <a:off x="726141" y="1008529"/>
            <a:ext cx="753035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extLst>
              <p:ext uri="{D42A27DB-BD31-4B8C-83A1-F6EECF244321}">
                <p14:modId xmlns:p14="http://schemas.microsoft.com/office/powerpoint/2010/main" val="2696613930"/>
              </p:ext>
            </p:extLst>
          </p:nvPr>
        </p:nvGraphicFramePr>
        <p:xfrm>
          <a:off x="254887" y="1008529"/>
          <a:ext cx="7933386" cy="5805074"/>
        </p:xfrm>
        <a:graphic>
          <a:graphicData uri="http://schemas.openxmlformats.org/drawingml/2006/table">
            <a:tbl>
              <a:tblPr firstRow="1" bandRow="1"/>
              <a:tblGrid>
                <a:gridCol w="1674254">
                  <a:extLst>
                    <a:ext uri="{9D8B030D-6E8A-4147-A177-3AD203B41FA5}">
                      <a16:colId xmlns:a16="http://schemas.microsoft.com/office/drawing/2014/main" val="20000"/>
                    </a:ext>
                  </a:extLst>
                </a:gridCol>
                <a:gridCol w="1571223">
                  <a:extLst>
                    <a:ext uri="{9D8B030D-6E8A-4147-A177-3AD203B41FA5}">
                      <a16:colId xmlns:a16="http://schemas.microsoft.com/office/drawing/2014/main" val="3607879392"/>
                    </a:ext>
                  </a:extLst>
                </a:gridCol>
                <a:gridCol w="2103827">
                  <a:extLst>
                    <a:ext uri="{9D8B030D-6E8A-4147-A177-3AD203B41FA5}">
                      <a16:colId xmlns:a16="http://schemas.microsoft.com/office/drawing/2014/main" val="4118400942"/>
                    </a:ext>
                  </a:extLst>
                </a:gridCol>
                <a:gridCol w="1206043">
                  <a:extLst>
                    <a:ext uri="{9D8B030D-6E8A-4147-A177-3AD203B41FA5}">
                      <a16:colId xmlns:a16="http://schemas.microsoft.com/office/drawing/2014/main" val="20003"/>
                    </a:ext>
                  </a:extLst>
                </a:gridCol>
                <a:gridCol w="1378039">
                  <a:extLst>
                    <a:ext uri="{9D8B030D-6E8A-4147-A177-3AD203B41FA5}">
                      <a16:colId xmlns:a16="http://schemas.microsoft.com/office/drawing/2014/main" val="20004"/>
                    </a:ext>
                  </a:extLst>
                </a:gridCol>
              </a:tblGrid>
              <a:tr h="490170">
                <a:tc gridSpan="5">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0" i="0" kern="1200" dirty="0">
                          <a:solidFill>
                            <a:schemeClr val="lt1"/>
                          </a:solidFill>
                          <a:effectLst/>
                          <a:latin typeface="等线"/>
                          <a:ea typeface="+mn-ea"/>
                          <a:cs typeface="+mn-cs"/>
                        </a:rPr>
                        <a:t>G5-V Wheel - Printing Parameters</a:t>
                      </a:r>
                      <a:endParaRPr lang="en-US" altLang="zh-CN"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zh-CN" altLang="en-US"/>
                    </a:p>
                  </a:txBody>
                  <a:tcPr/>
                </a:tc>
                <a:tc hMerge="1">
                  <a:txBody>
                    <a:bodyPr/>
                    <a:lstStyle/>
                    <a:p>
                      <a:endParaRPr lang="zh-CN" altLang="en-US"/>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639">
                <a:tc rowSpan="2">
                  <a:txBody>
                    <a:bodyPr/>
                    <a:lstStyle/>
                    <a:p>
                      <a:pPr algn="ctr"/>
                      <a:r>
                        <a:rPr lang="zh-CN" altLang="en-US" sz="1400" dirty="0"/>
                        <a:t>打印材料</a:t>
                      </a:r>
                      <a:endParaRPr lang="en-US" altLang="zh-CN" sz="1400" dirty="0"/>
                    </a:p>
                    <a:p>
                      <a:pPr algn="ctr"/>
                      <a:r>
                        <a:rPr lang="en-US" altLang="zh-CN" sz="1400" dirty="0"/>
                        <a:t>(G5-TPE)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main ingredient</a:t>
                      </a:r>
                      <a:endParaRPr lang="en-US" alt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400" dirty="0"/>
                        <a:t>TPE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altLang="zh-CN" sz="1400" dirty="0"/>
                        <a:t>Test Date</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2021.9.28</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45609">
                <a:tc vMerge="1">
                  <a:txBody>
                    <a:bodyPr/>
                    <a:lstStyle/>
                    <a:p>
                      <a:pPr algn="ctr"/>
                      <a:endParaRPr lang="en-US" altLang="zh-CN" sz="12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Enhancer System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algn="ctr"/>
                      <a:r>
                        <a:rPr lang="zh-CN" altLang="en-US" sz="1400" dirty="0"/>
                        <a:t>无</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r>
                        <a:rPr lang="en-IN" sz="1400" kern="1200" dirty="0">
                          <a:solidFill>
                            <a:schemeClr val="tx1"/>
                          </a:solidFill>
                          <a:effectLst/>
                          <a:latin typeface="+mn-lt"/>
                          <a:ea typeface="+mn-ea"/>
                          <a:cs typeface="+mn-cs"/>
                        </a:rPr>
                        <a:t>Particle diameter</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2.0-3.0mm</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8"/>
                  </a:ext>
                </a:extLst>
              </a:tr>
              <a:tr h="478846">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 temperature</a:t>
                      </a:r>
                      <a:endParaRPr lang="en-US" altLang="zh-CN"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Nozzle temperature</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220</a:t>
                      </a:r>
                      <a:r>
                        <a:rPr lang="zh-CN" altLang="en-US" sz="1400" dirty="0"/>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printing speed</a:t>
                      </a:r>
                      <a:endParaRPr lang="zh-CN"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30mm/s</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792">
                <a:tc>
                  <a:txBody>
                    <a:bodyPr/>
                    <a:lstStyle/>
                    <a:p>
                      <a:endParaRPr lang="zh-CN" sz="1400"/>
                    </a:p>
                  </a:txBody>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hot bed temperature</a:t>
                      </a:r>
                      <a:endParaRPr lang="zh-CN" altLang="en-US" sz="1400" dirty="0"/>
                    </a:p>
                  </a:txBody>
                  <a:tcPr anchor="ctr">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80℃</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print layer height</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noProof="0" dirty="0"/>
                        <a:t>0.4mm</a:t>
                      </a:r>
                      <a:endParaRPr lang="zh-CN" altLang="en-US" sz="1400" noProof="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61797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Model size</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120*120*51mm</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algn="ctr"/>
                      <a:r>
                        <a:rPr lang="en-IN" sz="1400" kern="1200" dirty="0">
                          <a:solidFill>
                            <a:schemeClr val="tx1"/>
                          </a:solidFill>
                          <a:effectLst/>
                          <a:latin typeface="+mn-lt"/>
                          <a:ea typeface="+mn-ea"/>
                          <a:cs typeface="+mn-cs"/>
                        </a:rPr>
                        <a:t>Nozzle diameter</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p>
                      <a:pPr algn="ctr"/>
                      <a:r>
                        <a:rPr lang="en-US" altLang="zh-CN" sz="1400" dirty="0"/>
                        <a:t>1mm</a:t>
                      </a:r>
                      <a:endParaRPr lang="zh-CN"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24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sz="1400" kern="1200" dirty="0">
                          <a:solidFill>
                            <a:schemeClr val="dk1"/>
                          </a:solidFill>
                          <a:effectLst/>
                          <a:latin typeface="等线"/>
                          <a:ea typeface="+mn-ea"/>
                          <a:cs typeface="+mn-cs"/>
                        </a:rPr>
                        <a:t>Bottom plate material</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Semi-tempered carbon crystalline silicon glass</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IN" altLang="zh-CN" sz="1400" dirty="0"/>
                        <a:t>Infill</a:t>
                      </a:r>
                      <a:endParaRPr lang="zh-CN" altLang="en-US" sz="14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altLang="zh-CN" sz="1400" dirty="0"/>
                        <a:t>15%</a:t>
                      </a:r>
                      <a:endParaRPr lang="zh-CN" altLang="en-US"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592429">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Whether to use glue</a:t>
                      </a:r>
                      <a:endParaRPr lang="zh-CN"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zh-CN" altLang="en-US" sz="1400" dirty="0"/>
                        <a:t>是</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Finished product</a:t>
                      </a:r>
                      <a:endParaRPr lang="zh-CN" altLang="en-US" sz="1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rowSpan="3">
                  <a:txBody>
                    <a:bodyPr/>
                    <a:lstStyle/>
                    <a:p>
                      <a:pPr algn="ctr"/>
                      <a:r>
                        <a:rPr lang="zh-CN" altLang="en-US" sz="1400" dirty="0"/>
                        <a:t>如右图所示</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r h="51282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kern="1200" dirty="0">
                          <a:solidFill>
                            <a:schemeClr val="dk1"/>
                          </a:solidFill>
                          <a:effectLst/>
                          <a:latin typeface="等线"/>
                          <a:ea typeface="+mn-ea"/>
                          <a:cs typeface="+mn-cs"/>
                        </a:rPr>
                        <a:t>Print environment</a:t>
                      </a:r>
                      <a:endParaRPr lang="zh-CN" altLang="en-US" sz="1400" dirty="0"/>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400" dirty="0"/>
                        <a:t>敞开</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6"/>
                  </a:ext>
                </a:extLst>
              </a:tr>
              <a:tr h="517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mn-lt"/>
                          <a:ea typeface="+mn-ea"/>
                          <a:cs typeface="+mn-cs"/>
                        </a:rPr>
                        <a:t>Actual print time</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gridSpan="2">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t>4h30min</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vMerge="1">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241552298"/>
                  </a:ext>
                </a:extLst>
              </a:tr>
              <a:tr h="463640">
                <a:tc>
                  <a:txBody>
                    <a:bodyPr/>
                    <a:lstStyle/>
                    <a:p>
                      <a:pPr algn="ctr"/>
                      <a:r>
                        <a:rPr lang="en-IN" sz="1400" kern="1200" dirty="0">
                          <a:solidFill>
                            <a:schemeClr val="tx1"/>
                          </a:solidFill>
                          <a:effectLst/>
                          <a:latin typeface="+mn-lt"/>
                          <a:ea typeface="+mn-ea"/>
                          <a:cs typeface="+mn-cs"/>
                        </a:rPr>
                        <a:t>Finished product summary</a:t>
                      </a:r>
                      <a:endParaRPr lang="zh-CN" altLang="en-US" sz="1400" dirty="0"/>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75000"/>
                      </a:srgbClr>
                    </a:solidFill>
                  </a:tcPr>
                </a:tc>
                <a:tc gridSpan="4">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algn="ctr" defTabSz="914400" rtl="0" eaLnBrk="1" fontAlgn="ctr" latinLnBrk="0" hangingPunct="1"/>
                      <a:r>
                        <a:rPr lang="en-IN" sz="1400" kern="1200" dirty="0">
                          <a:solidFill>
                            <a:schemeClr val="dk1"/>
                          </a:solidFill>
                          <a:effectLst/>
                          <a:latin typeface="等线"/>
                          <a:ea typeface="+mn-ea"/>
                          <a:cs typeface="+mn-cs"/>
                        </a:rPr>
                        <a:t>The surface texture is relatively neat, rubber feel, high toughness, and elasticity. It is recommended to print in an incubator when printing larger models.</a:t>
                      </a:r>
                      <a:endParaRPr lang="zh-CN" altLang="en-US" sz="1400" dirty="0"/>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solidFill>
                      <a:schemeClr val="bg2">
                        <a:lumMod val="75000"/>
                      </a:schemeClr>
                    </a:solidFill>
                  </a:tcPr>
                </a:tc>
                <a:tc hMerge="1">
                  <a:txBody>
                    <a:bodyPr/>
                    <a:lstStyle/>
                    <a:p>
                      <a:endParaRPr lang="zh-CN" altLang="en-US"/>
                    </a:p>
                  </a:txBody>
                  <a:tcPr/>
                </a:tc>
                <a:extLst>
                  <a:ext uri="{0D108BD9-81ED-4DB2-BD59-A6C34878D82A}">
                    <a16:rowId xmlns:a16="http://schemas.microsoft.com/office/drawing/2014/main" val="401874736"/>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695" y="3630707"/>
            <a:ext cx="2315806" cy="279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9637" y="1372673"/>
            <a:ext cx="2056327" cy="205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283" y="1468257"/>
            <a:ext cx="2098435" cy="196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0827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4162&quot;&gt;&lt;version val=&quot;270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y&lt;/m_strFormatTime&gt;&lt;m_yearfmt&gt;&lt;begin val=&quot;4&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 Theme">
  <a:themeElements>
    <a:clrScheme name="#Up 00 Default">
      <a:dk1>
        <a:sysClr val="windowText" lastClr="000000"/>
      </a:dk1>
      <a:lt1>
        <a:sysClr val="window" lastClr="FFFFFF"/>
      </a:lt1>
      <a:dk2>
        <a:srgbClr val="44546A"/>
      </a:dk2>
      <a:lt2>
        <a:srgbClr val="E7E6E6"/>
      </a:lt2>
      <a:accent1>
        <a:srgbClr val="FF295C"/>
      </a:accent1>
      <a:accent2>
        <a:srgbClr val="FFA16E"/>
      </a:accent2>
      <a:accent3>
        <a:srgbClr val="E60037"/>
      </a:accent3>
      <a:accent4>
        <a:srgbClr val="FF8947"/>
      </a:accent4>
      <a:accent5>
        <a:srgbClr val="C4002F"/>
      </a:accent5>
      <a:accent6>
        <a:srgbClr val="FF6611"/>
      </a:accent6>
      <a:hlink>
        <a:srgbClr val="0563C1"/>
      </a:hlink>
      <a:folHlink>
        <a:srgbClr val="954F72"/>
      </a:folHlink>
    </a:clrScheme>
    <a:fontScheme name="Custom 50">
      <a:majorFont>
        <a:latin typeface="Poppin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3770</Words>
  <Application>Microsoft Office PowerPoint</Application>
  <PresentationFormat>Widescreen</PresentationFormat>
  <Paragraphs>535</Paragraphs>
  <Slides>24</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24</vt:i4>
      </vt:variant>
      <vt:variant>
        <vt:lpstr>Custom Shows</vt:lpstr>
      </vt:variant>
      <vt:variant>
        <vt:i4>1</vt:i4>
      </vt:variant>
    </vt:vector>
  </HeadingPairs>
  <TitlesOfParts>
    <vt:vector size="36" baseType="lpstr">
      <vt:lpstr>等线</vt:lpstr>
      <vt:lpstr>微软雅黑</vt:lpstr>
      <vt:lpstr>黑体</vt:lpstr>
      <vt:lpstr>Arial</vt:lpstr>
      <vt:lpstr>Calibri Light</vt:lpstr>
      <vt:lpstr>inherit</vt:lpstr>
      <vt:lpstr>Trebuchet MS</vt:lpstr>
      <vt:lpstr>苹方 粗体</vt:lpstr>
      <vt:lpstr>苹方 细体</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Ming</dc:creator>
  <cp:lastModifiedBy>ashwin aj</cp:lastModifiedBy>
  <cp:revision>856</cp:revision>
  <cp:lastPrinted>2016-04-06T18:59:00Z</cp:lastPrinted>
  <dcterms:created xsi:type="dcterms:W3CDTF">2019-08-28T05:04:00Z</dcterms:created>
  <dcterms:modified xsi:type="dcterms:W3CDTF">2022-06-22T04:12:56Z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0x010100024CC08E0D2486439CBBB61CE2A87C44</vt:lpwstr>
  </property>
  <property fmtid="{D5CDD505-2E9C-101B-9397-08002B2CF9AE}" pid="8" name="ICV">
    <vt:lpwstr>D92D1B9AA7A2429AB362C62AC336481B</vt:lpwstr>
  </property>
  <property fmtid="{D5CDD505-2E9C-101B-9397-08002B2CF9AE}" pid="9" name="KSOProductBuildVer">
    <vt:lpwstr>2052-11.1.0.10578</vt:lpwstr>
  </property>
</Properties>
</file>