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notesSlides/notesSlide5.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6.xml" ContentType="application/vnd.openxmlformats-officedocument.presentationml.notesSlide+xml"/>
  <Override PartName="/ppt/tags/tag69.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7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handoutMasterIdLst>
    <p:handoutMasterId r:id="rId14"/>
  </p:handoutMasterIdLst>
  <p:sldIdLst>
    <p:sldId id="1256" r:id="rId2"/>
    <p:sldId id="1257" r:id="rId3"/>
    <p:sldId id="1258" r:id="rId4"/>
    <p:sldId id="1259" r:id="rId5"/>
    <p:sldId id="1260" r:id="rId6"/>
    <p:sldId id="1261" r:id="rId7"/>
    <p:sldId id="1262" r:id="rId8"/>
    <p:sldId id="1263" r:id="rId9"/>
    <p:sldId id="1265" r:id="rId10"/>
    <p:sldId id="1266" r:id="rId11"/>
    <p:sldId id="1268" r:id="rId12"/>
  </p:sldIdLst>
  <p:sldSz cx="12196763" cy="6858000"/>
  <p:notesSz cx="6858000" cy="9144000"/>
  <p:custDataLst>
    <p:tags r:id="rId15"/>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289" userDrawn="1">
          <p15:clr>
            <a:srgbClr val="A4A3A4"/>
          </p15:clr>
        </p15:guide>
        <p15:guide id="2" pos="345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7AA"/>
    <a:srgbClr val="ED6D00"/>
    <a:srgbClr val="FFFFFF"/>
    <a:srgbClr val="FEFEFE"/>
    <a:srgbClr val="A0AFC6"/>
    <a:srgbClr val="9EAAC1"/>
    <a:srgbClr val="677783"/>
    <a:srgbClr val="657482"/>
    <a:srgbClr val="DEDEE2"/>
    <a:srgbClr val="DFDF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25"/>
    <p:restoredTop sz="96344"/>
  </p:normalViewPr>
  <p:slideViewPr>
    <p:cSldViewPr snapToObjects="1" showGuides="1">
      <p:cViewPr varScale="1">
        <p:scale>
          <a:sx n="147" d="100"/>
          <a:sy n="147" d="100"/>
        </p:scale>
        <p:origin x="216" y="904"/>
      </p:cViewPr>
      <p:guideLst>
        <p:guide orient="horz" pos="2289"/>
        <p:guide pos="3458"/>
      </p:guideLst>
    </p:cSldViewPr>
  </p:slideViewPr>
  <p:notesTextViewPr>
    <p:cViewPr>
      <p:scale>
        <a:sx n="1" d="1"/>
        <a:sy n="1" d="1"/>
      </p:scale>
      <p:origin x="0" y="0"/>
    </p:cViewPr>
  </p:notesTextViewPr>
  <p:sorterViewPr showFormatting="0">
    <p:cViewPr>
      <p:scale>
        <a:sx n="100" d="100"/>
        <a:sy n="100" d="100"/>
      </p:scale>
      <p:origin x="0" y="-1396"/>
    </p:cViewPr>
  </p:sorterViewPr>
  <p:gridSpacing cx="72005" cy="72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Arial" panose="020B0604020202020204" pitchFamily="34" charset="0"/>
                <a:ea typeface="宋体" panose="02010600030101010101" pitchFamily="2" charset="-122"/>
                <a:cs typeface="+mn-cs"/>
              </a:rPr>
              <a:t>‹#›</a:t>
            </a:fld>
            <a:endParaRPr lang="zh-CN" altLang="en-US" strike="noStrike" noProof="1"/>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0" hangingPunct="0">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0" hangingPunct="0">
              <a:buFont typeface="Arial" panose="020B0604020202020204" pitchFamily="34" charset="0"/>
              <a:buNone/>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AD0E3427-42F6-410A-A3B1-9381E4E81764}" type="datetime1">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2024/8/25</a:t>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8916" name="Rectangle 4"/>
          <p:cNvSpPr>
            <a:spLocks noGrp="1" noRot="1" noChangeAspect="1"/>
          </p:cNvSpPr>
          <p:nvPr>
            <p:ph type="sldImg"/>
          </p:nvPr>
        </p:nvSpPr>
        <p:spPr>
          <a:xfrm>
            <a:off x="1143000" y="685800"/>
            <a:ext cx="4572000" cy="3429000"/>
          </a:xfrm>
          <a:prstGeom prst="rect">
            <a:avLst/>
          </a:prstGeom>
          <a:noFill/>
          <a:ln w="9525">
            <a:noFill/>
          </a:ln>
        </p:spPr>
      </p:sp>
      <p:sp>
        <p:nvSpPr>
          <p:cNvPr id="38917" name="Rectangle 5"/>
          <p:cNvSpPr>
            <a:spLocks noGrp="1"/>
          </p:cNvSpPr>
          <p:nvPr>
            <p:ph type="body" sz="quarter"/>
          </p:nvPr>
        </p:nvSpPr>
        <p:spPr>
          <a:xfrm>
            <a:off x="685800" y="4343400"/>
            <a:ext cx="5486400" cy="4114800"/>
          </a:xfrm>
          <a:prstGeom prst="rect">
            <a:avLst/>
          </a:prstGeom>
          <a:noFill/>
          <a:ln w="9525">
            <a:noFill/>
          </a:ln>
        </p:spPr>
        <p:txBody>
          <a:bodyPr wrap="square" lIns="91440" tIns="45720" rIns="91440" bIns="45720" anchor="ctr" anchorCtr="0"/>
          <a:lstStyle/>
          <a:p>
            <a:pPr lvl="0"/>
            <a:r>
              <a:rPr lang="zh-CN" altLang="en-US" dirty="0"/>
              <a:t>单击此处编辑母版文本样式</a:t>
            </a:r>
          </a:p>
          <a:p>
            <a:pPr lvl="1" indent="0"/>
            <a:r>
              <a:rPr lang="zh-CN" altLang="en-US" dirty="0"/>
              <a:t>第二级</a:t>
            </a:r>
          </a:p>
          <a:p>
            <a:pPr lvl="2" indent="0"/>
            <a:r>
              <a:rPr lang="zh-CN" altLang="en-US" dirty="0"/>
              <a:t>第三级</a:t>
            </a:r>
          </a:p>
          <a:p>
            <a:pPr lvl="3" indent="0"/>
            <a:r>
              <a:rPr lang="zh-CN" altLang="en-US" dirty="0"/>
              <a:t>第四级</a:t>
            </a:r>
          </a:p>
          <a:p>
            <a:pPr lvl="4" indent="0"/>
            <a:r>
              <a:rPr lang="zh-CN" altLang="en-US" dirty="0"/>
              <a:t>第五级</a:t>
            </a:r>
          </a:p>
        </p:txBody>
      </p:sp>
      <p:sp>
        <p:nvSpPr>
          <p:cNvPr id="2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0" hangingPunct="0">
              <a:buFont typeface="Arial" panose="020B0604020202020204" pitchFamily="34" charset="0"/>
              <a:buNone/>
              <a:defRPr sz="1200"/>
            </a:lvl1p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0" hangingPunct="0">
              <a:buFont typeface="Arial" panose="020B0604020202020204" pitchFamily="34" charset="0"/>
              <a:buNone/>
              <a:defRPr sz="1200"/>
            </a:lvl1pPr>
          </a:lstStyle>
          <a:p>
            <a:pPr marL="0" marR="0" lvl="0" indent="0" algn="r" defTabSz="914400" rtl="0" eaLnBrk="0" fontAlgn="base" latinLnBrk="0" hangingPunct="0">
              <a:lnSpc>
                <a:spcPct val="100000"/>
              </a:lnSpc>
              <a:spcBef>
                <a:spcPct val="0"/>
              </a:spcBef>
              <a:spcAft>
                <a:spcPct val="0"/>
              </a:spcAft>
              <a:buClrTx/>
              <a:buSzTx/>
              <a:buFont typeface="Arial" panose="020B0604020202020204" pitchFamily="34" charset="0"/>
              <a:buNone/>
              <a:defRPr/>
            </a:pPr>
            <a:fld id="{292C7D2D-7DA2-45DB-B3D3-975BDFBC0823}"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a:t>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lstStyle/>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lstStyle/>
          <a:p>
            <a:pPr lvl="0"/>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lstStyle/>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lstStyle/>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lstStyle/>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lstStyle/>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lstStyle/>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lstStyle/>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lstStyle/>
          <a:p>
            <a:pPr lvl="0"/>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lstStyle/>
          <a:p>
            <a:pPr lvl="0"/>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幻灯片图像占位符 1"/>
          <p:cNvSpPr>
            <a:spLocks noGrp="1" noRot="1" noChangeAspect="1"/>
          </p:cNvSpPr>
          <p:nvPr>
            <p:ph type="sldImg"/>
          </p:nvPr>
        </p:nvSpPr>
        <p:spPr>
          <a:xfrm>
            <a:off x="381000" y="685800"/>
            <a:ext cx="6096000" cy="3429000"/>
          </a:xfrm>
        </p:spPr>
      </p:sp>
      <p:sp>
        <p:nvSpPr>
          <p:cNvPr id="55298" name="备注占位符 2"/>
          <p:cNvSpPr>
            <a:spLocks noGrp="1"/>
          </p:cNvSpPr>
          <p:nvPr>
            <p:ph type="body"/>
          </p:nvPr>
        </p:nvSpPr>
        <p:spPr/>
        <p:txBody>
          <a:bodyPr wrap="square" lIns="91440" tIns="45720" rIns="91440" bIns="45720" anchor="ctr" anchorCtr="0"/>
          <a:lstStyle/>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9300" y="914400"/>
            <a:ext cx="9803283"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9300" y="3560400"/>
            <a:ext cx="9803283"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2024/8/25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2024/8/25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654" y="774000"/>
            <a:ext cx="10977372"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2024/8/25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9300" y="2484000"/>
            <a:ext cx="9803283"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9300" y="3560400"/>
            <a:ext cx="9803283"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654" y="608400"/>
            <a:ext cx="10973771"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654" y="1490400"/>
            <a:ext cx="10973771"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1630" y="3848400"/>
            <a:ext cx="7772037"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1630" y="4615200"/>
            <a:ext cx="7772037"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654" y="608400"/>
            <a:ext cx="10973771"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654" y="1501200"/>
            <a:ext cx="5178957"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4272" y="1501200"/>
            <a:ext cx="5178957"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2024/8/25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654" y="608400"/>
            <a:ext cx="10973771"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654" y="1429200"/>
            <a:ext cx="5344626"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654" y="1854000"/>
            <a:ext cx="5344626"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8348" y="1421729"/>
            <a:ext cx="5344626"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8348" y="1854000"/>
            <a:ext cx="5344626"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2024/8/25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654" y="608400"/>
            <a:ext cx="10973771"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2024/8/25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2024/8/25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583" y="1555115"/>
            <a:ext cx="5235215" cy="4608195"/>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3046" y="1555200"/>
            <a:ext cx="5229378"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2024/8/25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9065" y="914400"/>
            <a:ext cx="1044435"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781" y="914400"/>
            <a:ext cx="9173021"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2024/8/25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4.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9D9D9"/>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654" y="608400"/>
            <a:ext cx="10973771"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654" y="1490400"/>
            <a:ext cx="10973771"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255" y="6314400"/>
            <a:ext cx="2701125"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2024/8/25</a:t>
            </a:fld>
            <a:endParaRPr lang="zh-CN" altLang="en-US"/>
          </a:p>
        </p:txBody>
      </p:sp>
      <p:sp>
        <p:nvSpPr>
          <p:cNvPr id="5" name="页脚占位符 4"/>
          <p:cNvSpPr>
            <a:spLocks noGrp="1"/>
          </p:cNvSpPr>
          <p:nvPr>
            <p:ph type="ftr" sz="quarter" idx="3"/>
            <p:custDataLst>
              <p:tags r:id="rId17"/>
            </p:custDataLst>
          </p:nvPr>
        </p:nvSpPr>
        <p:spPr>
          <a:xfrm>
            <a:off x="4117715" y="6314400"/>
            <a:ext cx="396165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81299" y="6314400"/>
            <a:ext cx="2701125"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6.xml"/><Relationship Id="rId5"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1.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9.xml"/><Relationship Id="rId6" Type="http://schemas.openxmlformats.org/officeDocument/2006/relationships/image" Target="../media/image1.png"/><Relationship Id="rId5" Type="http://schemas.openxmlformats.org/officeDocument/2006/relationships/image" Target="../media/image9.tiff"/><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72.xml"/><Relationship Id="rId6" Type="http://schemas.openxmlformats.org/officeDocument/2006/relationships/image" Target="../media/image13.png"/><Relationship Id="rId5" Type="http://schemas.openxmlformats.org/officeDocument/2006/relationships/image" Target="../media/image1.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lstStyle/>
          <a:p>
            <a:r>
              <a:rPr lang="zh-CN" altLang="en-US" sz="2800" b="1">
                <a:solidFill>
                  <a:srgbClr val="2C2626"/>
                </a:solidFill>
                <a:latin typeface="微软雅黑" panose="020B0503020204020204" pitchFamily="34" charset="-122"/>
                <a:ea typeface="微软雅黑" panose="020B0503020204020204" pitchFamily="34" charset="-122"/>
                <a:sym typeface="+mn-ea"/>
              </a:rPr>
              <a:t>Sharp printing curve production</a:t>
            </a:r>
          </a:p>
        </p:txBody>
      </p:sp>
      <p:sp>
        <p:nvSpPr>
          <p:cNvPr id="7" name="文本框 6"/>
          <p:cNvSpPr txBox="1"/>
          <p:nvPr/>
        </p:nvSpPr>
        <p:spPr>
          <a:xfrm>
            <a:off x="1560793" y="2781570"/>
            <a:ext cx="3840480" cy="829945"/>
          </a:xfrm>
          <a:prstGeom prst="rect">
            <a:avLst/>
          </a:prstGeom>
          <a:noFill/>
        </p:spPr>
        <p:txBody>
          <a:bodyPr wrap="none" rtlCol="0" anchor="t">
            <a:spAutoFit/>
          </a:bodyPr>
          <a:lstStyle/>
          <a:p>
            <a:pPr algn="l"/>
            <a:r>
              <a:rPr lang="zh-CN" altLang="en-US" sz="4800" b="1">
                <a:solidFill>
                  <a:srgbClr val="0070C0"/>
                </a:solidFill>
                <a:latin typeface="微软雅黑" panose="020B0503020204020204" pitchFamily="34" charset="-122"/>
                <a:ea typeface="微软雅黑" panose="020B0503020204020204" pitchFamily="34" charset="-122"/>
                <a:sym typeface="+mn-ea"/>
              </a:rPr>
              <a:t>Sharp print curve production</a:t>
            </a: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0382C356-A4B2-2F10-D441-5D1338519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171" y="178867"/>
            <a:ext cx="1987229" cy="4292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lstStyle/>
          <a:p>
            <a:r>
              <a:rPr lang="zh-CN" altLang="en-US" sz="2800" b="1">
                <a:solidFill>
                  <a:srgbClr val="2C2626"/>
                </a:solidFill>
                <a:latin typeface="微软雅黑" panose="020B0503020204020204" pitchFamily="34" charset="-122"/>
                <a:ea typeface="微软雅黑" panose="020B0503020204020204" pitchFamily="34" charset="-122"/>
                <a:sym typeface="+mn-ea"/>
              </a:rPr>
              <a:t> Sharp print curve production</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340360" y="1397635"/>
            <a:ext cx="3990975" cy="2306955"/>
          </a:xfrm>
          <a:prstGeom prst="rect">
            <a:avLst/>
          </a:prstGeom>
          <a:noFill/>
        </p:spPr>
        <p:txBody>
          <a:bodyPr wrap="square" rtlCol="0">
            <a:spAutoFit/>
          </a:bodyPr>
          <a:lstStyle/>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2. Select the required curve to make icc in the color management interface, click the tool button, select ICC, click Create ICC, follow the above steps to make icc (see chapter 12 for details) and select icc print.</a:t>
            </a:r>
          </a:p>
          <a:p>
            <a:endParaRPr lang="zh-CN" altLang="en-US" sz="1800" b="1">
              <a:solidFill>
                <a:schemeClr val="tx1">
                  <a:lumMod val="95000"/>
                  <a:lumOff val="5000"/>
                </a:schemeClr>
              </a:solidFill>
              <a:latin typeface="微软雅黑" panose="020B0503020204020204" pitchFamily="34" charset="-122"/>
              <a:ea typeface="微软雅黑" panose="020B0503020204020204" pitchFamily="34" charset="-122"/>
            </a:endParaRPr>
          </a:p>
          <a:p>
            <a:r>
              <a:rPr lang="zh-CN" altLang="en-US" sz="1800" b="1">
                <a:solidFill>
                  <a:schemeClr val="tx1">
                    <a:lumMod val="95000"/>
                    <a:lumOff val="5000"/>
                  </a:schemeClr>
                </a:solidFill>
                <a:latin typeface="微软雅黑" panose="020B0503020204020204" pitchFamily="34" charset="-122"/>
                <a:ea typeface="微软雅黑" panose="020B0503020204020204" pitchFamily="34" charset="-122"/>
              </a:rPr>
              <a:t>3. You can scan the color table in the third-party software (i1profiler), and select the import ICC in the tool</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8D4763F0-31FA-9458-63A7-A451902E7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171" y="178867"/>
            <a:ext cx="1987229" cy="429241"/>
          </a:xfrm>
          <a:prstGeom prst="rect">
            <a:avLst/>
          </a:prstGeom>
        </p:spPr>
      </p:pic>
      <p:pic>
        <p:nvPicPr>
          <p:cNvPr id="9" name="Picture 8" descr="A screen shot of a computer&#10;&#10;Description automatically generated">
            <a:extLst>
              <a:ext uri="{FF2B5EF4-FFF2-40B4-BE49-F238E27FC236}">
                <a16:creationId xmlns:a16="http://schemas.microsoft.com/office/drawing/2014/main" id="{374D22D8-08A8-1FA8-D54B-4B6D78F4B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2291" y="980830"/>
            <a:ext cx="7128495" cy="578880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lstStyle/>
          <a:p>
            <a:r>
              <a:rPr lang="zh-CN" altLang="en-US" sz="2800" b="1">
                <a:solidFill>
                  <a:srgbClr val="2C2626"/>
                </a:solidFill>
                <a:latin typeface="微软雅黑" panose="020B0503020204020204" pitchFamily="34" charset="-122"/>
                <a:ea typeface="微软雅黑" panose="020B0503020204020204" pitchFamily="34" charset="-122"/>
                <a:sym typeface="+mn-ea"/>
              </a:rPr>
              <a:t> Sharp print curve production</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3629660" y="2776855"/>
            <a:ext cx="5205095" cy="768350"/>
          </a:xfrm>
          <a:prstGeom prst="rect">
            <a:avLst/>
          </a:prstGeom>
          <a:noFill/>
        </p:spPr>
        <p:txBody>
          <a:bodyPr wrap="square" rtlCol="0">
            <a:spAutoFit/>
          </a:bodyPr>
          <a:lstStyle/>
          <a:p>
            <a:r>
              <a:rPr lang="en-US" altLang="zh-CN" sz="4400" b="1">
                <a:solidFill>
                  <a:srgbClr val="2C2626"/>
                </a:solidFill>
                <a:latin typeface="微软雅黑" panose="020B0503020204020204" pitchFamily="34" charset="-122"/>
                <a:ea typeface="微软雅黑" panose="020B0503020204020204" pitchFamily="34" charset="-122"/>
              </a:rPr>
              <a:t>T</a:t>
            </a:r>
            <a:r>
              <a:rPr lang="zh-CN" altLang="en-US" sz="4400" b="1">
                <a:solidFill>
                  <a:srgbClr val="2C2626"/>
                </a:solidFill>
                <a:latin typeface="微软雅黑" panose="020B0503020204020204" pitchFamily="34" charset="-122"/>
                <a:ea typeface="微软雅黑" panose="020B0503020204020204" pitchFamily="34" charset="-122"/>
              </a:rPr>
              <a:t>hank</a:t>
            </a:r>
            <a:r>
              <a:rPr lang="en-US" altLang="zh-CN" sz="4400" b="1">
                <a:solidFill>
                  <a:srgbClr val="2C2626"/>
                </a:solidFill>
                <a:latin typeface="微软雅黑" panose="020B0503020204020204" pitchFamily="34" charset="-122"/>
                <a:ea typeface="微软雅黑" panose="020B0503020204020204" pitchFamily="34" charset="-122"/>
              </a:rPr>
              <a:t> </a:t>
            </a:r>
            <a:r>
              <a:rPr lang="zh-CN" altLang="en-US" sz="4400" b="1">
                <a:solidFill>
                  <a:srgbClr val="2C2626"/>
                </a:solidFill>
                <a:latin typeface="微软雅黑" panose="020B0503020204020204" pitchFamily="34" charset="-122"/>
                <a:ea typeface="微软雅黑" panose="020B0503020204020204" pitchFamily="34" charset="-122"/>
              </a:rPr>
              <a:t>you！</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17CFA551-64FA-13EC-92EF-4D9386761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171" y="178867"/>
            <a:ext cx="1987229" cy="42924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lstStyle/>
          <a:p>
            <a:r>
              <a:rPr lang="zh-CN" altLang="en-US" sz="2800" b="1">
                <a:solidFill>
                  <a:srgbClr val="2C2626"/>
                </a:solidFill>
                <a:latin typeface="微软雅黑" panose="020B0503020204020204" pitchFamily="34" charset="-122"/>
                <a:ea typeface="微软雅黑" panose="020B0503020204020204" pitchFamily="34" charset="-122"/>
                <a:sym typeface="+mn-ea"/>
              </a:rPr>
              <a:t>Sharp print curve production</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556664" y="1341990"/>
            <a:ext cx="2779395" cy="460375"/>
          </a:xfrm>
          <a:prstGeom prst="rect">
            <a:avLst/>
          </a:prstGeom>
          <a:noFill/>
        </p:spPr>
        <p:txBody>
          <a:bodyPr wrap="none" rtlCol="0" anchor="t">
            <a:spAutoFit/>
          </a:bodyPr>
          <a:lstStyle/>
          <a:p>
            <a:pPr algn="l"/>
            <a:r>
              <a:rPr lang="zh-CN" altLang="en-US" sz="2400" b="1">
                <a:solidFill>
                  <a:srgbClr val="2C2626"/>
                </a:solidFill>
                <a:latin typeface="微软雅黑" panose="020B0503020204020204" pitchFamily="34" charset="-122"/>
                <a:ea typeface="微软雅黑" panose="020B0503020204020204" pitchFamily="34" charset="-122"/>
                <a:sym typeface="+mn-ea"/>
              </a:rPr>
              <a:t>1.1 Learity, chemical curve production</a:t>
            </a:r>
          </a:p>
        </p:txBody>
      </p:sp>
      <p:sp>
        <p:nvSpPr>
          <p:cNvPr id="10" name="文本框 9"/>
          <p:cNvSpPr txBox="1"/>
          <p:nvPr/>
        </p:nvSpPr>
        <p:spPr>
          <a:xfrm>
            <a:off x="628650" y="1989455"/>
            <a:ext cx="4652645" cy="3415030"/>
          </a:xfrm>
          <a:prstGeom prst="rect">
            <a:avLst/>
          </a:prstGeom>
          <a:noFill/>
        </p:spPr>
        <p:txBody>
          <a:bodyPr wrap="square" rtlCol="0" anchor="t">
            <a:spAutoFit/>
          </a:bodyPr>
          <a:lstStyle/>
          <a:p>
            <a:pPr>
              <a:lnSpc>
                <a:spcPct val="150000"/>
              </a:lnSpc>
            </a:pPr>
            <a:r>
              <a:rPr lang="en-US" sz="1800" b="1">
                <a:solidFill>
                  <a:schemeClr val="tx1"/>
                </a:solidFill>
                <a:latin typeface="微软雅黑" panose="020B0503020204020204" pitchFamily="34" charset="-122"/>
                <a:ea typeface="微软雅黑" panose="020B0503020204020204" pitchFamily="34" charset="-122"/>
                <a:sym typeface="+mn-ea"/>
              </a:rPr>
              <a:t> Upper left corner RIIN icon-Color Management</a:t>
            </a:r>
            <a:endParaRPr lang="zh-CN" altLang="en-US" sz="1800" b="1">
              <a:solidFill>
                <a:schemeClr val="tx1"/>
              </a:solidFill>
              <a:latin typeface="微软雅黑" panose="020B0503020204020204" pitchFamily="34" charset="-122"/>
              <a:ea typeface="微软雅黑" panose="020B0503020204020204" pitchFamily="34" charset="-122"/>
              <a:sym typeface="+mn-ea"/>
            </a:endParaRPr>
          </a:p>
          <a:p>
            <a:pPr>
              <a:lnSpc>
                <a:spcPct val="150000"/>
              </a:lnSpc>
            </a:pPr>
            <a:endParaRPr lang="zh-CN" altLang="en-US" sz="1800" b="1">
              <a:solidFill>
                <a:schemeClr val="tx1"/>
              </a:solidFill>
              <a:latin typeface="微软雅黑" panose="020B0503020204020204" pitchFamily="34" charset="-122"/>
              <a:ea typeface="微软雅黑" panose="020B0503020204020204" pitchFamily="34" charset="-122"/>
              <a:sym typeface="+mn-ea"/>
            </a:endParaRPr>
          </a:p>
          <a:p>
            <a:pPr>
              <a:lnSpc>
                <a:spcPct val="150000"/>
              </a:lnSpc>
            </a:pPr>
            <a:r>
              <a:rPr lang="zh-CN" altLang="en-US" sz="1800" b="1">
                <a:solidFill>
                  <a:schemeClr val="tx1"/>
                </a:solidFill>
                <a:latin typeface="+mj-ea"/>
                <a:ea typeface="+mj-ea"/>
                <a:cs typeface="+mj-ea"/>
                <a:sym typeface="+mn-ea"/>
              </a:rPr>
              <a:t>1. Click the sharp print icon in the upper left corner and select "color management" to enter the color management interface.</a:t>
            </a:r>
          </a:p>
          <a:p>
            <a:pPr>
              <a:lnSpc>
                <a:spcPct val="150000"/>
              </a:lnSpc>
            </a:pPr>
            <a:endParaRPr lang="zh-CN" altLang="en-US" sz="1800" b="1">
              <a:solidFill>
                <a:schemeClr val="tx1"/>
              </a:solidFill>
              <a:latin typeface="+mj-ea"/>
              <a:ea typeface="+mj-ea"/>
              <a:cs typeface="+mj-ea"/>
              <a:sym typeface="+mn-ea"/>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5D0120B9-579D-93BB-70BA-E1D134073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171" y="178867"/>
            <a:ext cx="1987229" cy="429241"/>
          </a:xfrm>
          <a:prstGeom prst="rect">
            <a:avLst/>
          </a:prstGeom>
        </p:spPr>
      </p:pic>
      <p:pic>
        <p:nvPicPr>
          <p:cNvPr id="13" name="Picture 12" descr="A screenshot of a computer&#10;&#10;Description automatically generated">
            <a:extLst>
              <a:ext uri="{FF2B5EF4-FFF2-40B4-BE49-F238E27FC236}">
                <a16:creationId xmlns:a16="http://schemas.microsoft.com/office/drawing/2014/main" id="{A841AEE2-1CA0-91B7-32D1-CB06C05973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8712" y="2033198"/>
            <a:ext cx="6902432" cy="447089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lstStyle/>
          <a:p>
            <a:r>
              <a:rPr lang="zh-CN" altLang="en-US" sz="2800" b="1">
                <a:solidFill>
                  <a:srgbClr val="2C2626"/>
                </a:solidFill>
                <a:latin typeface="微软雅黑" panose="020B0503020204020204" pitchFamily="34" charset="-122"/>
                <a:ea typeface="微软雅黑" panose="020B0503020204020204" pitchFamily="34" charset="-122"/>
                <a:sym typeface="+mn-ea"/>
              </a:rPr>
              <a:t>Sharp print curve production</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715" y="1073150"/>
            <a:ext cx="5617210" cy="5754370"/>
          </a:xfrm>
          <a:prstGeom prst="rect">
            <a:avLst/>
          </a:prstGeom>
          <a:noFill/>
        </p:spPr>
        <p:txBody>
          <a:bodyPr wrap="square" rtlCol="0">
            <a:spAutoFit/>
          </a:bodyPr>
          <a:lstStyle/>
          <a:p>
            <a:r>
              <a:rPr lang="zh-CN" altLang="en-US" sz="1600" b="1">
                <a:latin typeface="+mj-ea"/>
                <a:ea typeface="+mj-ea"/>
                <a:cs typeface="+mj-ea"/>
              </a:rPr>
              <a:t>2. New curve (parameter setting)</a:t>
            </a:r>
          </a:p>
          <a:p>
            <a:r>
              <a:rPr lang="zh-CN" altLang="en-US" sz="1600" b="1">
                <a:latin typeface="+mj-ea"/>
                <a:ea typeface="+mj-ea"/>
                <a:cs typeface="+mj-ea"/>
              </a:rPr>
              <a:t>Where the actual impact curve effect of the parameters is set as follows:</a:t>
            </a:r>
          </a:p>
          <a:p>
            <a:endParaRPr lang="zh-CN" altLang="en-US" sz="1600" b="1">
              <a:latin typeface="+mj-ea"/>
              <a:ea typeface="+mj-ea"/>
              <a:cs typeface="+mj-ea"/>
            </a:endParaRPr>
          </a:p>
          <a:p>
            <a:r>
              <a:rPr lang="zh-CN" altLang="en-US" sz="1600" b="1">
                <a:latin typeface="+mj-ea"/>
                <a:ea typeface="+mj-ea"/>
                <a:cs typeface="+mj-ea"/>
              </a:rPr>
              <a:t>Accuracy mode: the actual accuracy of the curve being printed</a:t>
            </a:r>
          </a:p>
          <a:p>
            <a:endParaRPr lang="zh-CN" altLang="en-US" sz="1600" b="1">
              <a:latin typeface="+mj-ea"/>
              <a:ea typeface="+mj-ea"/>
              <a:cs typeface="+mj-ea"/>
            </a:endParaRPr>
          </a:p>
          <a:p>
            <a:r>
              <a:rPr lang="zh-CN" altLang="en-US" sz="1600" b="1">
                <a:latin typeface="+mj-ea"/>
                <a:ea typeface="+mj-ea"/>
                <a:cs typeface="+mj-ea"/>
              </a:rPr>
              <a:t>Color mode: the default setting is 4-color KCMY color sequence. In case of other multiple-color situations, it should be added and modified according to the actual color sequence</a:t>
            </a:r>
          </a:p>
          <a:p>
            <a:endParaRPr lang="zh-CN" altLang="en-US" sz="1600" b="1">
              <a:latin typeface="+mj-ea"/>
              <a:ea typeface="+mj-ea"/>
              <a:cs typeface="+mj-ea"/>
            </a:endParaRPr>
          </a:p>
          <a:p>
            <a:r>
              <a:rPr lang="zh-CN" altLang="en-US" sz="1600" b="1">
                <a:latin typeface="+mj-ea"/>
                <a:ea typeface="+mj-ea"/>
                <a:cs typeface="+mj-ea"/>
              </a:rPr>
              <a:t>Calibration method: select and make the curve according to the customer's needs</a:t>
            </a:r>
          </a:p>
          <a:p>
            <a:r>
              <a:rPr lang="zh-CN" altLang="en-US" sz="1600" b="1">
                <a:latin typeface="+mj-ea"/>
                <a:ea typeface="+mj-ea"/>
                <a:cs typeface="+mj-ea"/>
              </a:rPr>
              <a:t>Linearization: print ink color, do not participate in other colors (mostly used by textile customers)</a:t>
            </a:r>
          </a:p>
          <a:p>
            <a:r>
              <a:rPr lang="zh-CN" altLang="en-US" sz="1600" b="1">
                <a:latin typeface="+mj-ea"/>
                <a:ea typeface="+mj-ea"/>
                <a:cs typeface="+mj-ea"/>
              </a:rPr>
              <a:t>ICC: print and restore the screen color (mostly advertising, a few textile customers use)</a:t>
            </a:r>
          </a:p>
          <a:p>
            <a:r>
              <a:rPr lang="zh-CN" altLang="en-US" sz="1600" b="1">
                <a:latin typeface="+mj-ea"/>
                <a:ea typeface="+mj-ea"/>
                <a:cs typeface="+mj-ea"/>
              </a:rPr>
              <a:t>Closed-loop color chase: Use the color chase target with an icc</a:t>
            </a:r>
          </a:p>
          <a:p>
            <a:r>
              <a:rPr lang="zh-CN" altLang="en-US" sz="1600" b="1">
                <a:latin typeface="+mj-ea"/>
                <a:ea typeface="+mj-ea"/>
                <a:cs typeface="+mj-ea"/>
              </a:rPr>
              <a:t>Speed color chase: used when the color chase target is linearized</a:t>
            </a:r>
          </a:p>
          <a:p>
            <a:endParaRPr lang="zh-CN" altLang="en-US" sz="1600" b="1">
              <a:latin typeface="+mj-ea"/>
              <a:ea typeface="+mj-ea"/>
              <a:cs typeface="+mj-ea"/>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536599D9-373F-8F57-1F6F-FE4A7F706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72171" y="178867"/>
            <a:ext cx="1987229" cy="429241"/>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A89EE862-BAEB-E21E-4C4D-5A9CE8798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4800" y="1988900"/>
            <a:ext cx="6324600" cy="4330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lstStyle/>
          <a:p>
            <a:r>
              <a:rPr lang="zh-CN" altLang="en-US" sz="2800" b="1">
                <a:solidFill>
                  <a:srgbClr val="2C2626"/>
                </a:solidFill>
                <a:latin typeface="微软雅黑" panose="020B0503020204020204" pitchFamily="34" charset="-122"/>
                <a:ea typeface="微软雅黑" panose="020B0503020204020204" pitchFamily="34" charset="-122"/>
                <a:sym typeface="+mn-ea"/>
              </a:rPr>
              <a:t>Sharp print curve production</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428625" y="1702435"/>
            <a:ext cx="7698740" cy="4808855"/>
          </a:xfrm>
          <a:prstGeom prst="rect">
            <a:avLst/>
          </a:prstGeom>
          <a:noFill/>
        </p:spPr>
        <p:txBody>
          <a:bodyPr wrap="square" rtlCol="0" anchor="t">
            <a:noAutofit/>
          </a:bodyPr>
          <a:lstStyle/>
          <a:p>
            <a:pPr>
              <a:lnSpc>
                <a:spcPct val="150000"/>
              </a:lnSpc>
            </a:pPr>
            <a:r>
              <a:rPr lang="zh-CN" altLang="en-US" sz="1400" b="1">
                <a:solidFill>
                  <a:schemeClr val="tx1">
                    <a:lumMod val="95000"/>
                    <a:lumOff val="5000"/>
                  </a:schemeClr>
                </a:solidFill>
                <a:latin typeface="+mj-ea"/>
                <a:ea typeface="+mj-ea"/>
                <a:cs typeface="+mj-ea"/>
                <a:sym typeface="+mn-ea"/>
              </a:rPr>
              <a:t>Type: variable and variable points (commonly known as 1bit, 2bit)</a:t>
            </a:r>
            <a:br>
              <a:rPr lang="zh-CN" altLang="en-US" sz="1400" b="1">
                <a:solidFill>
                  <a:schemeClr val="tx1">
                    <a:lumMod val="95000"/>
                    <a:lumOff val="5000"/>
                  </a:schemeClr>
                </a:solidFill>
                <a:latin typeface="+mj-ea"/>
                <a:ea typeface="+mj-ea"/>
                <a:cs typeface="+mj-ea"/>
                <a:sym typeface="+mn-ea"/>
              </a:rPr>
            </a:br>
            <a:r>
              <a:rPr lang="zh-CN" altLang="en-US" sz="1400" b="1">
                <a:solidFill>
                  <a:schemeClr val="tx1">
                    <a:lumMod val="95000"/>
                    <a:lumOff val="5000"/>
                  </a:schemeClr>
                </a:solidFill>
                <a:latin typeface="+mj-ea"/>
                <a:ea typeface="+mj-ea"/>
                <a:cs typeface="+mj-ea"/>
                <a:sym typeface="+mn-ea"/>
              </a:rPr>
              <a:t>1 BIT _ DITHER: pure large for variable point nozzle (printer, etc.)</a:t>
            </a:r>
            <a:br>
              <a:rPr lang="zh-CN" altLang="en-US" sz="1400" b="1">
                <a:solidFill>
                  <a:schemeClr val="tx1">
                    <a:lumMod val="95000"/>
                    <a:lumOff val="5000"/>
                  </a:schemeClr>
                </a:solidFill>
                <a:latin typeface="+mj-ea"/>
                <a:ea typeface="+mj-ea"/>
                <a:cs typeface="+mj-ea"/>
                <a:sym typeface="+mn-ea"/>
              </a:rPr>
            </a:br>
            <a:r>
              <a:rPr lang="zh-CN" altLang="en-US" sz="1400" b="1">
                <a:solidFill>
                  <a:schemeClr val="tx1"/>
                </a:solidFill>
                <a:latin typeface="微软雅黑" panose="020B0503020204020204" pitchFamily="34" charset="-122"/>
                <a:ea typeface="微软雅黑" panose="020B0503020204020204" pitchFamily="34" charset="-122"/>
                <a:sym typeface="+mn-ea"/>
              </a:rPr>
              <a:t>2 BIT _ LMPCS: The point type is fine, but the ink is relatively picked, and the transition is not easy to adjust (the transition problem can be optimized by closing the midpoint with parameter setting)</a:t>
            </a:r>
          </a:p>
          <a:p>
            <a:pPr>
              <a:lnSpc>
                <a:spcPct val="150000"/>
              </a:lnSpc>
            </a:pPr>
            <a:r>
              <a:rPr lang="zh-CN" altLang="en-US" sz="1400" b="1">
                <a:solidFill>
                  <a:schemeClr val="tx1"/>
                </a:solidFill>
                <a:latin typeface="微软雅黑" panose="020B0503020204020204" pitchFamily="34" charset="-122"/>
                <a:ea typeface="微软雅黑" panose="020B0503020204020204" pitchFamily="34" charset="-122"/>
                <a:sym typeface="+mn-ea"/>
              </a:rPr>
              <a:t>2 BIT _ KMPCS _ UV: uniform color block, rich printing color, smooth transition (often used in 8-color light black scheme)</a:t>
            </a:r>
          </a:p>
          <a:p>
            <a:pPr>
              <a:lnSpc>
                <a:spcPct val="150000"/>
              </a:lnSpc>
            </a:pPr>
            <a:r>
              <a:rPr lang="zh-CN" altLang="en-US" sz="1400" b="1">
                <a:solidFill>
                  <a:schemeClr val="tx1"/>
                </a:solidFill>
                <a:latin typeface="+mj-ea"/>
                <a:ea typeface="+mj-ea"/>
                <a:cs typeface="+mj-ea"/>
                <a:sym typeface="+mn-ea"/>
              </a:rPr>
              <a:t>2 BIT _ MMH: used for multi-nozzle use, fine print, suitable for most inks (the parameter set can close the midpoint to make it more delicate)</a:t>
            </a:r>
          </a:p>
          <a:p>
            <a:pPr>
              <a:lnSpc>
                <a:spcPct val="150000"/>
              </a:lnSpc>
            </a:pPr>
            <a:r>
              <a:rPr lang="zh-CN" altLang="en-US" sz="1400" b="1">
                <a:solidFill>
                  <a:srgbClr val="FF0000"/>
                </a:solidFill>
                <a:latin typeface="微软雅黑" panose="020B0503020204020204" pitchFamily="34" charset="-122"/>
                <a:ea typeface="微软雅黑" panose="020B0503020204020204" pitchFamily="34" charset="-122"/>
                <a:sym typeface="+mn-ea"/>
              </a:rPr>
              <a:t>2 BIT _ MMH (D5) _ MIX: applied to multiple nozzle, uniform color distribution relative to mmh (significant improvement for feather channel, but thicker compared to mmh dot)</a:t>
            </a:r>
            <a:endParaRPr lang="zh-CN" altLang="en-US" sz="1400" b="1">
              <a:latin typeface="微软雅黑" panose="020B0503020204020204" pitchFamily="34" charset="-122"/>
              <a:ea typeface="微软雅黑" panose="020B0503020204020204" pitchFamily="34" charset="-122"/>
              <a:sym typeface="+mn-ea"/>
            </a:endParaRPr>
          </a:p>
          <a:p>
            <a:pPr>
              <a:lnSpc>
                <a:spcPct val="150000"/>
              </a:lnSpc>
            </a:pPr>
            <a:r>
              <a:rPr lang="zh-CN" altLang="en-US" sz="1400" b="1">
                <a:solidFill>
                  <a:srgbClr val="FF0000"/>
                </a:solidFill>
                <a:latin typeface="微软雅黑" panose="020B0503020204020204" pitchFamily="34" charset="-122"/>
                <a:ea typeface="微软雅黑" panose="020B0503020204020204" pitchFamily="34" charset="-122"/>
                <a:sym typeface="+mn-ea"/>
              </a:rPr>
              <a:t>Note: Using mmH series outlets, you must click on the parameter to set and select the mode, otherwise the effect is not effective (if the mode is not selected, there will be a prompt)</a:t>
            </a:r>
            <a:endParaRPr lang="zh-CN" sz="1400" b="1">
              <a:solidFill>
                <a:schemeClr val="tx1"/>
              </a:solidFill>
              <a:latin typeface="+mj-ea"/>
              <a:ea typeface="+mj-ea"/>
              <a:cs typeface="+mj-ea"/>
              <a:sym typeface="+mn-ea"/>
            </a:endParaRPr>
          </a:p>
          <a:p>
            <a:pPr>
              <a:lnSpc>
                <a:spcPct val="150000"/>
              </a:lnSpc>
            </a:pPr>
            <a:endParaRPr lang="zh-CN" altLang="en-US" sz="1400" b="1">
              <a:solidFill>
                <a:schemeClr val="tx1"/>
              </a:solidFill>
              <a:latin typeface="+mj-ea"/>
              <a:ea typeface="+mj-ea"/>
              <a:cs typeface="+mj-ea"/>
              <a:sym typeface="+mn-ea"/>
            </a:endParaRPr>
          </a:p>
        </p:txBody>
      </p:sp>
      <p:sp>
        <p:nvSpPr>
          <p:cNvPr id="5" name="文本框 4"/>
          <p:cNvSpPr txBox="1"/>
          <p:nvPr>
            <p:custDataLst>
              <p:tags r:id="rId1"/>
            </p:custDataLst>
          </p:nvPr>
        </p:nvSpPr>
        <p:spPr>
          <a:xfrm>
            <a:off x="556664" y="1054970"/>
            <a:ext cx="2139950" cy="460375"/>
          </a:xfrm>
          <a:prstGeom prst="rect">
            <a:avLst/>
          </a:prstGeom>
          <a:noFill/>
        </p:spPr>
        <p:txBody>
          <a:bodyPr wrap="none" rtlCol="0" anchor="t">
            <a:spAutoFit/>
          </a:bodyPr>
          <a:lstStyle/>
          <a:p>
            <a:pPr algn="l"/>
            <a:r>
              <a:rPr lang="en-US" altLang="zh-CN" sz="2400" b="1">
                <a:solidFill>
                  <a:srgbClr val="2C2626"/>
                </a:solidFill>
                <a:latin typeface="微软雅黑" panose="020B0503020204020204" pitchFamily="34" charset="-122"/>
                <a:ea typeface="微软雅黑" panose="020B0503020204020204" pitchFamily="34" charset="-122"/>
                <a:sym typeface="+mn-ea"/>
              </a:rPr>
              <a:t>1.1.1 Introduction of outlets</a:t>
            </a:r>
            <a:endParaRPr lang="zh-CN" altLang="en-US" sz="2400" b="1">
              <a:solidFill>
                <a:srgbClr val="2C2626"/>
              </a:solidFill>
              <a:latin typeface="微软雅黑" panose="020B0503020204020204" pitchFamily="34" charset="-122"/>
              <a:ea typeface="微软雅黑" panose="020B0503020204020204" pitchFamily="34" charset="-122"/>
              <a:sym typeface="+mn-ea"/>
            </a:endParaRPr>
          </a:p>
        </p:txBody>
      </p:sp>
      <p:pic>
        <p:nvPicPr>
          <p:cNvPr id="9" name="图片 8" descr="C:/Users/Huawei/Desktop/新建文件夹/41.png41"/>
          <p:cNvPicPr>
            <a:picLocks noChangeAspect="1"/>
          </p:cNvPicPr>
          <p:nvPr/>
        </p:nvPicPr>
        <p:blipFill>
          <a:blip r:embed="rId5"/>
          <a:srcRect t="10090" b="10090"/>
          <a:stretch>
            <a:fillRect/>
          </a:stretch>
        </p:blipFill>
        <p:spPr>
          <a:xfrm>
            <a:off x="8312785" y="905510"/>
            <a:ext cx="2618105" cy="2894330"/>
          </a:xfrm>
          <a:prstGeom prst="rect">
            <a:avLst/>
          </a:prstGeom>
        </p:spPr>
      </p:pic>
      <p:pic>
        <p:nvPicPr>
          <p:cNvPr id="14" name="图片 13" descr="C:/Users/Huawei/Desktop/新建文件夹/42.png42"/>
          <p:cNvPicPr>
            <a:picLocks noChangeAspect="1"/>
          </p:cNvPicPr>
          <p:nvPr>
            <p:custDataLst>
              <p:tags r:id="rId2"/>
            </p:custDataLst>
          </p:nvPr>
        </p:nvPicPr>
        <p:blipFill>
          <a:blip r:embed="rId6"/>
          <a:srcRect t="10" b="10"/>
          <a:stretch>
            <a:fillRect/>
          </a:stretch>
        </p:blipFill>
        <p:spPr>
          <a:xfrm>
            <a:off x="8402320" y="3933190"/>
            <a:ext cx="3296920" cy="226822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EB0C721A-5E17-C192-4E4F-5DA8BAD736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2171" y="178867"/>
            <a:ext cx="1987229" cy="42924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lstStyle/>
          <a:p>
            <a:r>
              <a:rPr lang="zh-CN" altLang="en-US" sz="2800" b="1">
                <a:solidFill>
                  <a:srgbClr val="2C2626"/>
                </a:solidFill>
                <a:latin typeface="微软雅黑" panose="020B0503020204020204" pitchFamily="34" charset="-122"/>
                <a:ea typeface="微软雅黑" panose="020B0503020204020204" pitchFamily="34" charset="-122"/>
                <a:sym typeface="+mn-ea"/>
              </a:rPr>
              <a:t>Sharp print curve production</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8" name="副标题 5"/>
          <p:cNvSpPr>
            <a:spLocks noGrp="1"/>
          </p:cNvSpPr>
          <p:nvPr/>
        </p:nvSpPr>
        <p:spPr>
          <a:xfrm>
            <a:off x="1563989" y="1197270"/>
            <a:ext cx="9563560" cy="1424347"/>
          </a:xfrm>
          <a:prstGeom prst="rect">
            <a:avLst/>
          </a:prstGeom>
        </p:spPr>
        <p:txBody>
          <a:bodyPr vert="horz" lIns="91401" tIns="45700" rIns="91401" bIns="4570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effectLst/>
                <a:latin typeface="+mj-lt"/>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zh-CN" altLang="en-US"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556664" y="1341990"/>
            <a:ext cx="2316480" cy="460375"/>
          </a:xfrm>
          <a:prstGeom prst="rect">
            <a:avLst/>
          </a:prstGeom>
          <a:noFill/>
        </p:spPr>
        <p:txBody>
          <a:bodyPr wrap="none" rtlCol="0" anchor="t">
            <a:spAutoFit/>
          </a:bodyPr>
          <a:lstStyle/>
          <a:p>
            <a:pPr algn="l"/>
            <a:r>
              <a:rPr lang="zh-CN" altLang="en-US" sz="2400" b="1">
                <a:solidFill>
                  <a:srgbClr val="2C2626"/>
                </a:solidFill>
                <a:latin typeface="微软雅黑" panose="020B0503020204020204" pitchFamily="34" charset="-122"/>
                <a:ea typeface="微软雅黑" panose="020B0503020204020204" pitchFamily="34" charset="-122"/>
                <a:sym typeface="+mn-ea"/>
              </a:rPr>
              <a:t>Lineearized curve fabrication</a:t>
            </a:r>
          </a:p>
        </p:txBody>
      </p:sp>
      <p:sp>
        <p:nvSpPr>
          <p:cNvPr id="10" name="文本框 9"/>
          <p:cNvSpPr txBox="1"/>
          <p:nvPr>
            <p:custDataLst>
              <p:tags r:id="rId1"/>
            </p:custDataLst>
          </p:nvPr>
        </p:nvSpPr>
        <p:spPr>
          <a:xfrm>
            <a:off x="428625" y="1818005"/>
            <a:ext cx="4330065" cy="4292600"/>
          </a:xfrm>
          <a:prstGeom prst="rect">
            <a:avLst/>
          </a:prstGeom>
          <a:noFill/>
        </p:spPr>
        <p:txBody>
          <a:bodyPr wrap="square" rtlCol="0" anchor="t">
            <a:spAutoFit/>
          </a:bodyPr>
          <a:lstStyle/>
          <a:p>
            <a:pPr>
              <a:lnSpc>
                <a:spcPct val="150000"/>
              </a:lnSpc>
            </a:pPr>
            <a:r>
              <a:rPr lang="zh-CN" altLang="en-US" sz="1400" b="1">
                <a:solidFill>
                  <a:schemeClr val="tx1">
                    <a:lumMod val="95000"/>
                    <a:lumOff val="5000"/>
                  </a:schemeClr>
                </a:solidFill>
                <a:latin typeface="+mj-ea"/>
                <a:ea typeface="+mj-ea"/>
                <a:cs typeface="+mj-ea"/>
                <a:sym typeface="+mn-ea"/>
              </a:rPr>
              <a:t>1. Single ink volume interception: print on the medium to absorb the maximum amount of ink</a:t>
            </a:r>
          </a:p>
          <a:p>
            <a:pPr>
              <a:lnSpc>
                <a:spcPct val="150000"/>
              </a:lnSpc>
            </a:pPr>
            <a:r>
              <a:rPr lang="zh-CN" altLang="en-US" sz="1400" b="1">
                <a:solidFill>
                  <a:schemeClr val="tx1">
                    <a:lumMod val="95000"/>
                    <a:lumOff val="5000"/>
                  </a:schemeClr>
                </a:solidFill>
                <a:latin typeface="+mj-ea"/>
                <a:ea typeface="+mj-ea"/>
                <a:cs typeface="+mj-ea"/>
                <a:sym typeface="+mn-ea"/>
              </a:rPr>
              <a:t>At present, sharp printing is divided into two types of printing chart (visual chart, scanning chart), visual chart needs to be ink according to the printed material on the ink and the transition situation, and scanning chart requires equipment to realize automatic ink interception (the software will automatically generate lab according to the scanned data for viewing)</a:t>
            </a:r>
            <a:endParaRPr lang="zh-CN" sz="1400" b="1">
              <a:solidFill>
                <a:schemeClr val="tx1"/>
              </a:solidFill>
              <a:latin typeface="+mj-ea"/>
              <a:ea typeface="+mj-ea"/>
              <a:cs typeface="+mj-ea"/>
              <a:sym typeface="+mn-ea"/>
            </a:endParaRPr>
          </a:p>
          <a:p>
            <a:pPr>
              <a:lnSpc>
                <a:spcPct val="150000"/>
              </a:lnSpc>
            </a:pPr>
            <a:endParaRPr lang="zh-CN" altLang="en-US" sz="1400" b="1">
              <a:solidFill>
                <a:schemeClr val="tx1"/>
              </a:solidFill>
              <a:latin typeface="+mj-ea"/>
              <a:ea typeface="+mj-ea"/>
              <a:cs typeface="+mj-ea"/>
              <a:sym typeface="+mn-ea"/>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0F549D7-F87B-EBFA-834C-657F47065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72171" y="178867"/>
            <a:ext cx="1987229" cy="429241"/>
          </a:xfrm>
          <a:prstGeom prst="rect">
            <a:avLst/>
          </a:prstGeom>
        </p:spPr>
      </p:pic>
      <p:pic>
        <p:nvPicPr>
          <p:cNvPr id="12" name="Picture 11" descr="A screen shot of a computer&#10;&#10;Description automatically generated">
            <a:extLst>
              <a:ext uri="{FF2B5EF4-FFF2-40B4-BE49-F238E27FC236}">
                <a16:creationId xmlns:a16="http://schemas.microsoft.com/office/drawing/2014/main" id="{E79E8A0C-C508-2ABC-9EC7-FCC9471504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316" y="1478517"/>
            <a:ext cx="6788719" cy="48392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lstStyle/>
          <a:p>
            <a:r>
              <a:rPr lang="zh-CN" altLang="en-US" sz="2800" b="1">
                <a:solidFill>
                  <a:srgbClr val="2C2626"/>
                </a:solidFill>
                <a:latin typeface="微软雅黑" panose="020B0503020204020204" pitchFamily="34" charset="-122"/>
                <a:ea typeface="微软雅黑" panose="020B0503020204020204" pitchFamily="34" charset="-122"/>
                <a:sym typeface="+mn-ea"/>
              </a:rPr>
              <a:t>Sharp print curve production</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8" name="副标题 5"/>
          <p:cNvSpPr>
            <a:spLocks noGrp="1"/>
          </p:cNvSpPr>
          <p:nvPr/>
        </p:nvSpPr>
        <p:spPr>
          <a:xfrm>
            <a:off x="1563989" y="1197270"/>
            <a:ext cx="9563560" cy="1424347"/>
          </a:xfrm>
          <a:prstGeom prst="rect">
            <a:avLst/>
          </a:prstGeom>
        </p:spPr>
        <p:txBody>
          <a:bodyPr vert="horz" lIns="91401" tIns="45700" rIns="91401" bIns="4570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75000"/>
                    <a:lumOff val="25000"/>
                  </a:schemeClr>
                </a:solidFill>
                <a:effectLst/>
                <a:latin typeface="+mj-lt"/>
                <a:ea typeface="+mj-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zh-CN" altLang="en-US"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 name="文本框 8"/>
          <p:cNvSpPr txBox="1"/>
          <p:nvPr/>
        </p:nvSpPr>
        <p:spPr>
          <a:xfrm>
            <a:off x="556664" y="1341990"/>
            <a:ext cx="2316480" cy="460375"/>
          </a:xfrm>
          <a:prstGeom prst="rect">
            <a:avLst/>
          </a:prstGeom>
          <a:noFill/>
        </p:spPr>
        <p:txBody>
          <a:bodyPr wrap="none" rtlCol="0" anchor="t">
            <a:spAutoFit/>
          </a:bodyPr>
          <a:lstStyle/>
          <a:p>
            <a:pPr algn="l"/>
            <a:r>
              <a:rPr lang="zh-CN" altLang="en-US" sz="2400" b="1">
                <a:solidFill>
                  <a:srgbClr val="2C2626"/>
                </a:solidFill>
                <a:latin typeface="微软雅黑" panose="020B0503020204020204" pitchFamily="34" charset="-122"/>
                <a:ea typeface="微软雅黑" panose="020B0503020204020204" pitchFamily="34" charset="-122"/>
                <a:sym typeface="+mn-ea"/>
              </a:rPr>
              <a:t>Lineearized curve fabrication</a:t>
            </a:r>
          </a:p>
        </p:txBody>
      </p:sp>
      <p:sp>
        <p:nvSpPr>
          <p:cNvPr id="12" name="文本框 11"/>
          <p:cNvSpPr txBox="1"/>
          <p:nvPr>
            <p:custDataLst>
              <p:tags r:id="rId1"/>
            </p:custDataLst>
          </p:nvPr>
        </p:nvSpPr>
        <p:spPr>
          <a:xfrm>
            <a:off x="428625" y="1818005"/>
            <a:ext cx="4330065" cy="2168525"/>
          </a:xfrm>
          <a:prstGeom prst="rect">
            <a:avLst/>
          </a:prstGeom>
          <a:noFill/>
        </p:spPr>
        <p:txBody>
          <a:bodyPr wrap="square" rtlCol="0" anchor="t">
            <a:spAutoFit/>
          </a:bodyPr>
          <a:lstStyle/>
          <a:p>
            <a:pPr>
              <a:lnSpc>
                <a:spcPct val="150000"/>
              </a:lnSpc>
            </a:pPr>
            <a:r>
              <a:rPr lang="zh-CN" altLang="en-US" sz="1800" b="1">
                <a:solidFill>
                  <a:schemeClr val="tx1">
                    <a:lumMod val="95000"/>
                    <a:lumOff val="5000"/>
                  </a:schemeClr>
                </a:solidFill>
                <a:latin typeface="+mj-ea"/>
                <a:ea typeface="+mj-ea"/>
                <a:cs typeface="+mj-ea"/>
                <a:sym typeface="+mn-ea"/>
              </a:rPr>
              <a:t>2. Linearization: control the linear output of monochrome ink quantity (transition)</a:t>
            </a:r>
            <a:endParaRPr lang="zh-CN" sz="1800" b="1">
              <a:solidFill>
                <a:schemeClr val="tx1"/>
              </a:solidFill>
              <a:latin typeface="+mj-ea"/>
              <a:ea typeface="+mj-ea"/>
              <a:cs typeface="+mj-ea"/>
              <a:sym typeface="+mn-ea"/>
            </a:endParaRPr>
          </a:p>
          <a:p>
            <a:pPr>
              <a:lnSpc>
                <a:spcPct val="150000"/>
              </a:lnSpc>
            </a:pPr>
            <a:r>
              <a:rPr lang="zh-CN" altLang="en-US" sz="1800" b="1">
                <a:solidFill>
                  <a:schemeClr val="tx1"/>
                </a:solidFill>
                <a:latin typeface="+mj-ea"/>
                <a:ea typeface="+mj-ea"/>
                <a:cs typeface="+mj-ea"/>
                <a:sym typeface="+mn-ea"/>
              </a:rPr>
              <a:t>After printing the scanning chart, scan with the equipment: according to cmyk, from shallow to deep, slow and uniform scan, after the scan, the linear curve to ensure the transition is peaceful, without the kind of precipitous steep drop as normal.</a:t>
            </a:r>
            <a:endParaRPr lang="zh-CN" altLang="en-US" sz="1800" b="1" kern="0" noProof="0" dirty="0">
              <a:ln>
                <a:noFill/>
              </a:ln>
              <a:solidFill>
                <a:srgbClr val="FF0000"/>
              </a:solidFill>
              <a:effectLst/>
              <a:uLnTx/>
              <a:uFillTx/>
              <a:latin typeface="+mj-ea"/>
              <a:ea typeface="+mj-ea"/>
              <a:cs typeface="+mj-ea"/>
              <a:sym typeface="Arial" panose="020B0604020202020204" pitchFamily="34" charset="0"/>
            </a:endParaRPr>
          </a:p>
        </p:txBody>
      </p:sp>
      <p:pic>
        <p:nvPicPr>
          <p:cNvPr id="5" name="图片 4"/>
          <p:cNvPicPr>
            <a:picLocks noChangeAspect="1"/>
          </p:cNvPicPr>
          <p:nvPr>
            <p:custDataLst>
              <p:tags r:id="rId2"/>
            </p:custDataLst>
          </p:nvPr>
        </p:nvPicPr>
        <p:blipFill>
          <a:blip r:embed="rId5"/>
          <a:srcRect t="3417"/>
          <a:stretch>
            <a:fillRect/>
          </a:stretch>
        </p:blipFill>
        <p:spPr>
          <a:xfrm>
            <a:off x="5511165" y="1628775"/>
            <a:ext cx="5837555" cy="4522470"/>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5820B9D1-5115-C727-0DDB-EC72F2F577E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2171" y="178867"/>
            <a:ext cx="1987229" cy="4292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lstStyle/>
          <a:p>
            <a:r>
              <a:rPr lang="zh-CN" altLang="en-US" sz="2800" b="1">
                <a:solidFill>
                  <a:srgbClr val="2C2626"/>
                </a:solidFill>
                <a:latin typeface="微软雅黑" panose="020B0503020204020204" pitchFamily="34" charset="-122"/>
                <a:ea typeface="微软雅黑" panose="020B0503020204020204" pitchFamily="34" charset="-122"/>
                <a:sym typeface="+mn-ea"/>
              </a:rPr>
              <a:t>Sharp print curve production</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56664" y="1341990"/>
            <a:ext cx="2316480" cy="460375"/>
          </a:xfrm>
          <a:prstGeom prst="rect">
            <a:avLst/>
          </a:prstGeom>
          <a:noFill/>
        </p:spPr>
        <p:txBody>
          <a:bodyPr wrap="none" rtlCol="0" anchor="t">
            <a:spAutoFit/>
          </a:bodyPr>
          <a:lstStyle/>
          <a:p>
            <a:pPr algn="l"/>
            <a:r>
              <a:rPr lang="zh-CN" altLang="en-US" sz="2400" b="1">
                <a:solidFill>
                  <a:srgbClr val="2C2626"/>
                </a:solidFill>
                <a:latin typeface="微软雅黑" panose="020B0503020204020204" pitchFamily="34" charset="-122"/>
                <a:ea typeface="微软雅黑" panose="020B0503020204020204" pitchFamily="34" charset="-122"/>
                <a:sym typeface="+mn-ea"/>
              </a:rPr>
              <a:t>Lineearized curve fabrication</a:t>
            </a:r>
          </a:p>
        </p:txBody>
      </p:sp>
      <p:sp>
        <p:nvSpPr>
          <p:cNvPr id="11" name="文本框 10"/>
          <p:cNvSpPr txBox="1"/>
          <p:nvPr/>
        </p:nvSpPr>
        <p:spPr>
          <a:xfrm>
            <a:off x="628650" y="1989455"/>
            <a:ext cx="2316480" cy="4769485"/>
          </a:xfrm>
          <a:prstGeom prst="rect">
            <a:avLst/>
          </a:prstGeom>
          <a:noFill/>
        </p:spPr>
        <p:txBody>
          <a:bodyPr wrap="square" rtlCol="0" anchor="t">
            <a:spAutoFit/>
          </a:bodyPr>
          <a:lstStyle/>
          <a:p>
            <a:pPr algn="l"/>
            <a:r>
              <a:rPr lang="zh-CN" altLang="en-US" sz="1600" b="1">
                <a:solidFill>
                  <a:schemeClr val="tx1">
                    <a:lumMod val="95000"/>
                    <a:lumOff val="5000"/>
                  </a:schemeClr>
                </a:solidFill>
                <a:latin typeface="微软雅黑" panose="020B0503020204020204" pitchFamily="34" charset="-122"/>
                <a:ea typeface="微软雅黑" panose="020B0503020204020204" pitchFamily="34" charset="-122"/>
                <a:sym typeface="+mn-ea"/>
              </a:rPr>
              <a:t>3. Multiple ink volume:</a:t>
            </a:r>
          </a:p>
          <a:p>
            <a:pPr algn="l"/>
            <a:r>
              <a:rPr lang="zh-CN" altLang="en-US" sz="1600" b="1">
                <a:solidFill>
                  <a:schemeClr val="tx1">
                    <a:lumMod val="95000"/>
                    <a:lumOff val="5000"/>
                  </a:schemeClr>
                </a:solidFill>
                <a:latin typeface="微软雅黑" panose="020B0503020204020204" pitchFamily="34" charset="-122"/>
                <a:ea typeface="微软雅黑" panose="020B0503020204020204" pitchFamily="34" charset="-122"/>
                <a:sym typeface="+mn-ea"/>
              </a:rPr>
              <a:t>If the monochrome ink cutting is the same, it is necessary to check its performance in the material for ink cutting (ink, transition)</a:t>
            </a:r>
          </a:p>
          <a:p>
            <a:pPr algn="l"/>
            <a:r>
              <a:rPr lang="zh-CN" altLang="en-US" sz="1600" b="1">
                <a:solidFill>
                  <a:schemeClr val="tx1">
                    <a:lumMod val="95000"/>
                    <a:lumOff val="5000"/>
                  </a:schemeClr>
                </a:solidFill>
                <a:latin typeface="微软雅黑" panose="020B0503020204020204" pitchFamily="34" charset="-122"/>
                <a:ea typeface="微软雅黑" panose="020B0503020204020204" pitchFamily="34" charset="-122"/>
                <a:sym typeface="+mn-ea"/>
              </a:rPr>
              <a:t>At present, the four-color ink adopts a new algorithm, k100 remains motionless, through the increase of cmy to ensure that the four-color black printing is not green</a:t>
            </a:r>
          </a:p>
        </p:txBody>
      </p:sp>
      <p:pic>
        <p:nvPicPr>
          <p:cNvPr id="12" name="图片 11" descr="C:/Users/Huawei/Desktop/新建文件夹/墨量.png墨量"/>
          <p:cNvPicPr>
            <a:picLocks noChangeAspect="1"/>
          </p:cNvPicPr>
          <p:nvPr>
            <p:custDataLst>
              <p:tags r:id="rId1"/>
            </p:custDataLst>
          </p:nvPr>
        </p:nvPicPr>
        <p:blipFill>
          <a:blip r:embed="rId4"/>
          <a:srcRect t="17211" b="17211"/>
          <a:stretch>
            <a:fillRect/>
          </a:stretch>
        </p:blipFill>
        <p:spPr>
          <a:xfrm>
            <a:off x="2945130" y="1407160"/>
            <a:ext cx="5133975" cy="4177665"/>
          </a:xfrm>
          <a:prstGeom prst="rect">
            <a:avLst/>
          </a:prstGeom>
        </p:spPr>
      </p:pic>
      <p:pic>
        <p:nvPicPr>
          <p:cNvPr id="7" name="图片 6" descr="Ink Limited"/>
          <p:cNvPicPr>
            <a:picLocks noChangeAspect="1"/>
          </p:cNvPicPr>
          <p:nvPr/>
        </p:nvPicPr>
        <p:blipFill>
          <a:blip r:embed="rId5"/>
          <a:stretch>
            <a:fillRect/>
          </a:stretch>
        </p:blipFill>
        <p:spPr>
          <a:xfrm>
            <a:off x="6725285" y="1407160"/>
            <a:ext cx="5299075" cy="4404360"/>
          </a:xfrm>
          <a:prstGeom prst="rect">
            <a:avLst/>
          </a:prstGeom>
        </p:spPr>
      </p:pic>
      <p:cxnSp>
        <p:nvCxnSpPr>
          <p:cNvPr id="8" name="直接箭头连接符 7"/>
          <p:cNvCxnSpPr/>
          <p:nvPr/>
        </p:nvCxnSpPr>
        <p:spPr>
          <a:xfrm flipH="1" flipV="1">
            <a:off x="4789170" y="3224530"/>
            <a:ext cx="476250" cy="40957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descr="A black background with a black square&#10;&#10;Description automatically generated with medium confidence">
            <a:extLst>
              <a:ext uri="{FF2B5EF4-FFF2-40B4-BE49-F238E27FC236}">
                <a16:creationId xmlns:a16="http://schemas.microsoft.com/office/drawing/2014/main" id="{AA2124A7-FB19-C7AF-D7B2-ADE2EFE1E08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72171" y="178867"/>
            <a:ext cx="1987229" cy="42924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D32D2D7F-AF6B-0FF7-3EE6-ADFF08105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2297" y="1852930"/>
            <a:ext cx="2768600" cy="4457700"/>
          </a:xfrm>
          <a:prstGeom prst="rect">
            <a:avLst/>
          </a:prstGeom>
        </p:spPr>
      </p:pic>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lstStyle/>
          <a:p>
            <a:r>
              <a:rPr lang="zh-CN" altLang="en-US" sz="2800" b="1">
                <a:solidFill>
                  <a:srgbClr val="2C2626"/>
                </a:solidFill>
                <a:latin typeface="微软雅黑" panose="020B0503020204020204" pitchFamily="34" charset="-122"/>
                <a:ea typeface="微软雅黑" panose="020B0503020204020204" pitchFamily="34" charset="-122"/>
                <a:sym typeface="+mn-ea"/>
              </a:rPr>
              <a:t>Sharp print curve production</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56664" y="1341990"/>
            <a:ext cx="2316480" cy="460375"/>
          </a:xfrm>
          <a:prstGeom prst="rect">
            <a:avLst/>
          </a:prstGeom>
          <a:noFill/>
        </p:spPr>
        <p:txBody>
          <a:bodyPr wrap="none" rtlCol="0" anchor="t">
            <a:spAutoFit/>
          </a:bodyPr>
          <a:lstStyle/>
          <a:p>
            <a:pPr algn="l"/>
            <a:r>
              <a:rPr lang="zh-CN" altLang="en-US" sz="2400" b="1">
                <a:solidFill>
                  <a:srgbClr val="2C2626"/>
                </a:solidFill>
                <a:latin typeface="微软雅黑" panose="020B0503020204020204" pitchFamily="34" charset="-122"/>
                <a:ea typeface="微软雅黑" panose="020B0503020204020204" pitchFamily="34" charset="-122"/>
                <a:sym typeface="+mn-ea"/>
              </a:rPr>
              <a:t>Lineearized curve fabrication</a:t>
            </a:r>
          </a:p>
        </p:txBody>
      </p:sp>
      <p:pic>
        <p:nvPicPr>
          <p:cNvPr id="8" name="图片 7"/>
          <p:cNvPicPr>
            <a:picLocks noChangeAspect="1"/>
          </p:cNvPicPr>
          <p:nvPr>
            <p:custDataLst>
              <p:tags r:id="rId1"/>
            </p:custDataLst>
          </p:nvPr>
        </p:nvPicPr>
        <p:blipFill>
          <a:blip r:embed="rId6"/>
          <a:stretch>
            <a:fillRect/>
          </a:stretch>
        </p:blipFill>
        <p:spPr>
          <a:xfrm>
            <a:off x="5295900" y="1246505"/>
            <a:ext cx="6898640" cy="4093210"/>
          </a:xfrm>
          <a:prstGeom prst="rect">
            <a:avLst/>
          </a:prstGeom>
        </p:spPr>
      </p:pic>
      <p:cxnSp>
        <p:nvCxnSpPr>
          <p:cNvPr id="10" name="直接箭头连接符 9"/>
          <p:cNvCxnSpPr/>
          <p:nvPr/>
        </p:nvCxnSpPr>
        <p:spPr>
          <a:xfrm flipV="1">
            <a:off x="4370705" y="3933190"/>
            <a:ext cx="314325" cy="4381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custDataLst>
              <p:tags r:id="rId2"/>
            </p:custDataLst>
          </p:nvPr>
        </p:nvSpPr>
        <p:spPr>
          <a:xfrm>
            <a:off x="486410" y="1989455"/>
            <a:ext cx="2700020" cy="4184650"/>
          </a:xfrm>
          <a:prstGeom prst="rect">
            <a:avLst/>
          </a:prstGeom>
          <a:noFill/>
        </p:spPr>
        <p:txBody>
          <a:bodyPr wrap="square" rtlCol="0" anchor="t">
            <a:spAutoFit/>
          </a:bodyPr>
          <a:lstStyle/>
          <a:p>
            <a:pPr algn="l"/>
            <a:r>
              <a:rPr lang="zh-CN" altLang="en-US" sz="1400" b="1">
                <a:solidFill>
                  <a:schemeClr val="tx1">
                    <a:lumMod val="95000"/>
                    <a:lumOff val="5000"/>
                  </a:schemeClr>
                </a:solidFill>
                <a:latin typeface="微软雅黑" panose="020B0503020204020204" pitchFamily="34" charset="-122"/>
                <a:ea typeface="微软雅黑" panose="020B0503020204020204" pitchFamily="34" charset="-122"/>
                <a:sym typeface="+mn-ea"/>
              </a:rPr>
              <a:t>4. Linearized test diagram:</a:t>
            </a:r>
          </a:p>
          <a:p>
            <a:pPr algn="l"/>
            <a:endParaRPr lang="zh-CN" altLang="en-US" sz="1400" b="1">
              <a:solidFill>
                <a:schemeClr val="tx1">
                  <a:lumMod val="95000"/>
                  <a:lumOff val="5000"/>
                </a:schemeClr>
              </a:solidFill>
              <a:latin typeface="微软雅黑" panose="020B0503020204020204" pitchFamily="34" charset="-122"/>
              <a:ea typeface="微软雅黑" panose="020B0503020204020204" pitchFamily="34" charset="-122"/>
              <a:sym typeface="+mn-ea"/>
            </a:endParaRPr>
          </a:p>
          <a:p>
            <a:pPr algn="l"/>
            <a:r>
              <a:rPr lang="zh-CN" altLang="en-US" sz="1400" b="1">
                <a:solidFill>
                  <a:schemeClr val="tx1">
                    <a:lumMod val="95000"/>
                    <a:lumOff val="5000"/>
                  </a:schemeClr>
                </a:solidFill>
                <a:latin typeface="微软雅黑" panose="020B0503020204020204" pitchFamily="34" charset="-122"/>
                <a:ea typeface="微软雅黑" panose="020B0503020204020204" pitchFamily="34" charset="-122"/>
                <a:sym typeface="+mn-ea"/>
              </a:rPr>
              <a:t>Cut after need to print the linearized test chart, through the chart can view to the highest ink, gray balance transition, and color picture, take the bag of the female seam and pumpkin details if not out, said three color, four color cut ink is too little need more, if the white said ink too much.</a:t>
            </a:r>
            <a:endParaRPr lang="zh-CN" altLang="en-US" sz="1400" b="1" kern="0" noProof="0" dirty="0">
              <a:ln>
                <a:noFill/>
              </a:ln>
              <a:solidFill>
                <a:srgbClr val="FF0000"/>
              </a:solidFill>
              <a:effectLst/>
              <a:uLnTx/>
              <a:uFillTx/>
              <a:latin typeface="+mj-ea"/>
              <a:ea typeface="+mj-ea"/>
              <a:cs typeface="+mj-ea"/>
              <a:sym typeface="Arial" panose="020B0604020202020204" pitchFamily="34" charset="0"/>
            </a:endParaRPr>
          </a:p>
          <a:p>
            <a:pPr algn="l"/>
            <a:endParaRPr lang="zh-CN" altLang="en-US" sz="1400" b="1" kern="0" noProof="0" dirty="0">
              <a:ln>
                <a:noFill/>
              </a:ln>
              <a:solidFill>
                <a:srgbClr val="FF0000"/>
              </a:solidFill>
              <a:effectLst/>
              <a:uLnTx/>
              <a:uFillTx/>
              <a:latin typeface="+mj-ea"/>
              <a:ea typeface="+mj-ea"/>
              <a:cs typeface="+mj-ea"/>
              <a:sym typeface="Arial" panose="020B0604020202020204" pitchFamily="34" charset="0"/>
            </a:endParaRPr>
          </a:p>
          <a:p>
            <a:pPr algn="l"/>
            <a:r>
              <a:rPr lang="zh-CN" altLang="en-US" sz="1400" b="1" kern="0" noProof="0" dirty="0">
                <a:ln>
                  <a:noFill/>
                </a:ln>
                <a:solidFill>
                  <a:schemeClr val="tx1"/>
                </a:solidFill>
                <a:effectLst/>
                <a:uLnTx/>
                <a:uFillTx/>
                <a:latin typeface="+mj-ea"/>
                <a:ea typeface="+mj-ea"/>
                <a:cs typeface="+mj-ea"/>
                <a:sym typeface="Arial" panose="020B0604020202020204" pitchFamily="34" charset="0"/>
              </a:rPr>
              <a:t>Note: It can be adjusted through color management to achieve the desired effect</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CC3B11F2-1D6F-931D-ABF3-12B844400B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72171" y="178867"/>
            <a:ext cx="1987229" cy="42924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cxnSp>
        <p:nvCxnSpPr>
          <p:cNvPr id="6" name="直接连接符 5"/>
          <p:cNvCxnSpPr/>
          <p:nvPr/>
        </p:nvCxnSpPr>
        <p:spPr>
          <a:xfrm flipV="1">
            <a:off x="348471" y="702811"/>
            <a:ext cx="11510929" cy="6347"/>
          </a:xfrm>
          <a:prstGeom prst="line">
            <a:avLst/>
          </a:prstGeom>
          <a:ln w="25400">
            <a:solidFill>
              <a:srgbClr val="185080"/>
            </a:solidFill>
          </a:ln>
        </p:spPr>
        <p:style>
          <a:lnRef idx="1">
            <a:schemeClr val="accent1"/>
          </a:lnRef>
          <a:fillRef idx="0">
            <a:schemeClr val="accent1"/>
          </a:fillRef>
          <a:effectRef idx="0">
            <a:schemeClr val="accent1"/>
          </a:effectRef>
          <a:fontRef idx="minor">
            <a:schemeClr val="tx1"/>
          </a:fontRef>
        </p:style>
      </p:cxnSp>
      <p:sp>
        <p:nvSpPr>
          <p:cNvPr id="54275" name="文本框 34"/>
          <p:cNvSpPr txBox="1"/>
          <p:nvPr/>
        </p:nvSpPr>
        <p:spPr>
          <a:xfrm>
            <a:off x="486526" y="196610"/>
            <a:ext cx="10008192" cy="521970"/>
          </a:xfrm>
          <a:prstGeom prst="rect">
            <a:avLst/>
          </a:prstGeom>
          <a:noFill/>
          <a:ln w="9525">
            <a:noFill/>
          </a:ln>
        </p:spPr>
        <p:txBody>
          <a:bodyPr anchor="t" anchorCtr="0">
            <a:spAutoFit/>
          </a:bodyPr>
          <a:lstStyle/>
          <a:p>
            <a:r>
              <a:rPr lang="zh-CN" altLang="en-US" sz="2800" b="1">
                <a:solidFill>
                  <a:srgbClr val="2C2626"/>
                </a:solidFill>
                <a:latin typeface="微软雅黑" panose="020B0503020204020204" pitchFamily="34" charset="-122"/>
                <a:ea typeface="微软雅黑" panose="020B0503020204020204" pitchFamily="34" charset="-122"/>
                <a:sym typeface="+mn-ea"/>
              </a:rPr>
              <a:t>Sharp print curve production</a:t>
            </a:r>
            <a:endParaRPr lang="zh-CN" altLang="en-US" sz="2800" b="1">
              <a:solidFill>
                <a:srgbClr val="2C2626"/>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347980" y="1989455"/>
            <a:ext cx="4807585" cy="4464050"/>
          </a:xfrm>
          <a:prstGeom prst="rect">
            <a:avLst/>
          </a:prstGeom>
          <a:noFill/>
        </p:spPr>
        <p:txBody>
          <a:bodyPr wrap="square" rtlCol="0" anchor="t">
            <a:spAutoFit/>
          </a:bodyPr>
          <a:lstStyle/>
          <a:p>
            <a:pPr>
              <a:lnSpc>
                <a:spcPct val="150000"/>
              </a:lnSpc>
            </a:pPr>
            <a:r>
              <a:rPr lang="zh-CN" altLang="en-US" sz="1400" b="1">
                <a:solidFill>
                  <a:schemeClr val="tx1">
                    <a:lumMod val="95000"/>
                    <a:lumOff val="5000"/>
                  </a:schemeClr>
                </a:solidFill>
                <a:latin typeface="微软雅黑" panose="020B0503020204020204" pitchFamily="34" charset="-122"/>
                <a:ea typeface="微软雅黑" panose="020B0503020204020204" pitchFamily="34" charset="-122"/>
                <a:sym typeface="+mn-ea"/>
              </a:rPr>
              <a:t>At present, Ruiyin supports self-research of ICC production, and there are two production methods:</a:t>
            </a:r>
          </a:p>
          <a:p>
            <a:pPr>
              <a:lnSpc>
                <a:spcPct val="150000"/>
              </a:lnSpc>
            </a:pPr>
            <a:r>
              <a:rPr lang="zh-CN" altLang="en-US" sz="1400" b="1">
                <a:solidFill>
                  <a:schemeClr val="tx1">
                    <a:lumMod val="95000"/>
                    <a:lumOff val="5000"/>
                  </a:schemeClr>
                </a:solidFill>
                <a:latin typeface="微软雅黑" panose="020B0503020204020204" pitchFamily="34" charset="-122"/>
                <a:ea typeface="微软雅黑" panose="020B0503020204020204" pitchFamily="34" charset="-122"/>
                <a:sym typeface="+mn-ea"/>
              </a:rPr>
              <a:t>1. When making the curve, ICC is selected in the calibration method, and the linearized steps</a:t>
            </a:r>
          </a:p>
          <a:p>
            <a:pPr>
              <a:lnSpc>
                <a:spcPct val="150000"/>
              </a:lnSpc>
            </a:pPr>
            <a:r>
              <a:rPr lang="zh-CN" altLang="en-US" sz="1400" b="1">
                <a:solidFill>
                  <a:schemeClr val="tx1">
                    <a:lumMod val="95000"/>
                    <a:lumOff val="5000"/>
                  </a:schemeClr>
                </a:solidFill>
                <a:latin typeface="微软雅黑" panose="020B0503020204020204" pitchFamily="34" charset="-122"/>
                <a:ea typeface="微软雅黑" panose="020B0503020204020204" pitchFamily="34" charset="-122"/>
                <a:sym typeface="+mn-ea"/>
              </a:rPr>
              <a:t>① Select the chart style (default 8.7-3), you can select the canvas width and other settings according to the field situation, and print the chart</a:t>
            </a:r>
          </a:p>
          <a:p>
            <a:pPr>
              <a:lnSpc>
                <a:spcPct val="150000"/>
              </a:lnSpc>
            </a:pPr>
            <a:r>
              <a:rPr lang="zh-CN" altLang="en-US" sz="1400" b="1">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② Measure the chart. After clicking on the start measurement, the chart needs to be placed forward and can be scanned from left to right</a:t>
            </a:r>
          </a:p>
          <a:p>
            <a:pPr>
              <a:lnSpc>
                <a:spcPct val="150000"/>
              </a:lnSpc>
            </a:pPr>
            <a:r>
              <a:rPr lang="zh-CN" altLang="en-US" sz="1400" b="1">
                <a:solidFill>
                  <a:schemeClr val="tx1">
                    <a:lumMod val="95000"/>
                    <a:lumOff val="5000"/>
                  </a:schemeClr>
                </a:solidFill>
                <a:latin typeface="微软雅黑" panose="020B0503020204020204" pitchFamily="34" charset="-122"/>
                <a:ea typeface="微软雅黑" panose="020B0503020204020204" pitchFamily="34" charset="-122"/>
                <a:sym typeface="Arial" panose="020B0604020202020204" pitchFamily="34" charset="0"/>
              </a:rPr>
              <a:t>③ Create ICC, click confirm after scanning, and click create ICC.</a:t>
            </a:r>
          </a:p>
          <a:p>
            <a:pPr marL="0" marR="0" lvl="0" indent="0" algn="just" defTabSz="914400" rtl="0" eaLnBrk="1" fontAlgn="auto" latinLnBrk="0" hangingPunct="1">
              <a:lnSpc>
                <a:spcPct val="130000"/>
              </a:lnSpc>
              <a:spcBef>
                <a:spcPts val="0"/>
              </a:spcBef>
              <a:spcAft>
                <a:spcPts val="0"/>
              </a:spcAft>
              <a:buClrTx/>
              <a:buSzTx/>
              <a:buFontTx/>
              <a:buNone/>
              <a:defRPr/>
            </a:pPr>
            <a:endParaRPr kumimoji="0" lang="zh-CN" altLang="en-US" sz="1400" b="1" i="0" kern="0" baseline="0" noProof="0" dirty="0">
              <a:ln>
                <a:noFill/>
              </a:ln>
              <a:solidFill>
                <a:schemeClr val="bg1">
                  <a:lumMod val="50000"/>
                </a:schemeClr>
              </a:solidFill>
              <a:effectLst/>
              <a:uLnTx/>
              <a:uFillTx/>
              <a:latin typeface="+mj-ea"/>
              <a:ea typeface="+mj-ea"/>
              <a:cs typeface="+mn-ea"/>
              <a:sym typeface="Arial" panose="020B0604020202020204" pitchFamily="34" charset="0"/>
            </a:endParaRPr>
          </a:p>
          <a:p>
            <a:pPr algn="l"/>
            <a:endParaRPr kumimoji="0" lang="zh-CN" altLang="en-US" sz="1400" b="1" i="0" kern="0" baseline="0" noProof="0" dirty="0">
              <a:ln>
                <a:noFill/>
              </a:ln>
              <a:solidFill>
                <a:schemeClr val="bg1">
                  <a:lumMod val="50000"/>
                </a:schemeClr>
              </a:solidFill>
              <a:effectLst/>
              <a:uLnTx/>
              <a:uFillTx/>
              <a:latin typeface="+mj-ea"/>
              <a:ea typeface="+mj-ea"/>
              <a:cs typeface="+mn-ea"/>
              <a:sym typeface="Arial" panose="020B0604020202020204" pitchFamily="34" charset="0"/>
            </a:endParaRPr>
          </a:p>
        </p:txBody>
      </p:sp>
      <p:sp>
        <p:nvSpPr>
          <p:cNvPr id="9" name="文本框 8"/>
          <p:cNvSpPr txBox="1"/>
          <p:nvPr/>
        </p:nvSpPr>
        <p:spPr>
          <a:xfrm>
            <a:off x="341399" y="1341990"/>
            <a:ext cx="2548890" cy="460375"/>
          </a:xfrm>
          <a:prstGeom prst="rect">
            <a:avLst/>
          </a:prstGeom>
          <a:noFill/>
        </p:spPr>
        <p:txBody>
          <a:bodyPr wrap="none" rtlCol="0" anchor="t">
            <a:spAutoFit/>
          </a:bodyPr>
          <a:lstStyle/>
          <a:p>
            <a:pPr algn="l"/>
            <a:r>
              <a:rPr lang="en-US" altLang="zh-CN" sz="2400" b="1">
                <a:solidFill>
                  <a:srgbClr val="2C2626"/>
                </a:solidFill>
                <a:latin typeface="微软雅黑" panose="020B0503020204020204" pitchFamily="34" charset="-122"/>
                <a:ea typeface="微软雅黑" panose="020B0503020204020204" pitchFamily="34" charset="-122"/>
                <a:sym typeface="+mn-ea"/>
              </a:rPr>
              <a:t>1.2 ICC curve fabrication</a:t>
            </a:r>
            <a:endParaRPr lang="zh-CN" altLang="en-US" sz="2400" b="1">
              <a:solidFill>
                <a:srgbClr val="2C2626"/>
              </a:solidFill>
              <a:latin typeface="微软雅黑" panose="020B0503020204020204" pitchFamily="34" charset="-122"/>
              <a:ea typeface="微软雅黑" panose="020B0503020204020204" pitchFamily="34" charset="-122"/>
              <a:sym typeface="+mn-ea"/>
            </a:endParaRPr>
          </a:p>
        </p:txBody>
      </p:sp>
      <p:grpSp>
        <p:nvGrpSpPr>
          <p:cNvPr id="15" name="组合 14"/>
          <p:cNvGrpSpPr/>
          <p:nvPr/>
        </p:nvGrpSpPr>
        <p:grpSpPr>
          <a:xfrm>
            <a:off x="5317490" y="1569720"/>
            <a:ext cx="6000750" cy="4773332"/>
            <a:chOff x="4279" y="2838"/>
            <a:chExt cx="8728" cy="7103"/>
          </a:xfrm>
        </p:grpSpPr>
        <p:pic>
          <p:nvPicPr>
            <p:cNvPr id="5" name="图片 4" descr="C:/Users/Huawei/Desktop/新建文件夹/icc.pngicc"/>
            <p:cNvPicPr>
              <a:picLocks noChangeAspect="1"/>
            </p:cNvPicPr>
            <p:nvPr>
              <p:custDataLst>
                <p:tags r:id="rId1"/>
              </p:custDataLst>
            </p:nvPr>
          </p:nvPicPr>
          <p:blipFill>
            <a:blip r:embed="rId4"/>
            <a:srcRect l="6" t="1129" r="-6" b="1129"/>
            <a:stretch>
              <a:fillRect/>
            </a:stretch>
          </p:blipFill>
          <p:spPr>
            <a:xfrm>
              <a:off x="4279" y="2838"/>
              <a:ext cx="8728" cy="7103"/>
            </a:xfrm>
            <a:prstGeom prst="rect">
              <a:avLst/>
            </a:prstGeom>
          </p:spPr>
        </p:pic>
        <p:sp>
          <p:nvSpPr>
            <p:cNvPr id="14" name="矩形 13"/>
            <p:cNvSpPr/>
            <p:nvPr/>
          </p:nvSpPr>
          <p:spPr>
            <a:xfrm>
              <a:off x="9505" y="7501"/>
              <a:ext cx="997" cy="346"/>
            </a:xfrm>
            <a:prstGeom prst="rect">
              <a:avLst/>
            </a:prstGeom>
            <a:noFill/>
            <a:ln w="28575" cap="flat" cmpd="sng" algn="ctr">
              <a:solidFill>
                <a:srgbClr val="FF0000"/>
              </a:solidFill>
              <a:prstDash val="solid"/>
              <a:round/>
              <a:headEnd type="none" w="med" len="med"/>
              <a:tailEnd type="none" w="med" len="med"/>
            </a:ln>
          </p:spPr>
          <p:txBody>
            <a:bodyPr vert="horz" wrap="square" lIns="91401" tIns="45700" rIns="91401" bIns="45700" numCol="1"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pic>
        <p:nvPicPr>
          <p:cNvPr id="7" name="Picture 6" descr="A black background with a black square&#10;&#10;Description automatically generated with medium confidence">
            <a:extLst>
              <a:ext uri="{FF2B5EF4-FFF2-40B4-BE49-F238E27FC236}">
                <a16:creationId xmlns:a16="http://schemas.microsoft.com/office/drawing/2014/main" id="{A3A00C26-328F-055F-553E-90A7FFD67D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2171" y="178867"/>
            <a:ext cx="1987229" cy="429241"/>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20483C73-C3A4-0F90-69A1-C4FA3E52E7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55565" y="1560298"/>
            <a:ext cx="6903710" cy="47733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1830f8d5-47f6-4791-940a-3baf355b6f89"/>
  <p:tag name="COMMONDATA" val="eyJoZGlkIjoiMjE3ODIzOTM1ZTU0MmIwOTQzYmRlYTZkMDc0NzkyMTk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4001</Words>
  <Application>Microsoft Macintosh PowerPoint</Application>
  <PresentationFormat>Custom</PresentationFormat>
  <Paragraphs>60</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微软雅黑</vt:lpstr>
      <vt:lpstr>Arial</vt:lpstr>
      <vt:lpstr>Calibri</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95</dc:creator>
  <cp:lastModifiedBy>Pieter Brink</cp:lastModifiedBy>
  <cp:revision>1183</cp:revision>
  <dcterms:created xsi:type="dcterms:W3CDTF">2014-09-23T02:24:00Z</dcterms:created>
  <dcterms:modified xsi:type="dcterms:W3CDTF">2024-08-25T21:53:28Z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2052-12.1.0.15933</vt:lpwstr>
  </property>
  <property fmtid="{D5CDD505-2E9C-101B-9397-08002B2CF9AE}" pid="3" name="KSORubyTemplateID">
    <vt:lpwstr>2</vt:lpwstr>
  </property>
  <property fmtid="{D5CDD505-2E9C-101B-9397-08002B2CF9AE}" pid="4" name="ICV">
    <vt:lpwstr>21D5D1FF59C7443F87690BE9864C2757_13</vt:lpwstr>
  </property>
</Properties>
</file>