
<file path=[Content_Types].xml><?xml version="1.0" encoding="utf-8"?>
<Types xmlns="http://schemas.openxmlformats.org/package/2006/content-types">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5"/>
  </p:handoutMasterIdLst>
  <p:sldIdLst>
    <p:sldId id="1256" r:id="rId3"/>
    <p:sldId id="1379" r:id="rId5"/>
    <p:sldId id="1282" r:id="rId6"/>
    <p:sldId id="1257" r:id="rId7"/>
    <p:sldId id="1258" r:id="rId8"/>
    <p:sldId id="1259" r:id="rId9"/>
    <p:sldId id="1260" r:id="rId10"/>
    <p:sldId id="1261" r:id="rId11"/>
    <p:sldId id="1262" r:id="rId12"/>
    <p:sldId id="1263" r:id="rId13"/>
    <p:sldId id="1283" r:id="rId14"/>
    <p:sldId id="1265" r:id="rId15"/>
    <p:sldId id="1266" r:id="rId16"/>
    <p:sldId id="1309" r:id="rId17"/>
    <p:sldId id="1274" r:id="rId18"/>
    <p:sldId id="1310" r:id="rId19"/>
    <p:sldId id="1311" r:id="rId20"/>
    <p:sldId id="1312" r:id="rId21"/>
    <p:sldId id="1313" r:id="rId22"/>
    <p:sldId id="1314" r:id="rId23"/>
    <p:sldId id="1315" r:id="rId24"/>
    <p:sldId id="1316" r:id="rId25"/>
    <p:sldId id="1317" r:id="rId26"/>
    <p:sldId id="1299" r:id="rId27"/>
    <p:sldId id="1277" r:id="rId28"/>
    <p:sldId id="1278" r:id="rId29"/>
    <p:sldId id="1279" r:id="rId30"/>
    <p:sldId id="1280" r:id="rId31"/>
    <p:sldId id="1281" r:id="rId32"/>
    <p:sldId id="1284" r:id="rId33"/>
    <p:sldId id="1285" r:id="rId34"/>
    <p:sldId id="1286" r:id="rId35"/>
    <p:sldId id="1287" r:id="rId36"/>
    <p:sldId id="1288" r:id="rId37"/>
    <p:sldId id="1289" r:id="rId38"/>
    <p:sldId id="1290" r:id="rId39"/>
    <p:sldId id="1291" r:id="rId40"/>
    <p:sldId id="1293" r:id="rId41"/>
    <p:sldId id="1294" r:id="rId42"/>
    <p:sldId id="1295" r:id="rId43"/>
    <p:sldId id="1296" r:id="rId44"/>
    <p:sldId id="1297" r:id="rId45"/>
    <p:sldId id="1324" r:id="rId46"/>
    <p:sldId id="1325" r:id="rId47"/>
    <p:sldId id="1381" r:id="rId48"/>
    <p:sldId id="1326" r:id="rId49"/>
    <p:sldId id="1327" r:id="rId50"/>
    <p:sldId id="1328" r:id="rId51"/>
    <p:sldId id="1329" r:id="rId52"/>
    <p:sldId id="1330" r:id="rId53"/>
    <p:sldId id="1331" r:id="rId54"/>
    <p:sldId id="1332" r:id="rId55"/>
    <p:sldId id="1333" r:id="rId56"/>
    <p:sldId id="1334" r:id="rId57"/>
    <p:sldId id="1335" r:id="rId58"/>
    <p:sldId id="1336" r:id="rId59"/>
    <p:sldId id="1338" r:id="rId60"/>
    <p:sldId id="1339" r:id="rId61"/>
    <p:sldId id="1340" r:id="rId62"/>
    <p:sldId id="1341" r:id="rId63"/>
    <p:sldId id="1320" r:id="rId64"/>
  </p:sldIdLst>
  <p:sldSz cx="12197080" cy="6858000"/>
  <p:notesSz cx="6858000" cy="9144000"/>
  <p:custDataLst>
    <p:tags r:id="rId7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7" userDrawn="1">
          <p15:clr>
            <a:srgbClr val="A4A3A4"/>
          </p15:clr>
        </p15:guide>
        <p15:guide id="2" pos="34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1957AA"/>
    <a:srgbClr val="ED6D00"/>
    <a:srgbClr val="FFFFFF"/>
    <a:srgbClr val="FEFEFE"/>
    <a:srgbClr val="A0AFC6"/>
    <a:srgbClr val="9EAAC1"/>
    <a:srgbClr val="677783"/>
    <a:srgbClr val="657482"/>
    <a:srgbClr val="DEDEE2"/>
    <a:srgbClr val="DFD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424"/>
  </p:normalViewPr>
  <p:slideViewPr>
    <p:cSldViewPr snapToObjects="1" showGuides="1">
      <p:cViewPr varScale="1">
        <p:scale>
          <a:sx n="93" d="100"/>
          <a:sy n="93" d="100"/>
        </p:scale>
        <p:origin x="174" y="90"/>
      </p:cViewPr>
      <p:guideLst>
        <p:guide orient="horz" pos="2197"/>
        <p:guide pos="3458"/>
      </p:guideLst>
    </p:cSldViewPr>
  </p:slideViewPr>
  <p:notesTextViewPr>
    <p:cViewPr>
      <p:scale>
        <a:sx n="1" d="1"/>
        <a:sy n="1" d="1"/>
      </p:scale>
      <p:origin x="0" y="0"/>
    </p:cViewPr>
  </p:notesTextViewPr>
  <p:sorterViewPr showFormatting="0">
    <p:cViewPr>
      <p:scale>
        <a:sx n="100" d="100"/>
        <a:sy n="100" d="100"/>
      </p:scale>
      <p:origin x="0" y="-1396"/>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gs" Target="tags/tag208.xml"/><Relationship Id="rId7" Type="http://schemas.openxmlformats.org/officeDocument/2006/relationships/slide" Target="slides/slide4.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AD0E3427-42F6-410A-A3B1-9381E4E81764}"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916" name="Rectangle 4"/>
          <p:cNvSpPr>
            <a:spLocks noGrp="1" noRot="1" noChangeAspect="1"/>
          </p:cNvSpPr>
          <p:nvPr>
            <p:ph type="sldImg"/>
          </p:nvPr>
        </p:nvSpPr>
        <p:spPr>
          <a:xfrm>
            <a:off x="1143000" y="685800"/>
            <a:ext cx="4572000" cy="3429000"/>
          </a:xfrm>
          <a:prstGeom prst="rect">
            <a:avLst/>
          </a:prstGeom>
          <a:noFill/>
          <a:ln w="9525">
            <a:noFill/>
          </a:ln>
        </p:spPr>
      </p:sp>
      <p:sp>
        <p:nvSpPr>
          <p:cNvPr id="38917" name="Rectangle 5"/>
          <p:cNvSpPr>
            <a:spLocks noGrp="1"/>
          </p:cNvSpPr>
          <p:nvPr>
            <p:ph type="body" sz="quarter"/>
          </p:nvPr>
        </p:nvSpPr>
        <p:spPr>
          <a:xfrm>
            <a:off x="685800" y="4343400"/>
            <a:ext cx="5486400" cy="4114800"/>
          </a:xfrm>
          <a:prstGeom prst="rect">
            <a:avLst/>
          </a:prstGeom>
          <a:noFill/>
          <a:ln w="9525">
            <a:noFill/>
          </a:ln>
        </p:spPr>
        <p:txBody>
          <a:bodyPr wrap="square" lIns="91440" tIns="45720" rIns="91440" bIns="45720"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92C7D2D-7DA2-45DB-B3D3-975BDFBC0823}"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9300" y="914400"/>
            <a:ext cx="9803283"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9300" y="3560400"/>
            <a:ext cx="9803283"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654" y="774000"/>
            <a:ext cx="10977372"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300" y="2484000"/>
            <a:ext cx="9803283"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9300" y="3560400"/>
            <a:ext cx="9803283"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54" y="608400"/>
            <a:ext cx="10973771"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654" y="1490400"/>
            <a:ext cx="10973771"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630" y="3848400"/>
            <a:ext cx="7772037"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630" y="4615200"/>
            <a:ext cx="7772037"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54" y="608400"/>
            <a:ext cx="10973771"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654" y="1501200"/>
            <a:ext cx="5178957"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4272" y="1501200"/>
            <a:ext cx="5178957"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54" y="608400"/>
            <a:ext cx="10973771"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654" y="1429200"/>
            <a:ext cx="5344626"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654" y="1854000"/>
            <a:ext cx="5344626"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8348" y="1421729"/>
            <a:ext cx="5344626"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8348" y="1854000"/>
            <a:ext cx="5344626"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54" y="608400"/>
            <a:ext cx="10973771"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583" y="1555115"/>
            <a:ext cx="523521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3046" y="1555200"/>
            <a:ext cx="5229378"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9065" y="914400"/>
            <a:ext cx="1044435"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781" y="914400"/>
            <a:ext cx="9173021"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654" y="608400"/>
            <a:ext cx="10973771"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654" y="1490400"/>
            <a:ext cx="10973771"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255" y="6314400"/>
            <a:ext cx="2701125"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7715" y="6314400"/>
            <a:ext cx="396165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81299" y="6314400"/>
            <a:ext cx="2701125"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tags" Target="../tags/tag101.xml"/><Relationship Id="rId6" Type="http://schemas.openxmlformats.org/officeDocument/2006/relationships/image" Target="../media/image14.png"/><Relationship Id="rId5" Type="http://schemas.openxmlformats.org/officeDocument/2006/relationships/tags" Target="../tags/tag100.xml"/><Relationship Id="rId4" Type="http://schemas.openxmlformats.org/officeDocument/2006/relationships/image" Target="../media/image12.png"/><Relationship Id="rId3" Type="http://schemas.openxmlformats.org/officeDocument/2006/relationships/tags" Target="../tags/tag99.xml"/><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102.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103.xml"/><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tags" Target="../tags/tag105.xml"/><Relationship Id="rId4" Type="http://schemas.openxmlformats.org/officeDocument/2006/relationships/image" Target="../media/image17.png"/><Relationship Id="rId3" Type="http://schemas.openxmlformats.org/officeDocument/2006/relationships/tags" Target="../tags/tag104.xml"/><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image" Target="../media/image20.png"/><Relationship Id="rId6" Type="http://schemas.openxmlformats.org/officeDocument/2006/relationships/tags" Target="../tags/tag108.xml"/><Relationship Id="rId5" Type="http://schemas.openxmlformats.org/officeDocument/2006/relationships/image" Target="../media/image19.png"/><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2.png"/><Relationship Id="rId12" Type="http://schemas.openxmlformats.org/officeDocument/2006/relationships/notesSlide" Target="../notesSlides/notesSlide14.xml"/><Relationship Id="rId11" Type="http://schemas.openxmlformats.org/officeDocument/2006/relationships/slideLayout" Target="../slideLayouts/slideLayout7.xml"/><Relationship Id="rId10" Type="http://schemas.openxmlformats.org/officeDocument/2006/relationships/tags" Target="../tags/tag11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png"/><Relationship Id="rId7" Type="http://schemas.openxmlformats.org/officeDocument/2006/relationships/tags" Target="../tags/tag115.xml"/><Relationship Id="rId6" Type="http://schemas.openxmlformats.org/officeDocument/2006/relationships/image" Target="../media/image21.png"/><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2.png"/><Relationship Id="rId10" Type="http://schemas.openxmlformats.org/officeDocument/2006/relationships/notesSlide" Target="../notesSlides/notesSlide15.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7.xml"/><Relationship Id="rId6" Type="http://schemas.openxmlformats.org/officeDocument/2006/relationships/tags" Target="../tags/tag127.xml"/><Relationship Id="rId5" Type="http://schemas.openxmlformats.org/officeDocument/2006/relationships/image" Target="../media/image26.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slide" Target="slide3.xml"/><Relationship Id="rId4" Type="http://schemas.openxmlformats.org/officeDocument/2006/relationships/tags" Target="../tags/tag64.xml"/><Relationship Id="rId36" Type="http://schemas.openxmlformats.org/officeDocument/2006/relationships/notesSlide" Target="../notesSlides/notesSlide2.xml"/><Relationship Id="rId35" Type="http://schemas.openxmlformats.org/officeDocument/2006/relationships/slideLayout" Target="../slideLayouts/slideLayout7.xml"/><Relationship Id="rId34" Type="http://schemas.openxmlformats.org/officeDocument/2006/relationships/themeOverride" Target="../theme/themeOverride2.xml"/><Relationship Id="rId33" Type="http://schemas.openxmlformats.org/officeDocument/2006/relationships/tags" Target="../tags/tag87.xml"/><Relationship Id="rId32" Type="http://schemas.openxmlformats.org/officeDocument/2006/relationships/tags" Target="../tags/tag86.xml"/><Relationship Id="rId31" Type="http://schemas.openxmlformats.org/officeDocument/2006/relationships/tags" Target="../tags/tag85.xml"/><Relationship Id="rId30" Type="http://schemas.openxmlformats.org/officeDocument/2006/relationships/tags" Target="../tags/tag84.xml"/><Relationship Id="rId3" Type="http://schemas.openxmlformats.org/officeDocument/2006/relationships/tags" Target="../tags/tag63.xml"/><Relationship Id="rId29" Type="http://schemas.openxmlformats.org/officeDocument/2006/relationships/tags" Target="../tags/tag83.xml"/><Relationship Id="rId28" Type="http://schemas.openxmlformats.org/officeDocument/2006/relationships/slide" Target="slide42.xml"/><Relationship Id="rId27" Type="http://schemas.openxmlformats.org/officeDocument/2006/relationships/tags" Target="../tags/tag82.xml"/><Relationship Id="rId26" Type="http://schemas.openxmlformats.org/officeDocument/2006/relationships/tags" Target="../tags/tag81.xml"/><Relationship Id="rId25" Type="http://schemas.openxmlformats.org/officeDocument/2006/relationships/slide" Target="slide30.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slide" Target="slide11.xml"/><Relationship Id="rId2" Type="http://schemas.openxmlformats.org/officeDocument/2006/relationships/image" Target="../media/image4.png"/><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slide" Target="slide24.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slide" Target="slide34.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7.xml"/><Relationship Id="rId6" Type="http://schemas.openxmlformats.org/officeDocument/2006/relationships/tags" Target="../tags/tag130.xml"/><Relationship Id="rId5" Type="http://schemas.openxmlformats.org/officeDocument/2006/relationships/image" Target="../media/image27.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image" Target="../media/image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1.png"/><Relationship Id="rId7" Type="http://schemas.openxmlformats.org/officeDocument/2006/relationships/tags" Target="../tags/tag140.xml"/><Relationship Id="rId6" Type="http://schemas.openxmlformats.org/officeDocument/2006/relationships/image" Target="../media/image30.png"/><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image" Target="../media/image2.png"/><Relationship Id="rId10" Type="http://schemas.openxmlformats.org/officeDocument/2006/relationships/notesSlide" Target="../notesSlides/notesSlide23.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image" Target="../media/image33.png"/><Relationship Id="rId7" Type="http://schemas.openxmlformats.org/officeDocument/2006/relationships/tags" Target="../tags/tag146.xml"/><Relationship Id="rId6" Type="http://schemas.openxmlformats.org/officeDocument/2006/relationships/image" Target="../media/image32.png"/><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2.png"/><Relationship Id="rId12" Type="http://schemas.openxmlformats.org/officeDocument/2006/relationships/notesSlide" Target="../notesSlides/notesSlide25.xml"/><Relationship Id="rId11" Type="http://schemas.openxmlformats.org/officeDocument/2006/relationships/slideLayout" Target="../slideLayouts/slideLayout7.xml"/><Relationship Id="rId10" Type="http://schemas.openxmlformats.org/officeDocument/2006/relationships/image" Target="../media/image34.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image" Target="../media/image2.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7.xml"/><Relationship Id="rId7" Type="http://schemas.openxmlformats.org/officeDocument/2006/relationships/image" Target="../media/image38.tiff"/><Relationship Id="rId6" Type="http://schemas.openxmlformats.org/officeDocument/2006/relationships/tags" Target="../tags/tag155.xml"/><Relationship Id="rId5" Type="http://schemas.openxmlformats.org/officeDocument/2006/relationships/image" Target="../media/image37.png"/><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image" Target="../media/image2.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7.xml"/><Relationship Id="rId6" Type="http://schemas.openxmlformats.org/officeDocument/2006/relationships/tags" Target="../tags/tag158.xml"/><Relationship Id="rId5" Type="http://schemas.openxmlformats.org/officeDocument/2006/relationships/image" Target="../media/image39.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hemeOverride" Target="../theme/themeOverride3.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7.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image" Target="../media/image2.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7.xml"/><Relationship Id="rId6" Type="http://schemas.openxmlformats.org/officeDocument/2006/relationships/tags" Target="../tags/tag163.xml"/><Relationship Id="rId5" Type="http://schemas.openxmlformats.org/officeDocument/2006/relationships/image" Target="../media/image40.png"/><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image" Target="../media/image2.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image" Target="../media/image41.png"/><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image" Target="../media/image2.png"/><Relationship Id="rId11" Type="http://schemas.openxmlformats.org/officeDocument/2006/relationships/notesSlide" Target="../notesSlides/notesSlide32.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image" Target="../media/image2.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7.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image" Target="../media/image2.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7.xml"/><Relationship Id="rId6" Type="http://schemas.openxmlformats.org/officeDocument/2006/relationships/tags" Target="../tags/tag176.xml"/><Relationship Id="rId5" Type="http://schemas.openxmlformats.org/officeDocument/2006/relationships/image" Target="../media/image44.png"/><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2.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7.xml"/><Relationship Id="rId6" Type="http://schemas.openxmlformats.org/officeDocument/2006/relationships/tags" Target="../tags/tag179.xml"/><Relationship Id="rId5" Type="http://schemas.openxmlformats.org/officeDocument/2006/relationships/image" Target="../media/image45.png"/><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image" Target="../media/image2.pn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83.xml"/><Relationship Id="rId7" Type="http://schemas.openxmlformats.org/officeDocument/2006/relationships/image" Target="../media/image47.png"/><Relationship Id="rId6" Type="http://schemas.openxmlformats.org/officeDocument/2006/relationships/tags" Target="../tags/tag182.xml"/><Relationship Id="rId5" Type="http://schemas.openxmlformats.org/officeDocument/2006/relationships/image" Target="../media/image46.png"/><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image" Target="../media/image2.png"/><Relationship Id="rId10" Type="http://schemas.openxmlformats.org/officeDocument/2006/relationships/notesSlide" Target="../notesSlides/notesSlide37.xml"/><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87.xml"/><Relationship Id="rId7" Type="http://schemas.openxmlformats.org/officeDocument/2006/relationships/image" Target="../media/image49.png"/><Relationship Id="rId6" Type="http://schemas.openxmlformats.org/officeDocument/2006/relationships/tags" Target="../tags/tag186.xml"/><Relationship Id="rId5" Type="http://schemas.openxmlformats.org/officeDocument/2006/relationships/image" Target="../media/image48.pn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image" Target="../media/image2.png"/><Relationship Id="rId10" Type="http://schemas.openxmlformats.org/officeDocument/2006/relationships/notesSlide" Target="../notesSlides/notesSlide38.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7"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ags" Target="../tags/tag90.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7"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image" Target="../media/image2.png"/><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97.xml"/><Relationship Id="rId7" Type="http://schemas.openxmlformats.org/officeDocument/2006/relationships/image" Target="../media/image53.png"/><Relationship Id="rId6" Type="http://schemas.openxmlformats.org/officeDocument/2006/relationships/tags" Target="../tags/tag196.xml"/><Relationship Id="rId5" Type="http://schemas.openxmlformats.org/officeDocument/2006/relationships/image" Target="../media/image52.png"/><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image" Target="../media/image2.png"/><Relationship Id="rId10" Type="http://schemas.openxmlformats.org/officeDocument/2006/relationships/notesSlide" Target="../notesSlides/notesSlide41.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7.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image" Target="../media/image2.png"/><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7.xml"/><Relationship Id="rId4" Type="http://schemas.openxmlformats.org/officeDocument/2006/relationships/image" Target="../media/image54.png"/><Relationship Id="rId3" Type="http://schemas.openxmlformats.org/officeDocument/2006/relationships/tags" Target="../tags/tag200.xml"/><Relationship Id="rId2" Type="http://schemas.openxmlformats.org/officeDocument/2006/relationships/image" Target="../media/image2.png"/><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7.xml"/><Relationship Id="rId4" Type="http://schemas.openxmlformats.org/officeDocument/2006/relationships/image" Target="../media/image55.png"/><Relationship Id="rId3" Type="http://schemas.openxmlformats.org/officeDocument/2006/relationships/tags" Target="../tags/tag201.xml"/><Relationship Id="rId2" Type="http://schemas.openxmlformats.org/officeDocument/2006/relationships/image" Target="../media/image2.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5.xml"/><Relationship Id="rId7"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tags" Target="../tags/tag203.xml"/><Relationship Id="rId4" Type="http://schemas.openxmlformats.org/officeDocument/2006/relationships/image" Target="../media/image56.png"/><Relationship Id="rId3" Type="http://schemas.openxmlformats.org/officeDocument/2006/relationships/tags" Target="../tags/tag202.xml"/><Relationship Id="rId2" Type="http://schemas.openxmlformats.org/officeDocument/2006/relationships/image" Target="../media/image2.png"/><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7.xml"/><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tags" Target="../tags/tag204.xml"/><Relationship Id="rId2" Type="http://schemas.openxmlformats.org/officeDocument/2006/relationships/image" Target="../media/image2.png"/><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7.xml"/><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7.xml"/><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tags" Target="../tags/tag91.xml"/><Relationship Id="rId2" Type="http://schemas.openxmlformats.org/officeDocument/2006/relationships/image" Target="../media/image2.png"/><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60.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7.xml"/><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7.xml"/><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7.xml"/><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7.xml"/><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slideLayout" Target="../slideLayouts/slideLayout7.xml"/><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tags" Target="../tags/tag205.xml"/><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7.xml"/><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7.xml"/><Relationship Id="rId3"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7.xml"/><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93.xml"/><Relationship Id="rId4" Type="http://schemas.openxmlformats.org/officeDocument/2006/relationships/image" Target="../media/image8.png"/><Relationship Id="rId3" Type="http://schemas.openxmlformats.org/officeDocument/2006/relationships/tags" Target="../tags/tag92.xml"/><Relationship Id="rId2" Type="http://schemas.openxmlformats.org/officeDocument/2006/relationships/image" Target="../media/image2.png"/><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7.xml"/><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61.xml"/><Relationship Id="rId5" Type="http://schemas.openxmlformats.org/officeDocument/2006/relationships/slideLayout" Target="../slideLayouts/slideLayout7.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95.xml"/><Relationship Id="rId4" Type="http://schemas.openxmlformats.org/officeDocument/2006/relationships/image" Target="../media/image10.png"/><Relationship Id="rId3" Type="http://schemas.openxmlformats.org/officeDocument/2006/relationships/tags" Target="../tags/tag94.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png"/><Relationship Id="rId3" Type="http://schemas.openxmlformats.org/officeDocument/2006/relationships/tags" Target="../tags/tag98.xml"/><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a:t>
            </a:r>
            <a:r>
              <a:rPr lang="zh-CN" altLang="en-US" sz="2800" b="1">
                <a:solidFill>
                  <a:srgbClr val="2C2626"/>
                </a:solidFill>
                <a:latin typeface="微软雅黑" panose="020B0503020204020204" pitchFamily="34" charset="-122"/>
                <a:ea typeface="微软雅黑" panose="020B0503020204020204" pitchFamily="34" charset="-122"/>
                <a:sym typeface="+mn-ea"/>
              </a:rPr>
              <a:t>制作</a:t>
            </a:r>
            <a:endParaRPr lang="zh-CN" altLang="en-US" sz="2800" b="1">
              <a:solidFill>
                <a:srgbClr val="2C2626"/>
              </a:solidFill>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7" name="文本框 6"/>
          <p:cNvSpPr txBox="1"/>
          <p:nvPr/>
        </p:nvSpPr>
        <p:spPr>
          <a:xfrm>
            <a:off x="3928708" y="2781570"/>
            <a:ext cx="3840480" cy="829945"/>
          </a:xfrm>
          <a:prstGeom prst="rect">
            <a:avLst/>
          </a:prstGeom>
          <a:noFill/>
        </p:spPr>
        <p:txBody>
          <a:bodyPr wrap="none" rtlCol="0" anchor="t">
            <a:spAutoFit/>
          </a:bodyPr>
          <a:p>
            <a:pPr algn="ctr"/>
            <a:r>
              <a:rPr lang="zh-CN" altLang="en-US" sz="4800" b="1">
                <a:solidFill>
                  <a:srgbClr val="0070C0"/>
                </a:solidFill>
                <a:latin typeface="微软雅黑" panose="020B0503020204020204" pitchFamily="34" charset="-122"/>
                <a:ea typeface="微软雅黑" panose="020B0503020204020204" pitchFamily="34" charset="-122"/>
                <a:sym typeface="+mn-ea"/>
              </a:rPr>
              <a:t>锐印曲线制作</a:t>
            </a:r>
            <a:endParaRPr lang="zh-CN" altLang="en-US" sz="4800" b="1">
              <a:solidFill>
                <a:srgbClr val="0070C0"/>
              </a:solidFill>
              <a:latin typeface="微软雅黑" panose="020B0503020204020204" pitchFamily="34" charset="-122"/>
              <a:ea typeface="微软雅黑" panose="020B0503020204020204" pitchFamily="3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pic>
        <p:nvPicPr>
          <p:cNvPr id="7" name="图片 6"/>
          <p:cNvPicPr>
            <a:picLocks noChangeAspect="1"/>
          </p:cNvPicPr>
          <p:nvPr>
            <p:custDataLst>
              <p:tags r:id="rId3"/>
            </p:custDataLst>
          </p:nvPr>
        </p:nvPicPr>
        <p:blipFill>
          <a:blip r:embed="rId4"/>
          <a:srcRect l="49426"/>
          <a:stretch>
            <a:fillRect/>
          </a:stretch>
        </p:blipFill>
        <p:spPr>
          <a:xfrm>
            <a:off x="3187065" y="1382395"/>
            <a:ext cx="2543810" cy="409321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5295900" y="1246505"/>
            <a:ext cx="6898640" cy="4093210"/>
          </a:xfrm>
          <a:prstGeom prst="rect">
            <a:avLst/>
          </a:prstGeom>
        </p:spPr>
      </p:pic>
      <p:cxnSp>
        <p:nvCxnSpPr>
          <p:cNvPr id="10" name="直接箭头连接符 9"/>
          <p:cNvCxnSpPr/>
          <p:nvPr/>
        </p:nvCxnSpPr>
        <p:spPr>
          <a:xfrm flipV="1">
            <a:off x="4302125" y="4031615"/>
            <a:ext cx="314325" cy="438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7"/>
            </p:custDataLst>
          </p:nvPr>
        </p:nvSpPr>
        <p:spPr>
          <a:xfrm>
            <a:off x="486410" y="1415415"/>
            <a:ext cx="2700020" cy="3969385"/>
          </a:xfrm>
          <a:prstGeom prst="rect">
            <a:avLst/>
          </a:prstGeom>
          <a:noFill/>
        </p:spPr>
        <p:txBody>
          <a:bodyPr wrap="square" rtlCol="0" anchor="t">
            <a:spAutoFit/>
          </a:bodyPr>
          <a:p>
            <a:pPr algn="l"/>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7</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、线性化测试</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图：</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gn="l"/>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gn="l"/>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截墨后需要打印线性化测试图表，通过图表可以查看到最高墨量，灰平衡过渡情况，以及色彩图片情况，</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拿包女的裤缝与南瓜的细节部分</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如果打不出来，则表示</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三色、四色截墨截墨截太少了</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需要多截一些，如果</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泛白则表示截墨太多。</a:t>
            </a:r>
            <a:endParaRPr lang="zh-CN" altLang="en-US" sz="1800" b="1" kern="0" noProof="0" dirty="0">
              <a:ln>
                <a:noFill/>
              </a:ln>
              <a:solidFill>
                <a:srgbClr val="FF0000"/>
              </a:solidFill>
              <a:effectLst/>
              <a:uLnTx/>
              <a:uFillTx/>
              <a:latin typeface="+mj-ea"/>
              <a:ea typeface="+mj-ea"/>
              <a:cs typeface="+mj-ea"/>
              <a:sym typeface="Arial" panose="020B0604020202020204" pitchFamily="34" charset="0"/>
            </a:endParaRPr>
          </a:p>
          <a:p>
            <a:pPr algn="l"/>
            <a:endParaRPr lang="zh-CN" altLang="en-US" sz="1800" b="1" kern="0" noProof="0" dirty="0">
              <a:ln>
                <a:noFill/>
              </a:ln>
              <a:solidFill>
                <a:srgbClr val="FF0000"/>
              </a:solidFill>
              <a:effectLst/>
              <a:uLnTx/>
              <a:uFillTx/>
              <a:latin typeface="+mj-ea"/>
              <a:ea typeface="+mj-ea"/>
              <a:cs typeface="+mj-ea"/>
              <a:sym typeface="Arial" panose="020B0604020202020204" pitchFamily="34" charset="0"/>
            </a:endParaRPr>
          </a:p>
          <a:p>
            <a:pPr algn="l"/>
            <a:r>
              <a:rPr lang="zh-CN" altLang="en-US" sz="1800" b="1" kern="0" noProof="0" dirty="0">
                <a:ln>
                  <a:noFill/>
                </a:ln>
                <a:solidFill>
                  <a:schemeClr val="tx1"/>
                </a:solidFill>
                <a:effectLst/>
                <a:uLnTx/>
                <a:uFillTx/>
                <a:latin typeface="+mj-ea"/>
                <a:ea typeface="+mj-ea"/>
                <a:cs typeface="+mj-ea"/>
                <a:sym typeface="Arial" panose="020B0604020202020204" pitchFamily="34" charset="0"/>
              </a:rPr>
              <a:t>注：可以通过色彩管理进行调整达理想效果</a:t>
            </a:r>
            <a:endParaRPr lang="zh-CN" altLang="en-US" sz="1800" b="1" kern="0" noProof="0" dirty="0">
              <a:ln>
                <a:noFill/>
              </a:ln>
              <a:solidFill>
                <a:schemeClr val="tx1"/>
              </a:solidFill>
              <a:effectLst/>
              <a:uLnTx/>
              <a:uFillTx/>
              <a:latin typeface="+mj-ea"/>
              <a:ea typeface="+mj-ea"/>
              <a:cs typeface="+mj-ea"/>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8"/>
          <p:cNvSpPr txBox="1"/>
          <p:nvPr>
            <p:custDataLst>
              <p:tags r:id="rId3"/>
            </p:custDataLst>
          </p:nvPr>
        </p:nvSpPr>
        <p:spPr>
          <a:xfrm>
            <a:off x="4093173" y="2781570"/>
            <a:ext cx="3511550" cy="706755"/>
          </a:xfrm>
          <a:prstGeom prst="rect">
            <a:avLst/>
          </a:prstGeom>
          <a:noFill/>
        </p:spPr>
        <p:txBody>
          <a:bodyPr wrap="none" rtlCol="0" anchor="t">
            <a:spAutoFit/>
          </a:bodyPr>
          <a:p>
            <a:pPr algn="ctr"/>
            <a:r>
              <a:rPr lang="en-US" altLang="zh-CN" sz="4000" b="1">
                <a:solidFill>
                  <a:srgbClr val="0070C0"/>
                </a:solidFill>
                <a:latin typeface="微软雅黑" panose="020B0503020204020204" pitchFamily="34" charset="-122"/>
                <a:ea typeface="微软雅黑" panose="020B0503020204020204" pitchFamily="34" charset="-122"/>
                <a:sym typeface="+mn-ea"/>
              </a:rPr>
              <a:t>2.ICC</a:t>
            </a:r>
            <a:r>
              <a:rPr lang="zh-CN" altLang="en-US" sz="4000" b="1">
                <a:solidFill>
                  <a:srgbClr val="0070C0"/>
                </a:solidFill>
                <a:latin typeface="微软雅黑" panose="020B0503020204020204" pitchFamily="34" charset="-122"/>
                <a:ea typeface="微软雅黑" panose="020B0503020204020204" pitchFamily="34" charset="-122"/>
                <a:sym typeface="+mn-ea"/>
              </a:rPr>
              <a:t>曲线制作</a:t>
            </a:r>
            <a:endParaRPr lang="zh-CN" altLang="en-US" sz="4000" b="1">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1" name="文本框 10"/>
          <p:cNvSpPr txBox="1"/>
          <p:nvPr/>
        </p:nvSpPr>
        <p:spPr>
          <a:xfrm>
            <a:off x="347980" y="1989455"/>
            <a:ext cx="4323715" cy="5298440"/>
          </a:xfrm>
          <a:prstGeom prst="rect">
            <a:avLst/>
          </a:prstGeom>
          <a:noFill/>
        </p:spPr>
        <p:txBody>
          <a:bodyPr wrap="square" rtlCol="0" anchor="t">
            <a:spAutoFit/>
          </a:bodyPr>
          <a:p>
            <a:pPr>
              <a:lnSpc>
                <a:spcPct val="150000"/>
              </a:lnSpc>
            </a:pP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目前锐印支持自研</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ICC</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制作，有两种制作方式：</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nSpc>
                <a:spcPct val="150000"/>
              </a:lnSpc>
            </a:pP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1.</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在制作曲线时，校准方式选择</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ICC</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，按制作线性化的步骤制作到最后一步为</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自研</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ICC</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制作</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①选择图表样式（默认</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8.7-3</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）可以根据现场情况选择画布宽度等设置，打印图表</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②测量图表，点击开始测量后，图表需要正向放置，可以由左向右双向扫描</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③创建ICC，扫描完成后点击确认，点击创建ICC即可。</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1" i="0" kern="0" baseline="0" noProof="0" dirty="0">
              <a:ln>
                <a:noFill/>
              </a:ln>
              <a:solidFill>
                <a:schemeClr val="bg1">
                  <a:lumMod val="50000"/>
                </a:schemeClr>
              </a:solidFill>
              <a:effectLst/>
              <a:uLnTx/>
              <a:uFillTx/>
              <a:latin typeface="+mj-ea"/>
              <a:ea typeface="+mj-ea"/>
              <a:cs typeface="+mn-ea"/>
              <a:sym typeface="Arial" panose="020B0604020202020204" pitchFamily="34" charset="0"/>
            </a:endParaRPr>
          </a:p>
          <a:p>
            <a:pPr algn="l"/>
            <a:endParaRPr kumimoji="0" lang="zh-CN" altLang="en-US" sz="1800" b="1" i="0" kern="0" baseline="0" noProof="0" dirty="0">
              <a:ln>
                <a:noFill/>
              </a:ln>
              <a:solidFill>
                <a:schemeClr val="bg1">
                  <a:lumMod val="50000"/>
                </a:schemeClr>
              </a:solidFill>
              <a:effectLst/>
              <a:uLnTx/>
              <a:uFillTx/>
              <a:latin typeface="+mj-ea"/>
              <a:ea typeface="+mj-ea"/>
              <a:cs typeface="+mn-ea"/>
              <a:sym typeface="Arial" panose="020B0604020202020204" pitchFamily="34" charset="0"/>
            </a:endParaRPr>
          </a:p>
        </p:txBody>
      </p:sp>
      <p:sp>
        <p:nvSpPr>
          <p:cNvPr id="9" name="文本框 8"/>
          <p:cNvSpPr txBox="1"/>
          <p:nvPr/>
        </p:nvSpPr>
        <p:spPr>
          <a:xfrm>
            <a:off x="341399" y="1341990"/>
            <a:ext cx="2360930" cy="460375"/>
          </a:xfrm>
          <a:prstGeom prst="rect">
            <a:avLst/>
          </a:prstGeom>
          <a:noFill/>
        </p:spPr>
        <p:txBody>
          <a:bodyPr wrap="none" rtlCol="0" anchor="t">
            <a:spAutoFit/>
          </a:bodyPr>
          <a:p>
            <a:pPr algn="l"/>
            <a:r>
              <a:rPr lang="en-US" altLang="zh-CN" sz="2400" b="1">
                <a:solidFill>
                  <a:srgbClr val="2C2626"/>
                </a:solidFill>
                <a:latin typeface="微软雅黑" panose="020B0503020204020204" pitchFamily="34" charset="-122"/>
                <a:ea typeface="微软雅黑" panose="020B0503020204020204" pitchFamily="34" charset="-122"/>
                <a:sym typeface="+mn-ea"/>
              </a:rPr>
              <a:t>2.  ICC</a:t>
            </a:r>
            <a:r>
              <a:rPr lang="zh-CN" altLang="en-US" sz="2400" b="1">
                <a:solidFill>
                  <a:srgbClr val="2C2626"/>
                </a:solidFill>
                <a:latin typeface="微软雅黑" panose="020B0503020204020204" pitchFamily="34" charset="-122"/>
                <a:ea typeface="微软雅黑" panose="020B0503020204020204" pitchFamily="34" charset="-122"/>
                <a:sym typeface="+mn-ea"/>
              </a:rPr>
              <a:t>曲线制作</a:t>
            </a:r>
            <a:endParaRPr lang="zh-CN" altLang="en-US" sz="2400" b="1">
              <a:solidFill>
                <a:srgbClr val="2C2626"/>
              </a:solidFill>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4671695" y="1569720"/>
            <a:ext cx="6000750" cy="4772660"/>
            <a:chOff x="4279" y="2838"/>
            <a:chExt cx="8728" cy="7102"/>
          </a:xfrm>
        </p:grpSpPr>
        <p:pic>
          <p:nvPicPr>
            <p:cNvPr id="5" name="图片 4"/>
            <p:cNvPicPr>
              <a:picLocks noChangeAspect="1"/>
            </p:cNvPicPr>
            <p:nvPr>
              <p:custDataLst>
                <p:tags r:id="rId3"/>
              </p:custDataLst>
            </p:nvPr>
          </p:nvPicPr>
          <p:blipFill>
            <a:blip r:embed="rId4"/>
            <a:stretch>
              <a:fillRect/>
            </a:stretch>
          </p:blipFill>
          <p:spPr>
            <a:xfrm>
              <a:off x="4279" y="2838"/>
              <a:ext cx="8728" cy="7103"/>
            </a:xfrm>
            <a:prstGeom prst="rect">
              <a:avLst/>
            </a:prstGeom>
          </p:spPr>
        </p:pic>
        <p:sp>
          <p:nvSpPr>
            <p:cNvPr id="14" name="矩形 13"/>
            <p:cNvSpPr/>
            <p:nvPr/>
          </p:nvSpPr>
          <p:spPr>
            <a:xfrm>
              <a:off x="9505" y="7501"/>
              <a:ext cx="997" cy="346"/>
            </a:xfrm>
            <a:prstGeom prst="rect">
              <a:avLst/>
            </a:prstGeom>
            <a:noFill/>
            <a:ln w="28575" cap="flat" cmpd="sng" algn="ctr">
              <a:solidFill>
                <a:srgbClr val="FF0000"/>
              </a:solidFill>
              <a:prstDash val="solid"/>
              <a:round/>
              <a:headEnd type="none" w="med" len="med"/>
              <a:tailEnd type="none" w="med" len="med"/>
            </a:ln>
          </p:spPr>
          <p:txBody>
            <a:bodyPr vert="horz" wrap="square" lIns="91401" tIns="45700" rIns="91401" bIns="4570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8" name="图片 17"/>
          <p:cNvPicPr>
            <a:picLocks noChangeAspect="1"/>
          </p:cNvPicPr>
          <p:nvPr/>
        </p:nvPicPr>
        <p:blipFill>
          <a:blip r:embed="rId5"/>
          <a:stretch>
            <a:fillRect/>
          </a:stretch>
        </p:blipFill>
        <p:spPr>
          <a:xfrm>
            <a:off x="4671695" y="1569085"/>
            <a:ext cx="6907530" cy="4773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900" decel="100000" fill="hold"/>
                                        <p:tgtEl>
                                          <p:spTgt spid="1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grpSp>
        <p:nvGrpSpPr>
          <p:cNvPr id="17" name="组合 16"/>
          <p:cNvGrpSpPr/>
          <p:nvPr/>
        </p:nvGrpSpPr>
        <p:grpSpPr>
          <a:xfrm>
            <a:off x="4811395" y="1225550"/>
            <a:ext cx="6659880" cy="5363845"/>
            <a:chOff x="7453" y="1669"/>
            <a:chExt cx="8508" cy="8132"/>
          </a:xfrm>
        </p:grpSpPr>
        <p:pic>
          <p:nvPicPr>
            <p:cNvPr id="5" name="图片 4"/>
            <p:cNvPicPr>
              <a:picLocks noChangeAspect="1"/>
            </p:cNvPicPr>
            <p:nvPr>
              <p:custDataLst>
                <p:tags r:id="rId3"/>
              </p:custDataLst>
            </p:nvPr>
          </p:nvPicPr>
          <p:blipFill>
            <a:blip r:embed="rId4"/>
            <a:stretch>
              <a:fillRect/>
            </a:stretch>
          </p:blipFill>
          <p:spPr>
            <a:xfrm>
              <a:off x="7453" y="1669"/>
              <a:ext cx="8033" cy="3155"/>
            </a:xfrm>
            <a:prstGeom prst="rect">
              <a:avLst/>
            </a:prstGeom>
          </p:spPr>
        </p:pic>
        <p:pic>
          <p:nvPicPr>
            <p:cNvPr id="16" name="图片 15"/>
            <p:cNvPicPr>
              <a:picLocks noChangeAspect="1"/>
            </p:cNvPicPr>
            <p:nvPr>
              <p:custDataLst>
                <p:tags r:id="rId5"/>
              </p:custDataLst>
            </p:nvPr>
          </p:nvPicPr>
          <p:blipFill>
            <a:blip r:embed="rId6"/>
            <a:stretch>
              <a:fillRect/>
            </a:stretch>
          </p:blipFill>
          <p:spPr>
            <a:xfrm>
              <a:off x="7453" y="4703"/>
              <a:ext cx="8509" cy="5098"/>
            </a:xfrm>
            <a:prstGeom prst="rect">
              <a:avLst/>
            </a:prstGeom>
          </p:spPr>
        </p:pic>
      </p:grpSp>
      <p:sp>
        <p:nvSpPr>
          <p:cNvPr id="10" name="文本框 9"/>
          <p:cNvSpPr txBox="1"/>
          <p:nvPr/>
        </p:nvSpPr>
        <p:spPr>
          <a:xfrm>
            <a:off x="340360" y="1397635"/>
            <a:ext cx="3990975" cy="2306955"/>
          </a:xfrm>
          <a:prstGeom prst="rect">
            <a:avLst/>
          </a:prstGeom>
          <a:noFill/>
        </p:spPr>
        <p:txBody>
          <a:bodyPr wrap="square" rtlCol="0">
            <a:spAutoFit/>
          </a:bodyPr>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2.在色彩管理界面选择所需制作icc的曲线，点击工具按钮，选择ICC，点击创建ICC，按上述步骤制作icc（详情见12章）打印时选择icc打印即可。</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可选择在第三方软件（</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i1profiler</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）中扫描色表生成</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ICC</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文件，在工具中选择导入</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ICC</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即可</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7" name="文本框 6"/>
          <p:cNvSpPr txBox="1"/>
          <p:nvPr>
            <p:custDataLst>
              <p:tags r:id="rId3"/>
            </p:custDataLst>
          </p:nvPr>
        </p:nvSpPr>
        <p:spPr>
          <a:xfrm>
            <a:off x="340360" y="1397635"/>
            <a:ext cx="3990975" cy="1198880"/>
          </a:xfrm>
          <a:prstGeom prst="rect">
            <a:avLst/>
          </a:prstGeom>
          <a:noFill/>
        </p:spPr>
        <p:txBody>
          <a:bodyPr wrap="square" rtlCol="0">
            <a:spAutoFit/>
          </a:bodyPr>
          <a:p>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可选择在第三方软件（</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i1profiler</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）中扫描色表生成</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ICC</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文件</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其效果与自研</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ICC</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基本</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一致</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962415" y="1917695"/>
            <a:ext cx="4405065" cy="4496466"/>
            <a:chOff x="10285" y="1998"/>
            <a:chExt cx="7940" cy="8105"/>
          </a:xfrm>
        </p:grpSpPr>
        <p:pic>
          <p:nvPicPr>
            <p:cNvPr id="25" name="图片 24"/>
            <p:cNvPicPr>
              <a:picLocks noChangeAspect="1"/>
            </p:cNvPicPr>
            <p:nvPr>
              <p:custDataLst>
                <p:tags r:id="rId4"/>
              </p:custDataLst>
            </p:nvPr>
          </p:nvPicPr>
          <p:blipFill rotWithShape="1">
            <a:blip r:embed="rId5"/>
            <a:srcRect b="29659"/>
            <a:stretch>
              <a:fillRect/>
            </a:stretch>
          </p:blipFill>
          <p:spPr>
            <a:xfrm>
              <a:off x="10285" y="1998"/>
              <a:ext cx="7900" cy="3880"/>
            </a:xfrm>
            <a:prstGeom prst="rect">
              <a:avLst/>
            </a:prstGeom>
          </p:spPr>
        </p:pic>
        <p:pic>
          <p:nvPicPr>
            <p:cNvPr id="12" name="图片 11"/>
            <p:cNvPicPr>
              <a:picLocks noChangeAspect="1"/>
            </p:cNvPicPr>
            <p:nvPr>
              <p:custDataLst>
                <p:tags r:id="rId6"/>
              </p:custDataLst>
            </p:nvPr>
          </p:nvPicPr>
          <p:blipFill>
            <a:blip r:embed="rId7"/>
            <a:srcRect b="18003"/>
            <a:stretch>
              <a:fillRect/>
            </a:stretch>
          </p:blipFill>
          <p:spPr>
            <a:xfrm>
              <a:off x="10285" y="5967"/>
              <a:ext cx="7941" cy="4137"/>
            </a:xfrm>
            <a:prstGeom prst="rect">
              <a:avLst/>
            </a:prstGeom>
            <a:effectLst>
              <a:softEdge rad="31750"/>
            </a:effectLst>
          </p:spPr>
        </p:pic>
      </p:grpSp>
      <p:sp>
        <p:nvSpPr>
          <p:cNvPr id="9" name="矩形 8"/>
          <p:cNvSpPr/>
          <p:nvPr>
            <p:custDataLst>
              <p:tags r:id="rId8"/>
            </p:custDataLst>
          </p:nvPr>
        </p:nvSpPr>
        <p:spPr>
          <a:xfrm>
            <a:off x="6940199" y="2205230"/>
            <a:ext cx="4405065" cy="1079685"/>
          </a:xfrm>
          <a:prstGeom prst="rect">
            <a:avLst/>
          </a:prstGeom>
          <a:noFill/>
          <a:ln w="28575" cap="flat" cmpd="sng" algn="ctr">
            <a:solidFill>
              <a:srgbClr val="FF0000"/>
            </a:solidFill>
            <a:prstDash val="solid"/>
            <a:round/>
            <a:headEnd type="none" w="med" len="med"/>
            <a:tailEnd type="none" w="med" len="med"/>
          </a:ln>
        </p:spPr>
        <p:txBody>
          <a:bodyPr vert="horz" wrap="square" lIns="91401" tIns="45700" rIns="91401" bIns="4570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矩形 13"/>
          <p:cNvSpPr/>
          <p:nvPr>
            <p:custDataLst>
              <p:tags r:id="rId9"/>
            </p:custDataLst>
          </p:nvPr>
        </p:nvSpPr>
        <p:spPr>
          <a:xfrm>
            <a:off x="6940199" y="4652770"/>
            <a:ext cx="4427280" cy="431620"/>
          </a:xfrm>
          <a:prstGeom prst="rect">
            <a:avLst/>
          </a:prstGeom>
          <a:noFill/>
          <a:ln w="28575" cap="flat" cmpd="sng" algn="ctr">
            <a:solidFill>
              <a:srgbClr val="FF0000"/>
            </a:solidFill>
            <a:prstDash val="solid"/>
            <a:round/>
            <a:headEnd type="none" w="med" len="med"/>
            <a:tailEnd type="none" w="med" len="med"/>
          </a:ln>
        </p:spPr>
        <p:txBody>
          <a:bodyPr vert="horz" wrap="square" lIns="91401" tIns="45700" rIns="91401" bIns="4570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文本框 10"/>
          <p:cNvSpPr txBox="1"/>
          <p:nvPr>
            <p:custDataLst>
              <p:tags r:id="rId10"/>
            </p:custDataLst>
          </p:nvPr>
        </p:nvSpPr>
        <p:spPr>
          <a:xfrm>
            <a:off x="409949" y="2780630"/>
            <a:ext cx="5409851" cy="3938270"/>
          </a:xfrm>
          <a:prstGeom prst="rect">
            <a:avLst/>
          </a:prstGeom>
          <a:noFill/>
        </p:spPr>
        <p:txBody>
          <a:bodyPr wrap="square" rtlCol="0" anchor="t">
            <a:spAutoFit/>
          </a:bodyPr>
          <a:p>
            <a:pPr>
              <a:lnSpc>
                <a:spcPct val="150000"/>
              </a:lnSpc>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sym typeface="+mn-ea"/>
              </a:rPr>
              <a:t>第三方</a:t>
            </a:r>
            <a:r>
              <a:rPr lang="en-US" altLang="zh-CN" b="1">
                <a:solidFill>
                  <a:schemeClr val="tx1">
                    <a:lumMod val="95000"/>
                    <a:lumOff val="5000"/>
                  </a:schemeClr>
                </a:solidFill>
                <a:latin typeface="微软雅黑" panose="020B0503020204020204" pitchFamily="34" charset="-122"/>
                <a:ea typeface="微软雅黑" panose="020B0503020204020204" pitchFamily="34" charset="-122"/>
                <a:sym typeface="+mn-ea"/>
              </a:rPr>
              <a:t>-ICC</a:t>
            </a:r>
            <a:r>
              <a:rPr lang="zh-CN" altLang="en-US" b="1">
                <a:solidFill>
                  <a:schemeClr val="tx1">
                    <a:lumMod val="95000"/>
                    <a:lumOff val="5000"/>
                  </a:schemeClr>
                </a:solidFill>
                <a:latin typeface="微软雅黑" panose="020B0503020204020204" pitchFamily="34" charset="-122"/>
                <a:ea typeface="微软雅黑" panose="020B0503020204020204" pitchFamily="34" charset="-122"/>
                <a:sym typeface="+mn-ea"/>
              </a:rPr>
              <a:t>制作</a:t>
            </a:r>
            <a:endParaRPr lang="zh-CN" altLang="en-US"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marL="457200" indent="-457200"/>
            <a:endParaRPr lang="zh-CN" b="1">
              <a:solidFill>
                <a:schemeClr val="tx1">
                  <a:lumMod val="95000"/>
                  <a:lumOff val="5000"/>
                </a:schemeClr>
              </a:solidFill>
              <a:latin typeface="+mj-ea"/>
              <a:ea typeface="+mj-ea"/>
              <a:cs typeface="+mj-ea"/>
              <a:sym typeface="+mn-ea"/>
            </a:endParaRPr>
          </a:p>
          <a:p>
            <a:pPr marL="0" marR="0" lvl="0" indent="0" algn="just" defTabSz="914400" rtl="0" eaLnBrk="1" fontAlgn="auto" latinLnBrk="0" hangingPunct="1">
              <a:lnSpc>
                <a:spcPct val="130000"/>
              </a:lnSpc>
              <a:spcBef>
                <a:spcPts val="0"/>
              </a:spcBef>
              <a:spcAft>
                <a:spcPts val="0"/>
              </a:spcAft>
              <a:buClrTx/>
              <a:buSzTx/>
              <a:buFontTx/>
              <a:buNone/>
              <a:defRPr/>
            </a:pPr>
            <a:r>
              <a:rPr lang="en-US" altLang="zh-CN" b="1" kern="0" noProof="0" dirty="0">
                <a:ln>
                  <a:noFill/>
                </a:ln>
                <a:solidFill>
                  <a:schemeClr val="tx1">
                    <a:lumMod val="95000"/>
                    <a:lumOff val="5000"/>
                  </a:schemeClr>
                </a:solidFill>
                <a:effectLst/>
                <a:uLnTx/>
                <a:uFillTx/>
                <a:latin typeface="+mj-ea"/>
                <a:ea typeface="+mj-ea"/>
                <a:cs typeface="+mn-ea"/>
                <a:sym typeface="Arial" panose="020B0604020202020204" pitchFamily="34" charset="0"/>
              </a:rPr>
              <a:t>1.</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安装</a:t>
            </a:r>
            <a:r>
              <a:rPr lang="en-US" altLang="zh-CN"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i1 profile</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软件，打开软件后确认下图中的所列标准是不是都是显示为可用，如果是</a:t>
            </a:r>
            <a:r>
              <a:rPr lang="zh-CN" altLang="en-US" b="1" kern="0" noProof="0" dirty="0">
                <a:ln>
                  <a:noFill/>
                </a:ln>
                <a:solidFill>
                  <a:srgbClr val="FF0000"/>
                </a:solidFill>
                <a:effectLst/>
                <a:uLnTx/>
                <a:uFillTx/>
                <a:latin typeface="+mj-ea"/>
                <a:ea typeface="+mj-ea"/>
                <a:cs typeface="+mj-ea"/>
                <a:sym typeface="Arial" panose="020B0604020202020204" pitchFamily="34" charset="0"/>
              </a:rPr>
              <a:t>红色的，则不可以使用</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，需要激活。</a:t>
            </a:r>
            <a:endParaRPr lang="zh-CN" altLang="en-US"/>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b="1" i="0" kern="0" baseline="0" noProof="0" dirty="0">
              <a:ln>
                <a:noFill/>
              </a:ln>
              <a:solidFill>
                <a:schemeClr val="bg1">
                  <a:lumMod val="50000"/>
                </a:schemeClr>
              </a:solidFill>
              <a:effectLst/>
              <a:uLnTx/>
              <a:uFillTx/>
              <a:latin typeface="+mj-ea"/>
              <a:ea typeface="+mj-ea"/>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lang="en-US" altLang="zh-CN" b="1" kern="0" noProof="0" dirty="0">
                <a:ln>
                  <a:noFill/>
                </a:ln>
                <a:solidFill>
                  <a:schemeClr val="tx1">
                    <a:lumMod val="95000"/>
                    <a:lumOff val="5000"/>
                  </a:schemeClr>
                </a:solidFill>
                <a:effectLst/>
                <a:uLnTx/>
                <a:uFillTx/>
                <a:latin typeface="+mj-ea"/>
                <a:ea typeface="+mj-ea"/>
                <a:cs typeface="+mn-ea"/>
                <a:sym typeface="Arial" panose="020B0604020202020204" pitchFamily="34" charset="0"/>
              </a:rPr>
              <a:t>2.</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设备选择为</a:t>
            </a:r>
            <a:r>
              <a:rPr lang="en-US" altLang="zh-CN" b="1" kern="0" noProof="0" dirty="0">
                <a:ln>
                  <a:noFill/>
                </a:ln>
                <a:solidFill>
                  <a:srgbClr val="FF0000"/>
                </a:solidFill>
                <a:effectLst/>
                <a:uLnTx/>
                <a:uFillTx/>
                <a:latin typeface="+mj-ea"/>
                <a:ea typeface="+mj-ea"/>
                <a:cs typeface="+mj-ea"/>
                <a:sym typeface="Arial" panose="020B0604020202020204" pitchFamily="34" charset="0"/>
              </a:rPr>
              <a:t>CMYK</a:t>
            </a:r>
            <a:r>
              <a:rPr lang="zh-CN" altLang="en-US" b="1" kern="0" noProof="0" dirty="0">
                <a:ln>
                  <a:noFill/>
                </a:ln>
                <a:solidFill>
                  <a:srgbClr val="FF0000"/>
                </a:solidFill>
                <a:effectLst/>
                <a:uLnTx/>
                <a:uFillTx/>
                <a:latin typeface="+mj-ea"/>
                <a:ea typeface="+mj-ea"/>
                <a:cs typeface="+mj-ea"/>
                <a:sym typeface="Arial" panose="020B0604020202020204" pitchFamily="34" charset="0"/>
              </a:rPr>
              <a:t>打印机</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，然后点选</a:t>
            </a:r>
            <a:r>
              <a:rPr lang="zh-CN" altLang="en-US" b="1" kern="0" noProof="0" dirty="0">
                <a:ln>
                  <a:noFill/>
                </a:ln>
                <a:solidFill>
                  <a:srgbClr val="FF0000"/>
                </a:solidFill>
                <a:effectLst/>
                <a:uLnTx/>
                <a:uFillTx/>
                <a:latin typeface="+mj-ea"/>
                <a:ea typeface="+mj-ea"/>
                <a:cs typeface="+mj-ea"/>
                <a:sym typeface="Arial" panose="020B0604020202020204" pitchFamily="34" charset="0"/>
              </a:rPr>
              <a:t>色彩管理</a:t>
            </a:r>
            <a:r>
              <a:rPr lang="zh-CN" altLang="en-US" b="1" kern="0" noProof="0" dirty="0">
                <a:ln>
                  <a:noFill/>
                </a:ln>
                <a:solidFill>
                  <a:schemeClr val="bg1">
                    <a:lumMod val="50000"/>
                  </a:schemeClr>
                </a:solidFill>
                <a:effectLst/>
                <a:uLnTx/>
                <a:uFillTx/>
                <a:latin typeface="+mj-ea"/>
                <a:ea typeface="+mj-ea"/>
                <a:cs typeface="+mj-ea"/>
                <a:sym typeface="Arial" panose="020B0604020202020204" pitchFamily="34" charset="0"/>
              </a:rPr>
              <a:t>，</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跳转到色块控制的界面。</a:t>
            </a:r>
            <a:endParaRPr kumimoji="0" lang="zh-CN" altLang="en-US" b="1" i="0" kern="0" baseline="0" noProof="0" dirty="0">
              <a:ln>
                <a:noFill/>
              </a:ln>
              <a:solidFill>
                <a:schemeClr val="bg1">
                  <a:lumMod val="50000"/>
                </a:schemeClr>
              </a:solidFill>
              <a:effectLst/>
              <a:uLnTx/>
              <a:uFillTx/>
              <a:latin typeface="+mj-ea"/>
              <a:ea typeface="+mj-ea"/>
              <a:cs typeface="+mj-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lang="zh-CN" altLang="en-US" b="1" kern="0" noProof="0" dirty="0">
              <a:ln>
                <a:noFill/>
              </a:ln>
              <a:solidFill>
                <a:srgbClr val="FF0000"/>
              </a:solidFill>
              <a:effectLst/>
              <a:uLnTx/>
              <a:uFillTx/>
              <a:latin typeface="+mj-ea"/>
              <a:ea typeface="+mj-ea"/>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b="1" i="0" kern="0" baseline="0" noProof="0" dirty="0">
              <a:ln>
                <a:noFill/>
              </a:ln>
              <a:solidFill>
                <a:schemeClr val="bg1">
                  <a:lumMod val="50000"/>
                </a:schemeClr>
              </a:solidFill>
              <a:effectLst/>
              <a:uLnTx/>
              <a:uFillTx/>
              <a:latin typeface="+mj-ea"/>
              <a:ea typeface="+mj-ea"/>
              <a:cs typeface="+mn-ea"/>
              <a:sym typeface="Arial" panose="020B0604020202020204" pitchFamily="34" charset="0"/>
            </a:endParaRPr>
          </a:p>
          <a:p>
            <a:pPr algn="l"/>
            <a:endParaRPr lang="en-US" altLang="zh-CN" b="1">
              <a:solidFill>
                <a:schemeClr val="bg1">
                  <a:lumMod val="50000"/>
                </a:schemeClr>
              </a:solidFill>
              <a:latin typeface="+mj-ea"/>
              <a:ea typeface="+mj-ea"/>
              <a:cs typeface="+mj-ea"/>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4"/>
            </p:custDataLst>
          </p:nvPr>
        </p:nvSpPr>
        <p:spPr>
          <a:xfrm>
            <a:off x="628389" y="1989420"/>
            <a:ext cx="5409851" cy="4494530"/>
          </a:xfrm>
          <a:prstGeom prst="rect">
            <a:avLst/>
          </a:prstGeom>
          <a:noFill/>
        </p:spPr>
        <p:txBody>
          <a:bodyPr wrap="square" rtlCol="0" anchor="t">
            <a:spAutoFit/>
          </a:bodyPr>
          <a:p>
            <a:pPr algn="l"/>
            <a:r>
              <a:rPr lang="en-US" altLang="zh-CN"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3.</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生成的色块数目可以</a:t>
            </a:r>
            <a:r>
              <a:rPr lang="zh-CN" altLang="en-US" b="1" kern="0" noProof="0" dirty="0">
                <a:ln>
                  <a:noFill/>
                </a:ln>
                <a:solidFill>
                  <a:srgbClr val="FF0000"/>
                </a:solidFill>
                <a:effectLst/>
                <a:uLnTx/>
                <a:uFillTx/>
                <a:latin typeface="+mj-ea"/>
                <a:ea typeface="+mj-ea"/>
                <a:cs typeface="+mj-ea"/>
                <a:sym typeface="Arial" panose="020B0604020202020204" pitchFamily="34" charset="0"/>
              </a:rPr>
              <a:t>自定义控制</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，不一定非要是</a:t>
            </a:r>
            <a:r>
              <a:rPr lang="en-US" altLang="zh-CN"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2033</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色块，一般来说，</a:t>
            </a:r>
            <a:r>
              <a:rPr lang="en-US" altLang="zh-CN" b="1" kern="0" noProof="0" dirty="0">
                <a:ln>
                  <a:noFill/>
                </a:ln>
                <a:solidFill>
                  <a:srgbClr val="FF0000"/>
                </a:solidFill>
                <a:effectLst/>
                <a:uLnTx/>
                <a:uFillTx/>
                <a:latin typeface="+mj-ea"/>
                <a:ea typeface="+mj-ea"/>
                <a:cs typeface="+mj-ea"/>
                <a:sym typeface="Arial" panose="020B0604020202020204" pitchFamily="34" charset="0"/>
              </a:rPr>
              <a:t>1200</a:t>
            </a:r>
            <a:r>
              <a:rPr lang="zh-CN" altLang="en-US" b="1" kern="0" noProof="0" dirty="0">
                <a:ln>
                  <a:noFill/>
                </a:ln>
                <a:solidFill>
                  <a:srgbClr val="FF0000"/>
                </a:solidFill>
                <a:effectLst/>
                <a:uLnTx/>
                <a:uFillTx/>
                <a:latin typeface="+mj-ea"/>
                <a:ea typeface="+mj-ea"/>
                <a:cs typeface="+mj-ea"/>
                <a:sym typeface="Arial" panose="020B0604020202020204" pitchFamily="34" charset="0"/>
              </a:rPr>
              <a:t>色块左右基本可以满足大部分墨水</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的色域需求，扫描的色块也不是越多越好，如果本身材料比较难扫描，可以适当减少色块数量来避免扫描出错的概率。</a:t>
            </a:r>
            <a:endPar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gn="l"/>
            <a:r>
              <a:rPr lang="zh-CN" altLang="en-US" b="1" kern="0" noProof="0" dirty="0">
                <a:ln>
                  <a:noFill/>
                </a:ln>
                <a:solidFill>
                  <a:srgbClr val="FF0000"/>
                </a:solidFill>
                <a:effectLst/>
                <a:uLnTx/>
                <a:uFillTx/>
                <a:latin typeface="+mj-ea"/>
                <a:ea typeface="+mj-ea"/>
                <a:cs typeface="+mj-ea"/>
                <a:sym typeface="Arial" panose="020B0604020202020204" pitchFamily="34" charset="0"/>
              </a:rPr>
              <a:t>注：一般推荐使用国际标准色块（左上色块表）</a:t>
            </a:r>
            <a:br>
              <a:rPr lang="zh-CN" altLang="en-US" b="1" kern="0" noProof="0" dirty="0">
                <a:ln>
                  <a:noFill/>
                </a:ln>
                <a:solidFill>
                  <a:srgbClr val="FF0000"/>
                </a:solidFill>
                <a:effectLst/>
                <a:uLnTx/>
                <a:uFillTx/>
                <a:latin typeface="+mj-ea"/>
                <a:ea typeface="+mj-ea"/>
                <a:cs typeface="+mj-ea"/>
                <a:sym typeface="Arial" panose="020B0604020202020204" pitchFamily="34" charset="0"/>
              </a:rPr>
            </a:br>
            <a:r>
              <a:rPr lang="zh-CN" altLang="en-US" b="1" kern="0" noProof="0" dirty="0">
                <a:ln>
                  <a:noFill/>
                </a:ln>
                <a:solidFill>
                  <a:srgbClr val="FF0000"/>
                </a:solidFill>
                <a:effectLst/>
                <a:uLnTx/>
                <a:uFillTx/>
                <a:latin typeface="+mj-ea"/>
                <a:ea typeface="+mj-ea"/>
                <a:cs typeface="+mj-ea"/>
                <a:sym typeface="Arial" panose="020B0604020202020204" pitchFamily="34" charset="0"/>
              </a:rPr>
              <a:t>推荐使用</a:t>
            </a:r>
            <a:r>
              <a:rPr lang="en-US" altLang="zh-CN" b="1" kern="0" noProof="0" dirty="0">
                <a:ln>
                  <a:noFill/>
                </a:ln>
                <a:solidFill>
                  <a:srgbClr val="FF0000"/>
                </a:solidFill>
                <a:effectLst/>
                <a:uLnTx/>
                <a:uFillTx/>
                <a:latin typeface="+mj-ea"/>
                <a:ea typeface="+mj-ea"/>
                <a:cs typeface="+mj-ea"/>
                <a:sym typeface="Arial" panose="020B0604020202020204" pitchFamily="34" charset="0"/>
              </a:rPr>
              <a:t>8.7-3</a:t>
            </a:r>
            <a:r>
              <a:rPr lang="zh-CN" altLang="en-US" b="1" kern="0" noProof="0" dirty="0">
                <a:ln>
                  <a:noFill/>
                </a:ln>
                <a:solidFill>
                  <a:srgbClr val="FF0000"/>
                </a:solidFill>
                <a:effectLst/>
                <a:uLnTx/>
                <a:uFillTx/>
                <a:latin typeface="+mj-ea"/>
                <a:ea typeface="+mj-ea"/>
                <a:cs typeface="+mj-ea"/>
                <a:sym typeface="Arial" panose="020B0604020202020204" pitchFamily="34" charset="0"/>
              </a:rPr>
              <a:t>图表</a:t>
            </a:r>
            <a:endParaRPr lang="zh-CN" altLang="en-US" b="1" kern="0" noProof="0" dirty="0">
              <a:ln>
                <a:noFill/>
              </a:ln>
              <a:solidFill>
                <a:srgbClr val="FF0000"/>
              </a:solidFill>
              <a:effectLst/>
              <a:uLnTx/>
              <a:uFillTx/>
              <a:latin typeface="+mj-ea"/>
              <a:ea typeface="+mj-ea"/>
              <a:cs typeface="+mj-ea"/>
              <a:sym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defRPr/>
            </a:pPr>
            <a:endParaRPr lang="zh-CN" altLang="en-US" b="1" kern="0" noProof="0" dirty="0">
              <a:ln>
                <a:noFill/>
              </a:ln>
              <a:solidFill>
                <a:schemeClr val="bg1">
                  <a:lumMod val="50000"/>
                </a:schemeClr>
              </a:solidFill>
              <a:effectLst/>
              <a:uLnTx/>
              <a:uFillTx/>
              <a:latin typeface="+mj-ea"/>
              <a:ea typeface="+mj-ea"/>
              <a:cs typeface="+mj-ea"/>
              <a:sym typeface="Arial" panose="020B0604020202020204" pitchFamily="34" charset="0"/>
            </a:endParaRPr>
          </a:p>
          <a:p>
            <a:pPr marR="0" lvl="0" algn="l" defTabSz="914400" rtl="0" fontAlgn="auto">
              <a:lnSpc>
                <a:spcPct val="100000"/>
              </a:lnSpc>
              <a:spcBef>
                <a:spcPts val="0"/>
              </a:spcBef>
              <a:spcAft>
                <a:spcPts val="0"/>
              </a:spcAft>
              <a:buClrTx/>
              <a:buSzTx/>
              <a:buFontTx/>
              <a:buNone/>
              <a:defRPr/>
            </a:pPr>
            <a:r>
              <a:rPr 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4.</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勾选不规则色块后会打乱色块的顺序，但是扫描的数据没太大区别，主要是应用于色块颜色差距过小仪器无法识别变化的情况，其他不需要设置，点击</a:t>
            </a:r>
            <a:r>
              <a:rPr lang="zh-CN" altLang="en-US" b="1" kern="0" noProof="0" dirty="0">
                <a:ln>
                  <a:noFill/>
                </a:ln>
                <a:solidFill>
                  <a:srgbClr val="FF0000"/>
                </a:solidFill>
                <a:effectLst/>
                <a:uLnTx/>
                <a:uFillTx/>
                <a:latin typeface="+mj-ea"/>
                <a:ea typeface="+mj-ea"/>
                <a:cs typeface="+mj-ea"/>
                <a:sym typeface="Arial" panose="020B0604020202020204" pitchFamily="34" charset="0"/>
              </a:rPr>
              <a:t>下一步</a:t>
            </a:r>
            <a:r>
              <a:rPr lang="zh-CN" altLang="en-US" b="1" kern="0" noProof="0" dirty="0">
                <a:ln>
                  <a:noFill/>
                </a:ln>
                <a:solidFill>
                  <a:schemeClr val="bg1">
                    <a:lumMod val="50000"/>
                  </a:schemeClr>
                </a:solidFill>
                <a:effectLst/>
                <a:uLnTx/>
                <a:uFillTx/>
                <a:latin typeface="+mj-ea"/>
                <a:ea typeface="+mj-ea"/>
                <a:cs typeface="+mj-ea"/>
                <a:sym typeface="Arial" panose="020B0604020202020204" pitchFamily="34" charset="0"/>
              </a:rPr>
              <a:t>。</a:t>
            </a:r>
            <a:endParaRPr lang="zh-CN" altLang="en-US" b="1" kern="0" noProof="0" dirty="0">
              <a:ln>
                <a:noFill/>
              </a:ln>
              <a:solidFill>
                <a:schemeClr val="bg1">
                  <a:lumMod val="50000"/>
                </a:schemeClr>
              </a:solidFill>
              <a:effectLst/>
              <a:uLnTx/>
              <a:uFillTx/>
              <a:latin typeface="+mj-ea"/>
              <a:ea typeface="+mj-ea"/>
              <a:cs typeface="+mj-ea"/>
              <a:sym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defRPr/>
            </a:pPr>
            <a:endParaRPr lang="zh-CN" altLang="en-US" b="1" kern="0" noProof="0" dirty="0">
              <a:ln>
                <a:noFill/>
              </a:ln>
              <a:solidFill>
                <a:srgbClr val="FF0000"/>
              </a:solidFill>
              <a:effectLst/>
              <a:uLnTx/>
              <a:uFillTx/>
              <a:latin typeface="+mj-ea"/>
              <a:ea typeface="+mj-ea"/>
              <a:cs typeface="+mn-ea"/>
              <a:sym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b="1" i="0" kern="0" baseline="0" noProof="0" dirty="0">
              <a:ln>
                <a:noFill/>
              </a:ln>
              <a:solidFill>
                <a:schemeClr val="bg1">
                  <a:lumMod val="50000"/>
                </a:schemeClr>
              </a:solidFill>
              <a:effectLst/>
              <a:uLnTx/>
              <a:uFillTx/>
              <a:latin typeface="+mj-ea"/>
              <a:ea typeface="+mj-ea"/>
              <a:cs typeface="+mn-ea"/>
              <a:sym typeface="Arial" panose="020B0604020202020204" pitchFamily="34" charset="0"/>
            </a:endParaRPr>
          </a:p>
          <a:p>
            <a:pPr algn="l"/>
            <a:endParaRPr lang="en-US" altLang="zh-CN" b="1">
              <a:solidFill>
                <a:schemeClr val="bg1">
                  <a:lumMod val="50000"/>
                </a:schemeClr>
              </a:solidFill>
              <a:latin typeface="+mj-ea"/>
              <a:ea typeface="+mj-ea"/>
              <a:cs typeface="+mj-ea"/>
              <a:sym typeface="+mn-ea"/>
            </a:endParaRPr>
          </a:p>
        </p:txBody>
      </p:sp>
      <p:pic>
        <p:nvPicPr>
          <p:cNvPr id="13" name="图片 12"/>
          <p:cNvPicPr>
            <a:picLocks noChangeAspect="1"/>
          </p:cNvPicPr>
          <p:nvPr>
            <p:custDataLst>
              <p:tags r:id="rId5"/>
            </p:custDataLst>
          </p:nvPr>
        </p:nvPicPr>
        <p:blipFill>
          <a:blip r:embed="rId6"/>
          <a:stretch>
            <a:fillRect/>
          </a:stretch>
        </p:blipFill>
        <p:spPr>
          <a:xfrm>
            <a:off x="6385955" y="1052998"/>
            <a:ext cx="4541533" cy="2941999"/>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6458585" y="4077335"/>
            <a:ext cx="4509135" cy="25190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628389" y="1989420"/>
            <a:ext cx="3573561" cy="3415030"/>
          </a:xfrm>
          <a:prstGeom prst="rect">
            <a:avLst/>
          </a:prstGeom>
          <a:noFill/>
        </p:spPr>
        <p:txBody>
          <a:bodyPr wrap="square" rtlCol="0" anchor="t">
            <a:spAutoFit/>
          </a:bodyPr>
          <a:p>
            <a:pPr>
              <a:lnSpc>
                <a:spcPct val="100000"/>
              </a:lnSpc>
            </a:pPr>
            <a:r>
              <a:rPr lang="en-US" altLang="zh-CN" b="1">
                <a:solidFill>
                  <a:schemeClr val="tx1">
                    <a:lumMod val="95000"/>
                    <a:lumOff val="5000"/>
                  </a:schemeClr>
                </a:solidFill>
                <a:latin typeface="+mj-ea"/>
                <a:ea typeface="+mj-ea"/>
                <a:cs typeface="+mj-ea"/>
                <a:sym typeface="+mn-ea"/>
              </a:rPr>
              <a:t>5.</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设备设置一般为</a:t>
            </a:r>
            <a:r>
              <a:rPr lang="en-US" altLang="zh-CN"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i1 pro 2 </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与</a:t>
            </a:r>
            <a:r>
              <a:rPr lang="en-US" altLang="zh-CN"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i1 pro </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，根据设备的不同来进行选择，页面设置会决定打印色块图的页数，一般不用修改。</a:t>
            </a:r>
            <a:endPar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gn="l">
              <a:lnSpc>
                <a:spcPct val="100000"/>
              </a:lnSpc>
            </a:pPr>
            <a:endParaRPr lang="en-US" altLang="zh-CN" b="1">
              <a:solidFill>
                <a:schemeClr val="tx1">
                  <a:lumMod val="95000"/>
                  <a:lumOff val="5000"/>
                </a:schemeClr>
              </a:solidFill>
              <a:latin typeface="+mj-ea"/>
              <a:ea typeface="+mj-ea"/>
              <a:cs typeface="+mj-ea"/>
              <a:sym typeface="+mn-ea"/>
            </a:endParaRPr>
          </a:p>
          <a:p>
            <a:pPr algn="l">
              <a:lnSpc>
                <a:spcPct val="100000"/>
              </a:lnSpc>
            </a:pPr>
            <a:r>
              <a:rPr lang="en-US" altLang="zh-CN" b="1">
                <a:solidFill>
                  <a:schemeClr val="tx1">
                    <a:lumMod val="95000"/>
                    <a:lumOff val="5000"/>
                  </a:schemeClr>
                </a:solidFill>
                <a:latin typeface="+mj-ea"/>
                <a:ea typeface="+mj-ea"/>
                <a:cs typeface="+mj-ea"/>
                <a:sym typeface="+mn-ea"/>
              </a:rPr>
              <a:t>6.</a:t>
            </a:r>
            <a:r>
              <a:rPr lang="zh-CN" altLang="en-US" b="1">
                <a:solidFill>
                  <a:schemeClr val="tx1">
                    <a:lumMod val="95000"/>
                    <a:lumOff val="5000"/>
                  </a:schemeClr>
                </a:solidFill>
                <a:latin typeface="+mj-ea"/>
                <a:ea typeface="+mj-ea"/>
                <a:cs typeface="+mj-ea"/>
                <a:sym typeface="+mn-ea"/>
              </a:rPr>
              <a:t>右边</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图是扫描的色块，点选下方的</a:t>
            </a:r>
            <a:r>
              <a:rPr lang="zh-CN" altLang="en-US" b="1" kern="0" noProof="0" dirty="0">
                <a:ln>
                  <a:noFill/>
                </a:ln>
                <a:solidFill>
                  <a:srgbClr val="FF0000"/>
                </a:solidFill>
                <a:effectLst/>
                <a:uLnTx/>
                <a:uFillTx/>
                <a:latin typeface="+mj-ea"/>
                <a:ea typeface="+mj-ea"/>
                <a:cs typeface="+mj-ea"/>
                <a:sym typeface="Arial" panose="020B0604020202020204" pitchFamily="34" charset="0"/>
              </a:rPr>
              <a:t>另存为</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保存图片，导入锐印打印出来，锐印里面只</a:t>
            </a:r>
            <a:r>
              <a:rPr lang="zh-CN" altLang="en-US" b="1" kern="0" noProof="0" dirty="0">
                <a:ln>
                  <a:noFill/>
                </a:ln>
                <a:solidFill>
                  <a:srgbClr val="FF0000"/>
                </a:solidFill>
                <a:effectLst/>
                <a:uLnTx/>
                <a:uFillTx/>
                <a:latin typeface="+mj-ea"/>
                <a:ea typeface="+mj-ea"/>
                <a:cs typeface="+mj-ea"/>
                <a:sym typeface="Arial" panose="020B0604020202020204" pitchFamily="34" charset="0"/>
              </a:rPr>
              <a:t>使用线性化</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打印，其他的设置都</a:t>
            </a:r>
            <a:r>
              <a:rPr lang="zh-CN" altLang="en-US" b="1" kern="0" noProof="0" dirty="0">
                <a:ln>
                  <a:noFill/>
                </a:ln>
                <a:solidFill>
                  <a:srgbClr val="FF0000"/>
                </a:solidFill>
                <a:effectLst/>
                <a:uLnTx/>
                <a:uFillTx/>
                <a:latin typeface="+mj-ea"/>
                <a:ea typeface="+mj-ea"/>
                <a:cs typeface="+mj-ea"/>
                <a:sym typeface="Arial" panose="020B0604020202020204" pitchFamily="34" charset="0"/>
              </a:rPr>
              <a:t>不需要勾选。</a:t>
            </a:r>
            <a:endParaRPr lang="zh-CN" altLang="en-US" b="1" kern="0" noProof="0" dirty="0">
              <a:ln>
                <a:noFill/>
              </a:ln>
              <a:solidFill>
                <a:srgbClr val="FF0000"/>
              </a:solidFill>
              <a:effectLst/>
              <a:uLnTx/>
              <a:uFillTx/>
              <a:latin typeface="+mj-ea"/>
              <a:ea typeface="+mj-ea"/>
              <a:cs typeface="+mj-ea"/>
              <a:sym typeface="Arial" panose="020B0604020202020204" pitchFamily="34" charset="0"/>
            </a:endParaRPr>
          </a:p>
          <a:p>
            <a:pPr algn="l">
              <a:lnSpc>
                <a:spcPct val="100000"/>
              </a:lnSpc>
            </a:pPr>
            <a:endParaRPr lang="zh-CN" altLang="en-US" b="1" kern="0" noProof="0" dirty="0">
              <a:ln>
                <a:noFill/>
              </a:ln>
              <a:solidFill>
                <a:srgbClr val="FF0000"/>
              </a:solidFill>
              <a:effectLst/>
              <a:uLnTx/>
              <a:uFillTx/>
              <a:latin typeface="+mj-ea"/>
              <a:ea typeface="+mj-ea"/>
              <a:cs typeface="+mj-ea"/>
              <a:sym typeface="Arial" panose="020B0604020202020204" pitchFamily="34" charset="0"/>
            </a:endParaRPr>
          </a:p>
          <a:p>
            <a:pPr algn="l">
              <a:lnSpc>
                <a:spcPct val="100000"/>
              </a:lnSpc>
            </a:pPr>
            <a:r>
              <a:rPr lang="zh-CN" altLang="en-US" b="1" kern="0" noProof="0" dirty="0">
                <a:ln>
                  <a:noFill/>
                </a:ln>
                <a:solidFill>
                  <a:srgbClr val="FF0000"/>
                </a:solidFill>
                <a:effectLst/>
                <a:uLnTx/>
                <a:uFillTx/>
                <a:latin typeface="+mj-ea"/>
                <a:ea typeface="+mj-ea"/>
                <a:cs typeface="+mj-ea"/>
                <a:sym typeface="Arial" panose="020B0604020202020204" pitchFamily="34" charset="0"/>
              </a:rPr>
              <a:t>打印完成后，点击下一步测量。</a:t>
            </a:r>
            <a:endParaRPr lang="zh-CN" altLang="en-US" b="1" kern="0" noProof="0" dirty="0">
              <a:ln>
                <a:noFill/>
              </a:ln>
              <a:solidFill>
                <a:srgbClr val="FF0000"/>
              </a:solidFill>
              <a:effectLst/>
              <a:uLnTx/>
              <a:uFillTx/>
              <a:latin typeface="+mj-ea"/>
              <a:ea typeface="+mj-ea"/>
              <a:cs typeface="+mj-ea"/>
              <a:sym typeface="Arial" panose="020B0604020202020204" pitchFamily="34" charset="0"/>
            </a:endParaRPr>
          </a:p>
        </p:txBody>
      </p:sp>
      <p:pic>
        <p:nvPicPr>
          <p:cNvPr id="5" name="图片 4"/>
          <p:cNvPicPr>
            <a:picLocks noChangeAspect="1"/>
          </p:cNvPicPr>
          <p:nvPr>
            <p:custDataLst>
              <p:tags r:id="rId5"/>
            </p:custDataLst>
          </p:nvPr>
        </p:nvPicPr>
        <p:blipFill>
          <a:blip r:embed="rId6"/>
          <a:stretch>
            <a:fillRect/>
          </a:stretch>
        </p:blipFill>
        <p:spPr>
          <a:xfrm>
            <a:off x="4154170" y="1337945"/>
            <a:ext cx="7728585" cy="46894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341369" y="1989420"/>
            <a:ext cx="3573561" cy="2861310"/>
          </a:xfrm>
          <a:prstGeom prst="rect">
            <a:avLst/>
          </a:prstGeom>
          <a:noFill/>
        </p:spPr>
        <p:txBody>
          <a:bodyPr wrap="square" rtlCol="0" anchor="t">
            <a:spAutoFit/>
          </a:bodyPr>
          <a:p>
            <a:pPr>
              <a:lnSpc>
                <a:spcPct val="100000"/>
              </a:lnSpc>
            </a:pPr>
            <a:r>
              <a:rPr lang="en-US" altLang="zh-CN" b="1">
                <a:solidFill>
                  <a:schemeClr val="tx1">
                    <a:lumMod val="95000"/>
                    <a:lumOff val="5000"/>
                  </a:schemeClr>
                </a:solidFill>
                <a:latin typeface="+mj-ea"/>
                <a:ea typeface="+mj-ea"/>
                <a:cs typeface="+mj-ea"/>
                <a:sym typeface="+mn-ea"/>
              </a:rPr>
              <a:t>7.</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测量：一般选择</a:t>
            </a:r>
            <a:r>
              <a:rPr lang="zh-CN" altLang="en-US" b="1" kern="0" noProof="0" dirty="0">
                <a:ln>
                  <a:noFill/>
                </a:ln>
                <a:solidFill>
                  <a:srgbClr val="FF0000"/>
                </a:solidFill>
                <a:effectLst/>
                <a:uLnTx/>
                <a:uFillTx/>
                <a:latin typeface="+mj-ea"/>
                <a:ea typeface="+mj-ea"/>
                <a:cs typeface="+mj-ea"/>
                <a:sym typeface="Arial" panose="020B0604020202020204" pitchFamily="34" charset="0"/>
              </a:rPr>
              <a:t>单扫描比较节省时间</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，双扫描更能</a:t>
            </a:r>
            <a:r>
              <a:rPr lang="zh-CN" altLang="en-US" b="1" kern="0" noProof="0" dirty="0">
                <a:ln>
                  <a:noFill/>
                </a:ln>
                <a:solidFill>
                  <a:srgbClr val="FF0000"/>
                </a:solidFill>
                <a:effectLst/>
                <a:uLnTx/>
                <a:uFillTx/>
                <a:latin typeface="+mj-ea"/>
                <a:ea typeface="+mj-ea"/>
                <a:cs typeface="+mj-ea"/>
                <a:sym typeface="Arial" panose="020B0604020202020204" pitchFamily="34" charset="0"/>
              </a:rPr>
              <a:t>保证数据的准确性</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，根据实际情况来选择，一般情况下单扫描就够了，插上</a:t>
            </a:r>
            <a:r>
              <a:rPr lang="en-US" altLang="zh-CN"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i1</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选择后模式点击</a:t>
            </a:r>
            <a:r>
              <a:rPr lang="zh-CN" altLang="en-US" b="1" kern="0" noProof="0" dirty="0">
                <a:ln>
                  <a:noFill/>
                </a:ln>
                <a:solidFill>
                  <a:srgbClr val="FF0000"/>
                </a:solidFill>
                <a:effectLst/>
                <a:uLnTx/>
                <a:uFillTx/>
                <a:latin typeface="+mj-ea"/>
                <a:ea typeface="+mj-ea"/>
                <a:cs typeface="+mj-ea"/>
                <a:sym typeface="Arial" panose="020B0604020202020204" pitchFamily="34" charset="0"/>
              </a:rPr>
              <a:t>校准</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按钮等待提升校正完成后按照扫描行数提示扫描即可。</a:t>
            </a:r>
            <a:endPar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00000"/>
              </a:lnSpc>
            </a:pPr>
            <a:endParaRPr kumimoji="0" lang="zh-CN" altLang="en-US" b="1" i="0" kern="0" baseline="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r>
              <a:rPr lang="en-US" altLang="zh-CN" b="1" kern="0" noProof="0" dirty="0">
                <a:ln>
                  <a:noFill/>
                </a:ln>
                <a:solidFill>
                  <a:srgbClr val="FF0000"/>
                </a:solidFill>
                <a:effectLst/>
                <a:uLnTx/>
                <a:uFillTx/>
                <a:latin typeface="+mj-ea"/>
                <a:ea typeface="+mj-ea"/>
                <a:cs typeface="+mj-ea"/>
                <a:sym typeface="Arial" panose="020B0604020202020204" pitchFamily="34" charset="0"/>
              </a:rPr>
              <a:t>i1</a:t>
            </a:r>
            <a:r>
              <a:rPr lang="zh-CN" altLang="en-US" b="1" kern="0" noProof="0" dirty="0">
                <a:ln>
                  <a:noFill/>
                </a:ln>
                <a:solidFill>
                  <a:srgbClr val="FF0000"/>
                </a:solidFill>
                <a:effectLst/>
                <a:uLnTx/>
                <a:uFillTx/>
                <a:latin typeface="+mj-ea"/>
                <a:ea typeface="+mj-ea"/>
                <a:cs typeface="+mj-ea"/>
                <a:sym typeface="Arial" panose="020B0604020202020204" pitchFamily="34" charset="0"/>
              </a:rPr>
              <a:t>一代</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设备无法选择双扫描，正常现象，不是错误。</a:t>
            </a:r>
            <a:endPar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5" name="图片 4"/>
          <p:cNvPicPr>
            <a:picLocks noChangeAspect="1"/>
          </p:cNvPicPr>
          <p:nvPr>
            <p:custDataLst>
              <p:tags r:id="rId5"/>
            </p:custDataLst>
          </p:nvPr>
        </p:nvPicPr>
        <p:blipFill>
          <a:blip r:embed="rId6"/>
          <a:stretch>
            <a:fillRect/>
          </a:stretch>
        </p:blipFill>
        <p:spPr>
          <a:xfrm>
            <a:off x="3931285" y="1224915"/>
            <a:ext cx="7964805" cy="48075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484879" y="2348195"/>
            <a:ext cx="3573561" cy="2306955"/>
          </a:xfrm>
          <a:prstGeom prst="rect">
            <a:avLst/>
          </a:prstGeom>
          <a:noFill/>
        </p:spPr>
        <p:txBody>
          <a:bodyPr wrap="square" rtlCol="0" anchor="t">
            <a:spAutoFit/>
          </a:bodyPr>
          <a:p>
            <a:pPr>
              <a:lnSpc>
                <a:spcPct val="100000"/>
              </a:lnSpc>
            </a:pPr>
            <a:r>
              <a:rPr lang="en-US" altLang="zh-CN" b="1">
                <a:solidFill>
                  <a:schemeClr val="tx1">
                    <a:lumMod val="95000"/>
                    <a:lumOff val="5000"/>
                  </a:schemeClr>
                </a:solidFill>
                <a:latin typeface="+mj-ea"/>
                <a:ea typeface="+mj-ea"/>
                <a:cs typeface="+mj-ea"/>
                <a:sym typeface="+mn-ea"/>
              </a:rPr>
              <a:t>8.</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全部色块扫描完成后，如果是双扫描需要将下方的测量数据参数设置为</a:t>
            </a:r>
            <a:r>
              <a:rPr lang="en-US" altLang="zh-CN"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M1(D50)</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a:t>
            </a:r>
            <a:r>
              <a:rPr lang="zh-CN" altLang="en-US" b="1" kern="0" noProof="0" dirty="0">
                <a:ln>
                  <a:noFill/>
                </a:ln>
                <a:solidFill>
                  <a:srgbClr val="FF0000"/>
                </a:solidFill>
                <a:effectLst/>
                <a:uLnTx/>
                <a:uFillTx/>
                <a:latin typeface="+mj-ea"/>
                <a:ea typeface="+mj-ea"/>
                <a:cs typeface="+mj-ea"/>
                <a:sym typeface="Arial" panose="020B0604020202020204" pitchFamily="34" charset="0"/>
              </a:rPr>
              <a:t>单扫描可以省略</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这一步。</a:t>
            </a:r>
            <a:endParaRPr kumimoji="0" lang="zh-CN" altLang="en-US" b="1" i="0" kern="0" baseline="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扫描完后最后可以将扫描数据保存下来，以便后续调整修改。</a:t>
            </a:r>
            <a:endParaRPr kumimoji="0" lang="zh-CN" altLang="en-US" b="1" i="0" kern="0" baseline="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endPar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然后下一步。</a:t>
            </a:r>
            <a:endPar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7" name="图片 6"/>
          <p:cNvPicPr>
            <a:picLocks noChangeAspect="1"/>
          </p:cNvPicPr>
          <p:nvPr>
            <p:custDataLst>
              <p:tags r:id="rId5"/>
            </p:custDataLst>
          </p:nvPr>
        </p:nvPicPr>
        <p:blipFill>
          <a:blip r:embed="rId6"/>
          <a:stretch>
            <a:fillRect/>
          </a:stretch>
        </p:blipFill>
        <p:spPr>
          <a:xfrm>
            <a:off x="4201795" y="1700530"/>
            <a:ext cx="7753985" cy="4289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4"/>
            </p:custDataLst>
          </p:nvPr>
        </p:nvPicPr>
        <p:blipFill>
          <a:blip r:embed="rId5"/>
          <a:stretch>
            <a:fillRect/>
          </a:stretch>
        </p:blipFill>
        <p:spPr>
          <a:xfrm>
            <a:off x="4371425" y="2063684"/>
            <a:ext cx="7197001" cy="3952770"/>
          </a:xfrm>
          <a:prstGeom prst="rect">
            <a:avLst/>
          </a:prstGeom>
          <a:effectLst>
            <a:softEdge rad="31750"/>
          </a:effectLst>
        </p:spPr>
      </p:pic>
      <p:sp>
        <p:nvSpPr>
          <p:cNvPr id="11" name="文本框 10"/>
          <p:cNvSpPr txBox="1"/>
          <p:nvPr>
            <p:custDataLst>
              <p:tags r:id="rId6"/>
            </p:custDataLst>
          </p:nvPr>
        </p:nvSpPr>
        <p:spPr>
          <a:xfrm>
            <a:off x="628389" y="2706970"/>
            <a:ext cx="3573561" cy="2030095"/>
          </a:xfrm>
          <a:prstGeom prst="rect">
            <a:avLst/>
          </a:prstGeom>
          <a:noFill/>
        </p:spPr>
        <p:txBody>
          <a:bodyPr wrap="square" rtlCol="0" anchor="t">
            <a:spAutoFit/>
          </a:bodyPr>
          <a:p>
            <a:pPr>
              <a:lnSpc>
                <a:spcPct val="100000"/>
              </a:lnSpc>
            </a:pPr>
            <a:r>
              <a:rPr lang="en-US" altLang="zh-CN" b="1">
                <a:solidFill>
                  <a:schemeClr val="tx1">
                    <a:lumMod val="95000"/>
                    <a:lumOff val="5000"/>
                  </a:schemeClr>
                </a:solidFill>
                <a:latin typeface="+mj-ea"/>
                <a:ea typeface="+mj-ea"/>
                <a:cs typeface="+mj-ea"/>
                <a:sym typeface="+mn-ea"/>
              </a:rPr>
              <a:t>9.</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光源为：</a:t>
            </a:r>
            <a:r>
              <a:rPr lang="en-US" altLang="zh-CN"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D50/D65</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，一般情况下使用</a:t>
            </a:r>
            <a:r>
              <a:rPr lang="en-US" altLang="zh-CN" b="1" kern="0" noProof="0" dirty="0">
                <a:ln>
                  <a:noFill/>
                </a:ln>
                <a:solidFill>
                  <a:srgbClr val="FF0000"/>
                </a:solidFill>
                <a:effectLst/>
                <a:uLnTx/>
                <a:uFillTx/>
                <a:latin typeface="+mj-ea"/>
                <a:ea typeface="+mj-ea"/>
                <a:cs typeface="+mj-ea"/>
                <a:sym typeface="Arial" panose="020B0604020202020204" pitchFamily="34" charset="0"/>
              </a:rPr>
              <a:t>D50</a:t>
            </a:r>
            <a:r>
              <a:rPr lang="zh-CN" altLang="en-US" b="1" kern="0" noProof="0" dirty="0">
                <a:ln>
                  <a:noFill/>
                </a:ln>
                <a:solidFill>
                  <a:srgbClr val="FF0000"/>
                </a:solidFill>
                <a:effectLst/>
                <a:uLnTx/>
                <a:uFillTx/>
                <a:latin typeface="+mj-ea"/>
                <a:ea typeface="+mj-ea"/>
                <a:cs typeface="+mj-ea"/>
                <a:sym typeface="Arial" panose="020B0604020202020204" pitchFamily="34" charset="0"/>
              </a:rPr>
              <a:t>光源，接近自然光源</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还原度高，</a:t>
            </a:r>
            <a:r>
              <a:rPr lang="en-US" altLang="zh-CN" b="1" kern="0" noProof="0" dirty="0">
                <a:ln>
                  <a:noFill/>
                </a:ln>
                <a:solidFill>
                  <a:srgbClr val="FF0000"/>
                </a:solidFill>
                <a:effectLst/>
                <a:uLnTx/>
                <a:uFillTx/>
                <a:latin typeface="+mj-ea"/>
                <a:ea typeface="+mj-ea"/>
                <a:cs typeface="+mj-ea"/>
                <a:sym typeface="Arial" panose="020B0604020202020204" pitchFamily="34" charset="0"/>
              </a:rPr>
              <a:t>D65</a:t>
            </a:r>
            <a:r>
              <a:rPr lang="zh-CN" altLang="en-US" b="1" kern="0" noProof="0" dirty="0">
                <a:ln>
                  <a:noFill/>
                </a:ln>
                <a:solidFill>
                  <a:srgbClr val="FF0000"/>
                </a:solidFill>
                <a:effectLst/>
                <a:uLnTx/>
                <a:uFillTx/>
                <a:latin typeface="+mj-ea"/>
                <a:ea typeface="+mj-ea"/>
                <a:cs typeface="+mj-ea"/>
                <a:sym typeface="Arial" panose="020B0604020202020204" pitchFamily="34" charset="0"/>
              </a:rPr>
              <a:t>打印出来偏红</a:t>
            </a:r>
            <a:r>
              <a:rPr lang="zh-CN" altLang="en-US" b="1" kern="0" noProof="0" dirty="0">
                <a:ln>
                  <a:noFill/>
                </a:ln>
                <a:solidFill>
                  <a:schemeClr val="bg1">
                    <a:lumMod val="50000"/>
                  </a:schemeClr>
                </a:solidFill>
                <a:effectLst/>
                <a:uLnTx/>
                <a:uFillTx/>
                <a:latin typeface="+mj-ea"/>
                <a:ea typeface="+mj-ea"/>
                <a:cs typeface="+mj-ea"/>
                <a:sym typeface="Arial" panose="020B0604020202020204" pitchFamily="34" charset="0"/>
              </a:rPr>
              <a:t>，</a:t>
            </a: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在展会现场灯光等场景下表现较好。</a:t>
            </a:r>
            <a:endParaRPr kumimoji="0" lang="zh-CN" altLang="en-US" b="1" i="0" kern="0" baseline="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endParaRPr kumimoji="0" lang="zh-CN" altLang="en-US" b="1" i="0" kern="0" baseline="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r>
              <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然后下一步。</a:t>
            </a:r>
            <a:endPar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a:t>
            </a:r>
            <a:r>
              <a:rPr lang="zh-CN" altLang="en-US" sz="2800" b="1">
                <a:solidFill>
                  <a:srgbClr val="2C2626"/>
                </a:solidFill>
                <a:latin typeface="微软雅黑" panose="020B0503020204020204" pitchFamily="34" charset="-122"/>
                <a:ea typeface="微软雅黑" panose="020B0503020204020204" pitchFamily="34" charset="-122"/>
                <a:sym typeface="+mn-ea"/>
              </a:rPr>
              <a:t>制作</a:t>
            </a:r>
            <a:endParaRPr lang="zh-CN" altLang="en-US" sz="2800" b="1">
              <a:solidFill>
                <a:srgbClr val="2C2626"/>
              </a:solidFill>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stretch>
              <a:fillRect/>
            </a:stretch>
          </p:blipFill>
          <p:spPr>
            <a:xfrm>
              <a:off x="643" y="411"/>
              <a:ext cx="960" cy="960"/>
            </a:xfrm>
            <a:prstGeom prst="rect">
              <a:avLst/>
            </a:prstGeom>
          </p:spPr>
        </p:pic>
        <p:pic>
          <p:nvPicPr>
            <p:cNvPr id="3" name="图片 2"/>
            <p:cNvPicPr>
              <a:picLocks noChangeAspect="1"/>
            </p:cNvPicPr>
            <p:nvPr/>
          </p:nvPicPr>
          <p:blipFill>
            <a:blip r:embed="rId2"/>
            <a:stretch>
              <a:fillRect/>
            </a:stretch>
          </p:blipFill>
          <p:spPr>
            <a:xfrm>
              <a:off x="1603" y="421"/>
              <a:ext cx="2419" cy="1007"/>
            </a:xfrm>
            <a:prstGeom prst="rect">
              <a:avLst/>
            </a:prstGeom>
          </p:spPr>
        </p:pic>
      </p:grpSp>
      <p:sp>
        <p:nvSpPr>
          <p:cNvPr id="5" name="文本框 4"/>
          <p:cNvSpPr txBox="1"/>
          <p:nvPr/>
        </p:nvSpPr>
        <p:spPr>
          <a:xfrm>
            <a:off x="345440" y="3260725"/>
            <a:ext cx="2445385" cy="829945"/>
          </a:xfrm>
          <a:prstGeom prst="rect">
            <a:avLst/>
          </a:prstGeom>
          <a:noFill/>
        </p:spPr>
        <p:txBody>
          <a:bodyPr wrap="square" rtlCol="0">
            <a:spAutoFit/>
          </a:bodyPr>
          <a:p>
            <a:r>
              <a:rPr lang="zh-CN" altLang="en-US" sz="4800" b="1">
                <a:solidFill>
                  <a:srgbClr val="0070C0"/>
                </a:solidFill>
                <a:latin typeface="微软雅黑" panose="020B0503020204020204" pitchFamily="34" charset="-122"/>
                <a:ea typeface="微软雅黑" panose="020B0503020204020204" pitchFamily="34" charset="-122"/>
              </a:rPr>
              <a:t>目录</a:t>
            </a:r>
            <a:endParaRPr lang="zh-CN" altLang="en-US" sz="1800"/>
          </a:p>
        </p:txBody>
      </p:sp>
      <p:cxnSp>
        <p:nvCxnSpPr>
          <p:cNvPr id="8" name="直接连接符 7"/>
          <p:cNvCxnSpPr/>
          <p:nvPr/>
        </p:nvCxnSpPr>
        <p:spPr>
          <a:xfrm>
            <a:off x="2256155" y="1416050"/>
            <a:ext cx="0" cy="4847590"/>
          </a:xfrm>
          <a:prstGeom prst="line">
            <a:avLst/>
          </a:prstGeom>
          <a:ln w="57150"/>
        </p:spPr>
        <p:style>
          <a:lnRef idx="2">
            <a:schemeClr val="accent1"/>
          </a:lnRef>
          <a:fillRef idx="0">
            <a:srgbClr val="FFFFFF"/>
          </a:fillRef>
          <a:effectRef idx="0">
            <a:srgbClr val="FFFFFF"/>
          </a:effectRef>
          <a:fontRef idx="minor">
            <a:schemeClr val="tx1"/>
          </a:fontRef>
        </p:style>
      </p:cxnSp>
      <p:sp>
        <p:nvSpPr>
          <p:cNvPr id="7" name="剪去对角的矩形 6"/>
          <p:cNvSpPr/>
          <p:nvPr>
            <p:custDataLst>
              <p:tags r:id="rId3"/>
            </p:custDataLst>
          </p:nvPr>
        </p:nvSpPr>
        <p:spPr>
          <a:xfrm>
            <a:off x="2833593" y="2084513"/>
            <a:ext cx="581723" cy="565385"/>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kumimoji="1" lang="zh-CN" altLang="en-US" sz="1800">
              <a:latin typeface="+mn-ea"/>
            </a:endParaRPr>
          </a:p>
        </p:txBody>
      </p:sp>
      <p:sp>
        <p:nvSpPr>
          <p:cNvPr id="19" name="文本框 18"/>
          <p:cNvSpPr txBox="1"/>
          <p:nvPr>
            <p:custDataLst>
              <p:tags r:id="rId4"/>
            </p:custDataLst>
          </p:nvPr>
        </p:nvSpPr>
        <p:spPr>
          <a:xfrm>
            <a:off x="2833009" y="2099100"/>
            <a:ext cx="583474" cy="536212"/>
          </a:xfrm>
          <a:prstGeom prst="rect">
            <a:avLst/>
          </a:prstGeom>
          <a:noFill/>
        </p:spPr>
        <p:txBody>
          <a:bodyPr vert="horz" wrap="square" lIns="91440" tIns="45720" rIns="91440" bIns="45720" rtlCol="0" anchor="t" anchorCtr="0">
            <a:normAutofit fontScale="60000"/>
          </a:bodyPr>
          <a:p>
            <a:pPr algn="ctr" fontAlgn="auto">
              <a:lnSpc>
                <a:spcPct val="130000"/>
              </a:lnSpc>
            </a:pPr>
            <a:r>
              <a:rPr lang="en-US" altLang="zh-CN" sz="3200" b="1" spc="150" dirty="0">
                <a:solidFill>
                  <a:srgbClr val="FFFFFF"/>
                </a:solidFill>
                <a:uFillTx/>
                <a:latin typeface="+mn-ea"/>
                <a:cs typeface="+mj-lt"/>
              </a:rPr>
              <a:t>01</a:t>
            </a:r>
            <a:endParaRPr lang="en-US" altLang="zh-CN" sz="3200" b="1" spc="150" dirty="0">
              <a:solidFill>
                <a:srgbClr val="FFFFFF"/>
              </a:solidFill>
              <a:uFillTx/>
              <a:latin typeface="+mn-ea"/>
              <a:cs typeface="+mj-lt"/>
            </a:endParaRPr>
          </a:p>
        </p:txBody>
      </p:sp>
      <p:sp>
        <p:nvSpPr>
          <p:cNvPr id="15" name="矩形 14">
            <a:hlinkClick r:id="rId5" tooltip="" action="ppaction://hlinksldjump"/>
          </p:cNvPr>
          <p:cNvSpPr/>
          <p:nvPr>
            <p:custDataLst>
              <p:tags r:id="rId6"/>
            </p:custDataLst>
          </p:nvPr>
        </p:nvSpPr>
        <p:spPr>
          <a:xfrm>
            <a:off x="3485917" y="1811450"/>
            <a:ext cx="3560676" cy="1112095"/>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a:solidFill>
                <a:schemeClr val="tx1"/>
              </a:solidFill>
              <a:latin typeface="+mn-ea"/>
            </a:endParaRPr>
          </a:p>
        </p:txBody>
      </p:sp>
      <p:sp>
        <p:nvSpPr>
          <p:cNvPr id="16" name="文本框 15">
            <a:hlinkClick r:id="rId5" tooltip="" action="ppaction://hlinksldjump"/>
          </p:cNvPr>
          <p:cNvSpPr txBox="1"/>
          <p:nvPr>
            <p:custDataLst>
              <p:tags r:id="rId7"/>
            </p:custDataLst>
          </p:nvPr>
        </p:nvSpPr>
        <p:spPr>
          <a:xfrm>
            <a:off x="3590987" y="1840771"/>
            <a:ext cx="3332555" cy="1059286"/>
          </a:xfrm>
          <a:prstGeom prst="rect">
            <a:avLst/>
          </a:prstGeom>
          <a:noFill/>
        </p:spPr>
        <p:txBody>
          <a:bodyPr wrap="square" rtlCol="0" anchor="ctr" anchorCtr="0">
            <a:normAutofit/>
          </a:bodyPr>
          <a:p>
            <a:pPr marL="0" lvl="0" indent="0" algn="l">
              <a:lnSpc>
                <a:spcPct val="120000"/>
              </a:lnSpc>
              <a:spcBef>
                <a:spcPts val="0"/>
              </a:spcBef>
              <a:spcAft>
                <a:spcPts val="0"/>
              </a:spcAft>
              <a:buSzPct val="100000"/>
              <a:buFontTx/>
            </a:pPr>
            <a:r>
              <a:rPr lang="zh-CN" altLang="en-US" sz="2400" spc="100" dirty="0">
                <a:solidFill>
                  <a:schemeClr val="tx1">
                    <a:lumMod val="75000"/>
                    <a:lumOff val="25000"/>
                  </a:schemeClr>
                </a:solidFill>
                <a:latin typeface="+mn-ea"/>
                <a:sym typeface="+mn-ea"/>
              </a:rPr>
              <a:t>线性化曲线制作</a:t>
            </a:r>
            <a:r>
              <a:rPr lang="en-US" altLang="zh-CN" sz="2400" spc="100" dirty="0">
                <a:solidFill>
                  <a:schemeClr val="tx1">
                    <a:lumMod val="75000"/>
                    <a:lumOff val="25000"/>
                  </a:schemeClr>
                </a:solidFill>
                <a:latin typeface="+mn-ea"/>
                <a:sym typeface="+mn-ea"/>
              </a:rPr>
              <a:t>	</a:t>
            </a:r>
            <a:endParaRPr lang="en-US" altLang="zh-CN" sz="2400" spc="100" dirty="0">
              <a:solidFill>
                <a:schemeClr val="tx1">
                  <a:lumMod val="75000"/>
                  <a:lumOff val="25000"/>
                </a:schemeClr>
              </a:solidFill>
              <a:latin typeface="+mn-ea"/>
              <a:sym typeface="+mn-ea"/>
            </a:endParaRPr>
          </a:p>
        </p:txBody>
      </p:sp>
      <p:sp>
        <p:nvSpPr>
          <p:cNvPr id="45" name="剪去对角的矩形 44"/>
          <p:cNvSpPr/>
          <p:nvPr>
            <p:custDataLst>
              <p:tags r:id="rId8"/>
            </p:custDataLst>
          </p:nvPr>
        </p:nvSpPr>
        <p:spPr>
          <a:xfrm>
            <a:off x="7410244" y="3418332"/>
            <a:ext cx="581723" cy="564802"/>
          </a:xfrm>
          <a:prstGeom prst="snip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kumimoji="1" lang="zh-CN" altLang="en-US" sz="1800">
              <a:latin typeface="+mn-ea"/>
            </a:endParaRPr>
          </a:p>
        </p:txBody>
      </p:sp>
      <p:sp>
        <p:nvSpPr>
          <p:cNvPr id="48" name="文本框 47"/>
          <p:cNvSpPr txBox="1"/>
          <p:nvPr>
            <p:custDataLst>
              <p:tags r:id="rId9"/>
            </p:custDataLst>
          </p:nvPr>
        </p:nvSpPr>
        <p:spPr>
          <a:xfrm>
            <a:off x="7409078" y="3432919"/>
            <a:ext cx="583474" cy="536212"/>
          </a:xfrm>
          <a:prstGeom prst="rect">
            <a:avLst/>
          </a:prstGeom>
          <a:noFill/>
        </p:spPr>
        <p:txBody>
          <a:bodyPr vert="horz" wrap="square" lIns="91440" tIns="45720" rIns="91440" bIns="45720" rtlCol="0" anchor="t" anchorCtr="0">
            <a:normAutofit fontScale="60000"/>
          </a:bodyPr>
          <a:p>
            <a:pPr algn="ctr" fontAlgn="auto">
              <a:lnSpc>
                <a:spcPct val="130000"/>
              </a:lnSpc>
            </a:pPr>
            <a:r>
              <a:rPr lang="en-US" altLang="zh-CN" sz="3200" b="1" spc="150" dirty="0">
                <a:solidFill>
                  <a:srgbClr val="FFFFFF"/>
                </a:solidFill>
                <a:uFillTx/>
                <a:latin typeface="+mn-ea"/>
                <a:cs typeface="+mj-lt"/>
              </a:rPr>
              <a:t>05</a:t>
            </a:r>
            <a:endParaRPr lang="en-US" altLang="zh-CN" sz="3200" b="1" spc="150" dirty="0">
              <a:solidFill>
                <a:srgbClr val="FFFFFF"/>
              </a:solidFill>
              <a:uFillTx/>
              <a:latin typeface="+mn-ea"/>
              <a:cs typeface="+mj-lt"/>
            </a:endParaRPr>
          </a:p>
        </p:txBody>
      </p:sp>
      <p:sp>
        <p:nvSpPr>
          <p:cNvPr id="46" name="矩形 45">
            <a:hlinkClick r:id="rId10" tooltip="" action="ppaction://hlinksldjump"/>
          </p:cNvPr>
          <p:cNvSpPr/>
          <p:nvPr>
            <p:custDataLst>
              <p:tags r:id="rId11"/>
            </p:custDataLst>
          </p:nvPr>
        </p:nvSpPr>
        <p:spPr>
          <a:xfrm>
            <a:off x="8061986" y="3145463"/>
            <a:ext cx="3560676" cy="1110543"/>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a:solidFill>
                <a:schemeClr val="tx1"/>
              </a:solidFill>
              <a:latin typeface="+mn-ea"/>
            </a:endParaRPr>
          </a:p>
        </p:txBody>
      </p:sp>
      <p:sp>
        <p:nvSpPr>
          <p:cNvPr id="47" name="文本框 46">
            <a:hlinkClick r:id="rId10" tooltip="" action="ppaction://hlinksldjump"/>
          </p:cNvPr>
          <p:cNvSpPr txBox="1"/>
          <p:nvPr>
            <p:custDataLst>
              <p:tags r:id="rId12"/>
            </p:custDataLst>
          </p:nvPr>
        </p:nvSpPr>
        <p:spPr>
          <a:xfrm>
            <a:off x="8159470" y="3174009"/>
            <a:ext cx="3332555" cy="1059286"/>
          </a:xfrm>
          <a:prstGeom prst="rect">
            <a:avLst/>
          </a:prstGeom>
          <a:noFill/>
        </p:spPr>
        <p:txBody>
          <a:bodyPr wrap="square" rtlCol="0" anchor="ctr" anchorCtr="0">
            <a:normAutofit/>
          </a:bodyPr>
          <a:p>
            <a:pPr marL="0" lvl="0" indent="0" algn="l">
              <a:lnSpc>
                <a:spcPct val="120000"/>
              </a:lnSpc>
              <a:spcBef>
                <a:spcPts val="0"/>
              </a:spcBef>
              <a:spcAft>
                <a:spcPts val="0"/>
              </a:spcAft>
              <a:buSzPct val="100000"/>
              <a:buFontTx/>
            </a:pPr>
            <a:r>
              <a:rPr lang="zh-CN" altLang="en-US" sz="2400" spc="100" dirty="0">
                <a:solidFill>
                  <a:schemeClr val="tx1">
                    <a:lumMod val="75000"/>
                    <a:lumOff val="25000"/>
                  </a:schemeClr>
                </a:solidFill>
                <a:latin typeface="+mn-ea"/>
                <a:sym typeface="+mn-ea"/>
              </a:rPr>
              <a:t>专色曲线制作</a:t>
            </a:r>
            <a:endParaRPr lang="zh-CN" altLang="en-US" sz="2400" spc="100" dirty="0">
              <a:solidFill>
                <a:schemeClr val="tx1">
                  <a:lumMod val="75000"/>
                  <a:lumOff val="25000"/>
                </a:schemeClr>
              </a:solidFill>
              <a:latin typeface="+mn-ea"/>
              <a:sym typeface="+mn-ea"/>
            </a:endParaRPr>
          </a:p>
        </p:txBody>
      </p:sp>
      <p:sp>
        <p:nvSpPr>
          <p:cNvPr id="49" name="剪去对角的矩形 48"/>
          <p:cNvSpPr/>
          <p:nvPr>
            <p:custDataLst>
              <p:tags r:id="rId13"/>
            </p:custDataLst>
          </p:nvPr>
        </p:nvSpPr>
        <p:spPr>
          <a:xfrm>
            <a:off x="2830092" y="4776614"/>
            <a:ext cx="581723" cy="565385"/>
          </a:xfrm>
          <a:prstGeom prst="snip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kumimoji="1" lang="zh-CN" altLang="en-US" sz="1800">
              <a:latin typeface="+mn-ea"/>
            </a:endParaRPr>
          </a:p>
        </p:txBody>
      </p:sp>
      <p:sp>
        <p:nvSpPr>
          <p:cNvPr id="52" name="文本框 51"/>
          <p:cNvSpPr txBox="1"/>
          <p:nvPr>
            <p:custDataLst>
              <p:tags r:id="rId14"/>
            </p:custDataLst>
          </p:nvPr>
        </p:nvSpPr>
        <p:spPr>
          <a:xfrm>
            <a:off x="2828925" y="4791201"/>
            <a:ext cx="583474" cy="536212"/>
          </a:xfrm>
          <a:prstGeom prst="rect">
            <a:avLst/>
          </a:prstGeom>
          <a:noFill/>
        </p:spPr>
        <p:txBody>
          <a:bodyPr vert="horz" wrap="square" lIns="91440" tIns="45720" rIns="91440" bIns="45720" rtlCol="0" anchor="t" anchorCtr="0">
            <a:normAutofit fontScale="60000"/>
          </a:bodyPr>
          <a:p>
            <a:pPr algn="ctr" fontAlgn="auto">
              <a:lnSpc>
                <a:spcPct val="130000"/>
              </a:lnSpc>
            </a:pPr>
            <a:r>
              <a:rPr lang="en-US" altLang="zh-CN" sz="3200" b="1" spc="150" dirty="0">
                <a:solidFill>
                  <a:srgbClr val="FFFFFF"/>
                </a:solidFill>
                <a:uFillTx/>
                <a:latin typeface="+mn-ea"/>
                <a:cs typeface="+mj-lt"/>
              </a:rPr>
              <a:t>03</a:t>
            </a:r>
            <a:endParaRPr lang="en-US" altLang="zh-CN" sz="3200" b="1" spc="150" dirty="0">
              <a:solidFill>
                <a:srgbClr val="FFFFFF"/>
              </a:solidFill>
              <a:uFillTx/>
              <a:latin typeface="+mn-ea"/>
              <a:cs typeface="+mj-lt"/>
            </a:endParaRPr>
          </a:p>
        </p:txBody>
      </p:sp>
      <p:sp>
        <p:nvSpPr>
          <p:cNvPr id="50" name="矩形 49">
            <a:hlinkClick r:id="rId15" tooltip="" action="ppaction://hlinksldjump"/>
          </p:cNvPr>
          <p:cNvSpPr/>
          <p:nvPr>
            <p:custDataLst>
              <p:tags r:id="rId16"/>
            </p:custDataLst>
          </p:nvPr>
        </p:nvSpPr>
        <p:spPr>
          <a:xfrm>
            <a:off x="3481833" y="4503552"/>
            <a:ext cx="3560676" cy="1112095"/>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a:solidFill>
                <a:schemeClr val="tx1"/>
              </a:solidFill>
              <a:latin typeface="+mn-ea"/>
            </a:endParaRPr>
          </a:p>
        </p:txBody>
      </p:sp>
      <p:sp>
        <p:nvSpPr>
          <p:cNvPr id="51" name="文本框 50">
            <a:hlinkClick r:id="rId15" tooltip="" action="ppaction://hlinksldjump"/>
          </p:cNvPr>
          <p:cNvSpPr txBox="1"/>
          <p:nvPr>
            <p:custDataLst>
              <p:tags r:id="rId17"/>
            </p:custDataLst>
          </p:nvPr>
        </p:nvSpPr>
        <p:spPr>
          <a:xfrm>
            <a:off x="3579317" y="4532289"/>
            <a:ext cx="3332555" cy="1059286"/>
          </a:xfrm>
          <a:prstGeom prst="rect">
            <a:avLst/>
          </a:prstGeom>
          <a:noFill/>
        </p:spPr>
        <p:txBody>
          <a:bodyPr wrap="square" rtlCol="0" anchor="ctr" anchorCtr="0">
            <a:normAutofit/>
          </a:bodyPr>
          <a:p>
            <a:pPr marL="0" lvl="0" indent="0" algn="l">
              <a:lnSpc>
                <a:spcPct val="120000"/>
              </a:lnSpc>
              <a:spcBef>
                <a:spcPts val="0"/>
              </a:spcBef>
              <a:spcAft>
                <a:spcPts val="0"/>
              </a:spcAft>
              <a:buSzPct val="100000"/>
              <a:buFontTx/>
            </a:pPr>
            <a:r>
              <a:rPr lang="zh-CN" altLang="en-US" sz="2400" spc="100" dirty="0">
                <a:solidFill>
                  <a:schemeClr val="tx1">
                    <a:lumMod val="75000"/>
                    <a:lumOff val="25000"/>
                  </a:schemeClr>
                </a:solidFill>
                <a:latin typeface="+mn-ea"/>
                <a:sym typeface="+mn-ea"/>
              </a:rPr>
              <a:t>六色浅色曲线制作</a:t>
            </a:r>
            <a:endParaRPr lang="zh-CN" altLang="en-US" sz="2400" spc="100" dirty="0">
              <a:solidFill>
                <a:schemeClr val="tx1">
                  <a:lumMod val="75000"/>
                  <a:lumOff val="25000"/>
                </a:schemeClr>
              </a:solidFill>
              <a:latin typeface="+mn-ea"/>
              <a:sym typeface="+mn-ea"/>
            </a:endParaRPr>
          </a:p>
        </p:txBody>
      </p:sp>
      <p:sp>
        <p:nvSpPr>
          <p:cNvPr id="53" name="剪去对角的矩形 52"/>
          <p:cNvSpPr/>
          <p:nvPr>
            <p:custDataLst>
              <p:tags r:id="rId18"/>
            </p:custDataLst>
          </p:nvPr>
        </p:nvSpPr>
        <p:spPr>
          <a:xfrm>
            <a:off x="2830092" y="3434670"/>
            <a:ext cx="581723" cy="564802"/>
          </a:xfrm>
          <a:prstGeom prst="snip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kumimoji="1" lang="zh-CN" altLang="en-US" sz="1800">
              <a:latin typeface="+mn-ea"/>
            </a:endParaRPr>
          </a:p>
        </p:txBody>
      </p:sp>
      <p:sp>
        <p:nvSpPr>
          <p:cNvPr id="56" name="文本框 55"/>
          <p:cNvSpPr txBox="1"/>
          <p:nvPr>
            <p:custDataLst>
              <p:tags r:id="rId19"/>
            </p:custDataLst>
          </p:nvPr>
        </p:nvSpPr>
        <p:spPr>
          <a:xfrm>
            <a:off x="2828925" y="3449257"/>
            <a:ext cx="583474" cy="536212"/>
          </a:xfrm>
          <a:prstGeom prst="rect">
            <a:avLst/>
          </a:prstGeom>
          <a:noFill/>
        </p:spPr>
        <p:txBody>
          <a:bodyPr vert="horz" wrap="square" lIns="91440" tIns="45720" rIns="91440" bIns="45720" rtlCol="0" anchor="t" anchorCtr="0">
            <a:normAutofit fontScale="60000"/>
          </a:bodyPr>
          <a:p>
            <a:pPr algn="ctr" fontAlgn="auto">
              <a:lnSpc>
                <a:spcPct val="130000"/>
              </a:lnSpc>
            </a:pPr>
            <a:r>
              <a:rPr lang="en-US" altLang="zh-CN" sz="3200" b="1" spc="150" dirty="0">
                <a:solidFill>
                  <a:srgbClr val="FFFFFF"/>
                </a:solidFill>
                <a:uFillTx/>
                <a:latin typeface="+mn-ea"/>
                <a:cs typeface="+mj-lt"/>
              </a:rPr>
              <a:t>02</a:t>
            </a:r>
            <a:endParaRPr lang="en-US" altLang="zh-CN" sz="3200" b="1" spc="150" dirty="0">
              <a:solidFill>
                <a:srgbClr val="FFFFFF"/>
              </a:solidFill>
              <a:uFillTx/>
              <a:latin typeface="+mn-ea"/>
              <a:cs typeface="+mj-lt"/>
            </a:endParaRPr>
          </a:p>
        </p:txBody>
      </p:sp>
      <p:sp>
        <p:nvSpPr>
          <p:cNvPr id="54" name="矩形 53">
            <a:hlinkClick r:id="rId20" tooltip="" action="ppaction://hlinksldjump"/>
          </p:cNvPr>
          <p:cNvSpPr/>
          <p:nvPr>
            <p:custDataLst>
              <p:tags r:id="rId21"/>
            </p:custDataLst>
          </p:nvPr>
        </p:nvSpPr>
        <p:spPr>
          <a:xfrm>
            <a:off x="3481833" y="3161801"/>
            <a:ext cx="3560676" cy="1110543"/>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a:solidFill>
                <a:schemeClr val="tx1"/>
              </a:solidFill>
              <a:latin typeface="+mn-ea"/>
            </a:endParaRPr>
          </a:p>
        </p:txBody>
      </p:sp>
      <p:sp>
        <p:nvSpPr>
          <p:cNvPr id="55" name="文本框 54">
            <a:hlinkClick r:id="rId20" tooltip="" action="ppaction://hlinksldjump"/>
          </p:cNvPr>
          <p:cNvSpPr txBox="1"/>
          <p:nvPr>
            <p:custDataLst>
              <p:tags r:id="rId22"/>
            </p:custDataLst>
          </p:nvPr>
        </p:nvSpPr>
        <p:spPr>
          <a:xfrm>
            <a:off x="3579317" y="3189762"/>
            <a:ext cx="3332555" cy="1059286"/>
          </a:xfrm>
          <a:prstGeom prst="rect">
            <a:avLst/>
          </a:prstGeom>
          <a:noFill/>
        </p:spPr>
        <p:txBody>
          <a:bodyPr wrap="square" rtlCol="0" anchor="ctr" anchorCtr="0">
            <a:normAutofit/>
          </a:bodyPr>
          <a:p>
            <a:pPr marL="0" lvl="0" indent="0" algn="l">
              <a:lnSpc>
                <a:spcPct val="120000"/>
              </a:lnSpc>
              <a:spcBef>
                <a:spcPts val="0"/>
              </a:spcBef>
              <a:spcAft>
                <a:spcPts val="0"/>
              </a:spcAft>
              <a:buSzPct val="100000"/>
              <a:buFontTx/>
            </a:pPr>
            <a:r>
              <a:rPr lang="en-US" altLang="zh-CN" sz="2400" spc="100" dirty="0">
                <a:solidFill>
                  <a:schemeClr val="tx1">
                    <a:lumMod val="75000"/>
                    <a:lumOff val="25000"/>
                  </a:schemeClr>
                </a:solidFill>
                <a:latin typeface="+mn-ea"/>
                <a:sym typeface="+mn-ea"/>
              </a:rPr>
              <a:t>ICC</a:t>
            </a:r>
            <a:r>
              <a:rPr lang="zh-CN" altLang="en-US" sz="2400" spc="100" dirty="0">
                <a:solidFill>
                  <a:schemeClr val="tx1">
                    <a:lumMod val="75000"/>
                    <a:lumOff val="25000"/>
                  </a:schemeClr>
                </a:solidFill>
                <a:latin typeface="+mn-ea"/>
                <a:sym typeface="+mn-ea"/>
              </a:rPr>
              <a:t>曲线制作</a:t>
            </a:r>
            <a:endParaRPr lang="zh-CN" altLang="en-US" sz="2400" spc="100" dirty="0">
              <a:solidFill>
                <a:schemeClr val="tx1">
                  <a:lumMod val="75000"/>
                  <a:lumOff val="25000"/>
                </a:schemeClr>
              </a:solidFill>
              <a:latin typeface="+mn-ea"/>
              <a:sym typeface="+mn-ea"/>
            </a:endParaRPr>
          </a:p>
        </p:txBody>
      </p:sp>
      <p:sp>
        <p:nvSpPr>
          <p:cNvPr id="57" name="剪去对角的矩形 56"/>
          <p:cNvSpPr/>
          <p:nvPr>
            <p:custDataLst>
              <p:tags r:id="rId23"/>
            </p:custDataLst>
          </p:nvPr>
        </p:nvSpPr>
        <p:spPr>
          <a:xfrm>
            <a:off x="7410244" y="2069926"/>
            <a:ext cx="581723" cy="564802"/>
          </a:xfrm>
          <a:prstGeom prst="snip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kumimoji="1" lang="zh-CN" altLang="en-US" sz="1800">
              <a:latin typeface="+mn-ea"/>
            </a:endParaRPr>
          </a:p>
        </p:txBody>
      </p:sp>
      <p:sp>
        <p:nvSpPr>
          <p:cNvPr id="60" name="文本框 59"/>
          <p:cNvSpPr txBox="1"/>
          <p:nvPr>
            <p:custDataLst>
              <p:tags r:id="rId24"/>
            </p:custDataLst>
          </p:nvPr>
        </p:nvSpPr>
        <p:spPr>
          <a:xfrm>
            <a:off x="7409078" y="2083929"/>
            <a:ext cx="583474" cy="536212"/>
          </a:xfrm>
          <a:prstGeom prst="rect">
            <a:avLst/>
          </a:prstGeom>
          <a:noFill/>
        </p:spPr>
        <p:txBody>
          <a:bodyPr vert="horz" wrap="square" lIns="91440" tIns="45720" rIns="91440" bIns="45720" rtlCol="0" anchor="t" anchorCtr="0">
            <a:normAutofit fontScale="60000"/>
          </a:bodyPr>
          <a:p>
            <a:pPr algn="ctr" fontAlgn="auto">
              <a:lnSpc>
                <a:spcPct val="130000"/>
              </a:lnSpc>
            </a:pPr>
            <a:r>
              <a:rPr lang="en-US" altLang="zh-CN" sz="3200" b="1" spc="150" dirty="0">
                <a:solidFill>
                  <a:srgbClr val="FFFFFF"/>
                </a:solidFill>
                <a:uFillTx/>
                <a:latin typeface="+mn-ea"/>
                <a:cs typeface="+mj-lt"/>
              </a:rPr>
              <a:t>04</a:t>
            </a:r>
            <a:endParaRPr lang="en-US" altLang="zh-CN" sz="3200" b="1" spc="150" dirty="0">
              <a:solidFill>
                <a:srgbClr val="FFFFFF"/>
              </a:solidFill>
              <a:uFillTx/>
              <a:latin typeface="+mn-ea"/>
              <a:cs typeface="+mj-lt"/>
            </a:endParaRPr>
          </a:p>
        </p:txBody>
      </p:sp>
      <p:sp>
        <p:nvSpPr>
          <p:cNvPr id="58" name="矩形 57">
            <a:hlinkClick r:id="rId25" tooltip="" action="ppaction://hlinksldjump"/>
          </p:cNvPr>
          <p:cNvSpPr/>
          <p:nvPr>
            <p:custDataLst>
              <p:tags r:id="rId26"/>
            </p:custDataLst>
          </p:nvPr>
        </p:nvSpPr>
        <p:spPr>
          <a:xfrm>
            <a:off x="8061986" y="1796473"/>
            <a:ext cx="3560676" cy="1110543"/>
          </a:xfrm>
          <a:prstGeom prst="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a:solidFill>
                <a:schemeClr val="tx1"/>
              </a:solidFill>
              <a:latin typeface="+mn-ea"/>
            </a:endParaRPr>
          </a:p>
        </p:txBody>
      </p:sp>
      <p:sp>
        <p:nvSpPr>
          <p:cNvPr id="59" name="文本框 58">
            <a:hlinkClick r:id="rId25" tooltip="" action="ppaction://hlinksldjump"/>
          </p:cNvPr>
          <p:cNvSpPr txBox="1"/>
          <p:nvPr>
            <p:custDataLst>
              <p:tags r:id="rId27"/>
            </p:custDataLst>
          </p:nvPr>
        </p:nvSpPr>
        <p:spPr>
          <a:xfrm>
            <a:off x="8159470" y="1825018"/>
            <a:ext cx="3332555" cy="1059286"/>
          </a:xfrm>
          <a:prstGeom prst="rect">
            <a:avLst/>
          </a:prstGeom>
          <a:noFill/>
        </p:spPr>
        <p:txBody>
          <a:bodyPr wrap="square" rtlCol="0" anchor="ctr" anchorCtr="0">
            <a:normAutofit/>
          </a:bodyPr>
          <a:p>
            <a:pPr marL="0" lvl="0" indent="0" algn="l">
              <a:lnSpc>
                <a:spcPct val="120000"/>
              </a:lnSpc>
              <a:spcBef>
                <a:spcPts val="0"/>
              </a:spcBef>
              <a:spcAft>
                <a:spcPts val="0"/>
              </a:spcAft>
              <a:buSzPct val="100000"/>
              <a:buFontTx/>
            </a:pPr>
            <a:r>
              <a:rPr lang="zh-CN" altLang="en-US" sz="2400" spc="100" dirty="0">
                <a:solidFill>
                  <a:schemeClr val="tx1">
                    <a:lumMod val="75000"/>
                    <a:lumOff val="25000"/>
                  </a:schemeClr>
                </a:solidFill>
                <a:latin typeface="+mn-ea"/>
                <a:sym typeface="+mn-ea"/>
              </a:rPr>
              <a:t>八色浅</a:t>
            </a:r>
            <a:r>
              <a:rPr lang="zh-CN" altLang="en-US" sz="2400" spc="100" dirty="0">
                <a:solidFill>
                  <a:schemeClr val="tx1">
                    <a:lumMod val="75000"/>
                    <a:lumOff val="25000"/>
                  </a:schemeClr>
                </a:solidFill>
                <a:latin typeface="+mn-ea"/>
                <a:sym typeface="+mn-ea"/>
              </a:rPr>
              <a:t>浅色曲线制作</a:t>
            </a:r>
            <a:endParaRPr lang="zh-CN" altLang="en-US" sz="2400" spc="100" dirty="0">
              <a:solidFill>
                <a:schemeClr val="tx1">
                  <a:lumMod val="75000"/>
                  <a:lumOff val="25000"/>
                </a:schemeClr>
              </a:solidFill>
              <a:latin typeface="+mn-ea"/>
              <a:sym typeface="+mn-ea"/>
            </a:endParaRPr>
          </a:p>
        </p:txBody>
      </p:sp>
      <p:sp>
        <p:nvSpPr>
          <p:cNvPr id="36" name="矩形 35">
            <a:hlinkClick r:id="rId28" tooltip="" action="ppaction://hlinksldjump"/>
          </p:cNvPr>
          <p:cNvSpPr/>
          <p:nvPr>
            <p:custDataLst>
              <p:tags r:id="rId29"/>
            </p:custDataLst>
          </p:nvPr>
        </p:nvSpPr>
        <p:spPr>
          <a:xfrm>
            <a:off x="8061986" y="4487406"/>
            <a:ext cx="3560676" cy="1110543"/>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a:solidFill>
                <a:schemeClr val="tx1"/>
              </a:solidFill>
              <a:latin typeface="+mn-ea"/>
            </a:endParaRPr>
          </a:p>
        </p:txBody>
      </p:sp>
      <p:sp>
        <p:nvSpPr>
          <p:cNvPr id="37" name="文本框 36">
            <a:hlinkClick r:id="rId28" tooltip="" action="ppaction://hlinksldjump"/>
          </p:cNvPr>
          <p:cNvSpPr txBox="1"/>
          <p:nvPr>
            <p:custDataLst>
              <p:tags r:id="rId30"/>
            </p:custDataLst>
          </p:nvPr>
        </p:nvSpPr>
        <p:spPr>
          <a:xfrm>
            <a:off x="8159470" y="4515952"/>
            <a:ext cx="3332555" cy="1059286"/>
          </a:xfrm>
          <a:prstGeom prst="rect">
            <a:avLst/>
          </a:prstGeom>
          <a:noFill/>
        </p:spPr>
        <p:txBody>
          <a:bodyPr wrap="square" rtlCol="0" anchor="ctr" anchorCtr="0">
            <a:normAutofit/>
          </a:bodyPr>
          <a:p>
            <a:pPr marL="0" lvl="0" indent="0" algn="l">
              <a:lnSpc>
                <a:spcPct val="120000"/>
              </a:lnSpc>
              <a:spcBef>
                <a:spcPts val="0"/>
              </a:spcBef>
              <a:spcAft>
                <a:spcPts val="0"/>
              </a:spcAft>
              <a:buSzPct val="100000"/>
              <a:buFontTx/>
            </a:pPr>
            <a:r>
              <a:rPr lang="zh-CN" altLang="en-US" sz="2400" spc="100" dirty="0">
                <a:solidFill>
                  <a:schemeClr val="tx1">
                    <a:lumMod val="75000"/>
                    <a:lumOff val="25000"/>
                  </a:schemeClr>
                </a:solidFill>
                <a:latin typeface="+mn-ea"/>
                <a:sym typeface="+mn-ea"/>
              </a:rPr>
              <a:t>内光曲线</a:t>
            </a:r>
            <a:r>
              <a:rPr lang="zh-CN" altLang="en-US" sz="2400" spc="100" dirty="0">
                <a:solidFill>
                  <a:schemeClr val="tx1">
                    <a:lumMod val="75000"/>
                    <a:lumOff val="25000"/>
                  </a:schemeClr>
                </a:solidFill>
                <a:latin typeface="+mn-ea"/>
                <a:sym typeface="+mn-ea"/>
              </a:rPr>
              <a:t>制作</a:t>
            </a:r>
            <a:endParaRPr lang="zh-CN" altLang="en-US" sz="2400" spc="100" dirty="0">
              <a:solidFill>
                <a:schemeClr val="tx1">
                  <a:lumMod val="75000"/>
                  <a:lumOff val="25000"/>
                </a:schemeClr>
              </a:solidFill>
              <a:latin typeface="+mn-ea"/>
              <a:sym typeface="+mn-ea"/>
            </a:endParaRPr>
          </a:p>
        </p:txBody>
      </p:sp>
      <p:sp>
        <p:nvSpPr>
          <p:cNvPr id="38" name="剪去对角的矩形 37"/>
          <p:cNvSpPr/>
          <p:nvPr>
            <p:custDataLst>
              <p:tags r:id="rId31"/>
            </p:custDataLst>
          </p:nvPr>
        </p:nvSpPr>
        <p:spPr>
          <a:xfrm>
            <a:off x="7410244" y="4760860"/>
            <a:ext cx="581723" cy="564802"/>
          </a:xfrm>
          <a:prstGeom prst="snip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kumimoji="1" lang="zh-CN" altLang="en-US" sz="1800">
              <a:latin typeface="+mn-ea"/>
            </a:endParaRPr>
          </a:p>
        </p:txBody>
      </p:sp>
      <p:sp>
        <p:nvSpPr>
          <p:cNvPr id="39" name="文本框 38"/>
          <p:cNvSpPr txBox="1"/>
          <p:nvPr>
            <p:custDataLst>
              <p:tags r:id="rId32"/>
            </p:custDataLst>
          </p:nvPr>
        </p:nvSpPr>
        <p:spPr>
          <a:xfrm>
            <a:off x="7409078" y="4775447"/>
            <a:ext cx="583474" cy="536212"/>
          </a:xfrm>
          <a:prstGeom prst="rect">
            <a:avLst/>
          </a:prstGeom>
          <a:noFill/>
        </p:spPr>
        <p:txBody>
          <a:bodyPr vert="horz" wrap="square" lIns="91440" tIns="45720" rIns="91440" bIns="45720" rtlCol="0" anchor="t" anchorCtr="0">
            <a:normAutofit fontScale="60000"/>
          </a:bodyPr>
          <a:p>
            <a:pPr algn="ctr" fontAlgn="auto">
              <a:lnSpc>
                <a:spcPct val="130000"/>
              </a:lnSpc>
            </a:pPr>
            <a:r>
              <a:rPr lang="en-US" altLang="zh-CN" sz="3200" b="1" spc="150" dirty="0">
                <a:solidFill>
                  <a:srgbClr val="FFFFFF"/>
                </a:solidFill>
                <a:uFillTx/>
                <a:latin typeface="+mn-ea"/>
                <a:cs typeface="+mj-lt"/>
              </a:rPr>
              <a:t>06</a:t>
            </a:r>
            <a:endParaRPr lang="en-US" altLang="zh-CN" sz="3200" b="1" spc="150" dirty="0">
              <a:solidFill>
                <a:srgbClr val="FFFFFF"/>
              </a:solidFill>
              <a:uFillTx/>
              <a:latin typeface="+mn-ea"/>
              <a:cs typeface="+mj-lt"/>
            </a:endParaRPr>
          </a:p>
        </p:txBody>
      </p:sp>
    </p:spTree>
    <p:custDataLst>
      <p:tags r:id="rId33"/>
    </p:custData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custDataLst>
              <p:tags r:id="rId4"/>
            </p:custDataLst>
          </p:nvPr>
        </p:nvPicPr>
        <p:blipFill>
          <a:blip r:embed="rId5"/>
          <a:stretch>
            <a:fillRect/>
          </a:stretch>
        </p:blipFill>
        <p:spPr>
          <a:xfrm>
            <a:off x="4371425" y="2061145"/>
            <a:ext cx="7197001" cy="3964912"/>
          </a:xfrm>
          <a:prstGeom prst="rect">
            <a:avLst/>
          </a:prstGeom>
          <a:effectLst>
            <a:softEdge rad="31750"/>
          </a:effectLst>
        </p:spPr>
      </p:pic>
      <p:sp>
        <p:nvSpPr>
          <p:cNvPr id="11" name="文本框 10"/>
          <p:cNvSpPr txBox="1"/>
          <p:nvPr>
            <p:custDataLst>
              <p:tags r:id="rId6"/>
            </p:custDataLst>
          </p:nvPr>
        </p:nvSpPr>
        <p:spPr>
          <a:xfrm>
            <a:off x="628389" y="2276440"/>
            <a:ext cx="3573561" cy="1753235"/>
          </a:xfrm>
          <a:prstGeom prst="rect">
            <a:avLst/>
          </a:prstGeom>
          <a:noFill/>
        </p:spPr>
        <p:txBody>
          <a:bodyPr wrap="square" rtlCol="0" anchor="t">
            <a:spAutoFit/>
          </a:bodyPr>
          <a:p>
            <a:pPr marR="0" lvl="0" algn="just" defTabSz="914400" rtl="0" fontAlgn="auto">
              <a:lnSpc>
                <a:spcPct val="100000"/>
              </a:lnSpc>
              <a:spcBef>
                <a:spcPts val="0"/>
              </a:spcBef>
              <a:spcAft>
                <a:spcPts val="0"/>
              </a:spcAft>
              <a:buClrTx/>
              <a:buSzTx/>
              <a:buFontTx/>
              <a:buNone/>
              <a:defRPr/>
            </a:pPr>
            <a:r>
              <a:rPr lang="en-US" altLang="zh-CN" b="1">
                <a:solidFill>
                  <a:schemeClr val="tx1">
                    <a:lumMod val="95000"/>
                    <a:lumOff val="5000"/>
                  </a:schemeClr>
                </a:solidFill>
                <a:latin typeface="+mj-ea"/>
                <a:ea typeface="+mj-ea"/>
                <a:cs typeface="+mj-ea"/>
                <a:sym typeface="+mn-ea"/>
              </a:rPr>
              <a:t>10.</a:t>
            </a:r>
            <a:r>
              <a:rPr lang="zh-CN" altLang="en-US" b="1" kern="0" noProof="0" dirty="0">
                <a:ln>
                  <a:noFill/>
                </a:ln>
                <a:solidFill>
                  <a:schemeClr val="tx1">
                    <a:lumMod val="95000"/>
                    <a:lumOff val="5000"/>
                  </a:schemeClr>
                </a:solidFill>
                <a:effectLst/>
                <a:uLnTx/>
                <a:uFillTx/>
                <a:latin typeface="+mj-ea"/>
                <a:ea typeface="+mj-ea"/>
                <a:cs typeface="+mn-ea"/>
                <a:sym typeface="Arial" panose="020B0604020202020204" pitchFamily="34" charset="0"/>
              </a:rPr>
              <a:t>分色设置：一般不需要修改，如果需要</a:t>
            </a:r>
            <a:r>
              <a:rPr lang="zh-CN" altLang="en-US" b="1" kern="0" noProof="0" dirty="0">
                <a:ln>
                  <a:noFill/>
                </a:ln>
                <a:solidFill>
                  <a:srgbClr val="FF0000"/>
                </a:solidFill>
                <a:effectLst/>
                <a:uLnTx/>
                <a:uFillTx/>
                <a:latin typeface="+mj-ea"/>
                <a:ea typeface="+mj-ea"/>
                <a:cs typeface="+mn-ea"/>
                <a:sym typeface="Arial" panose="020B0604020202020204" pitchFamily="34" charset="0"/>
              </a:rPr>
              <a:t>加浓，将感知设置为色彩丰富</a:t>
            </a:r>
            <a:r>
              <a:rPr lang="zh-CN" altLang="en-US" b="1" kern="0" noProof="0" dirty="0">
                <a:ln>
                  <a:noFill/>
                </a:ln>
                <a:solidFill>
                  <a:schemeClr val="tx1">
                    <a:lumMod val="95000"/>
                    <a:lumOff val="5000"/>
                  </a:schemeClr>
                </a:solidFill>
                <a:effectLst/>
                <a:uLnTx/>
                <a:uFillTx/>
                <a:latin typeface="+mj-ea"/>
                <a:ea typeface="+mj-ea"/>
                <a:cs typeface="+mn-ea"/>
                <a:sym typeface="Arial" panose="020B0604020202020204" pitchFamily="34" charset="0"/>
              </a:rPr>
              <a:t>就行，所有的改动都会在右图中得到提现。</a:t>
            </a:r>
            <a:endParaRPr kumimoji="0" lang="zh-CN" altLang="en-US" b="1" i="0" kern="0" baseline="0" noProof="0" dirty="0">
              <a:ln>
                <a:noFill/>
              </a:ln>
              <a:solidFill>
                <a:schemeClr val="tx1">
                  <a:lumMod val="95000"/>
                  <a:lumOff val="5000"/>
                </a:schemeClr>
              </a:solidFill>
              <a:effectLst/>
              <a:uLnTx/>
              <a:uFillTx/>
              <a:latin typeface="+mj-ea"/>
              <a:ea typeface="+mj-ea"/>
              <a:cs typeface="+mn-ea"/>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endParaRPr kumimoji="0" lang="zh-CN" altLang="en-US" b="1" i="0" kern="0" baseline="0" noProof="0" dirty="0">
              <a:ln>
                <a:noFill/>
              </a:ln>
              <a:solidFill>
                <a:schemeClr val="tx1">
                  <a:lumMod val="95000"/>
                  <a:lumOff val="5000"/>
                </a:schemeClr>
              </a:solidFill>
              <a:effectLst/>
              <a:uLnTx/>
              <a:uFillTx/>
              <a:latin typeface="+mj-ea"/>
              <a:ea typeface="+mj-ea"/>
              <a:cs typeface="+mn-ea"/>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r>
              <a:rPr lang="zh-CN" altLang="en-US" b="1" kern="0" noProof="0" dirty="0">
                <a:ln>
                  <a:noFill/>
                </a:ln>
                <a:solidFill>
                  <a:schemeClr val="tx1">
                    <a:lumMod val="95000"/>
                    <a:lumOff val="5000"/>
                  </a:schemeClr>
                </a:solidFill>
                <a:effectLst/>
                <a:uLnTx/>
                <a:uFillTx/>
                <a:latin typeface="+mj-ea"/>
                <a:ea typeface="+mj-ea"/>
                <a:cs typeface="+mn-ea"/>
                <a:sym typeface="Arial" panose="020B0604020202020204" pitchFamily="34" charset="0"/>
              </a:rPr>
              <a:t>然后下一步</a:t>
            </a:r>
            <a:endParaRPr lang="zh-CN" altLang="en-US" b="1" kern="0" noProof="0" dirty="0">
              <a:ln>
                <a:noFill/>
              </a:ln>
              <a:solidFill>
                <a:schemeClr val="tx1">
                  <a:lumMod val="95000"/>
                  <a:lumOff val="5000"/>
                </a:schemeClr>
              </a:solidFill>
              <a:effectLst/>
              <a:uLnTx/>
              <a:uFillTx/>
              <a:latin typeface="+mj-ea"/>
              <a:ea typeface="+mj-ea"/>
              <a:cs typeface="+mn-ea"/>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341369" y="2563460"/>
            <a:ext cx="3573561" cy="2584450"/>
          </a:xfrm>
          <a:prstGeom prst="rect">
            <a:avLst/>
          </a:prstGeom>
          <a:noFill/>
        </p:spPr>
        <p:txBody>
          <a:bodyPr wrap="square" rtlCol="0" anchor="t">
            <a:spAutoFit/>
          </a:bodyPr>
          <a:p>
            <a:pPr>
              <a:lnSpc>
                <a:spcPct val="100000"/>
              </a:lnSpc>
            </a:pPr>
            <a:r>
              <a:rPr lang="en-US" altLang="zh-CN" b="1">
                <a:solidFill>
                  <a:schemeClr val="tx1">
                    <a:lumMod val="95000"/>
                    <a:lumOff val="5000"/>
                  </a:schemeClr>
                </a:solidFill>
                <a:latin typeface="+mj-ea"/>
                <a:ea typeface="+mj-ea"/>
                <a:cs typeface="+mj-ea"/>
                <a:sym typeface="+mn-ea"/>
              </a:rPr>
              <a:t>11.</a:t>
            </a:r>
            <a:r>
              <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配置文件名称：文件后缀名初始时都是</a:t>
            </a:r>
            <a:r>
              <a:rPr lang="en-US" altLang="zh-CN"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icm</a:t>
            </a:r>
            <a:r>
              <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，需要</a:t>
            </a:r>
            <a:r>
              <a:rPr lang="zh-CN" altLang="en-US"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把文件后缀名改成</a:t>
            </a:r>
            <a:r>
              <a:rPr lang="en-US" altLang="zh-CN"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icc</a:t>
            </a:r>
            <a:r>
              <a:rPr lang="zh-CN" altLang="en-US"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，锐印无法识别</a:t>
            </a:r>
            <a:r>
              <a:rPr lang="en-US" altLang="zh-CN"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icm</a:t>
            </a:r>
            <a:r>
              <a:rPr lang="zh-CN" altLang="en-US"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文件。</a:t>
            </a:r>
            <a:endParaRPr kumimoji="0" lang="zh-CN" altLang="en-US" b="1" i="0" kern="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r>
              <a:rPr lang="en-US" altLang="zh-CN"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icc</a:t>
            </a:r>
            <a:r>
              <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配置文件分布：点击下方热文件夹后方</a:t>
            </a:r>
            <a:r>
              <a:rPr lang="en-US" altLang="zh-CN"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按钮，就可以设置</a:t>
            </a:r>
            <a:r>
              <a:rPr lang="en-US" altLang="zh-CN"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icc</a:t>
            </a:r>
            <a:r>
              <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曲线的生成位置。</a:t>
            </a:r>
            <a:endPar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endParaRPr kumimoji="0" lang="zh-CN" altLang="en-US" b="1" i="0" kern="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R="0" lvl="0" algn="just" defTabSz="914400" rtl="0" fontAlgn="auto">
              <a:lnSpc>
                <a:spcPct val="100000"/>
              </a:lnSpc>
              <a:spcBef>
                <a:spcPts val="0"/>
              </a:spcBef>
              <a:spcAft>
                <a:spcPts val="0"/>
              </a:spcAft>
              <a:buClrTx/>
              <a:buSzTx/>
              <a:buFontTx/>
              <a:buNone/>
              <a:defRPr/>
            </a:pPr>
            <a:r>
              <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点击创建边保存配置文件，等待</a:t>
            </a:r>
            <a:r>
              <a:rPr lang="en-US" altLang="zh-CN"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icc</a:t>
            </a:r>
            <a:r>
              <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曲线生成完成。</a:t>
            </a:r>
            <a:endParaRPr lang="zh-CN" altLang="en-US" b="1" kern="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7" name="图片 6"/>
          <p:cNvPicPr>
            <a:picLocks noChangeAspect="1"/>
          </p:cNvPicPr>
          <p:nvPr>
            <p:custDataLst>
              <p:tags r:id="rId5"/>
            </p:custDataLst>
          </p:nvPr>
        </p:nvPicPr>
        <p:blipFill>
          <a:blip r:embed="rId6"/>
          <a:stretch>
            <a:fillRect/>
          </a:stretch>
        </p:blipFill>
        <p:spPr>
          <a:xfrm>
            <a:off x="4227830" y="2144395"/>
            <a:ext cx="7632700" cy="37268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628389" y="2706970"/>
            <a:ext cx="3573561" cy="1753235"/>
          </a:xfrm>
          <a:prstGeom prst="rect">
            <a:avLst/>
          </a:prstGeom>
          <a:noFill/>
        </p:spPr>
        <p:txBody>
          <a:bodyPr wrap="square" rtlCol="0" anchor="t">
            <a:spAutoFit/>
          </a:bodyPr>
          <a:p>
            <a:pPr>
              <a:lnSpc>
                <a:spcPct val="100000"/>
              </a:lnSpc>
            </a:pPr>
            <a:r>
              <a:rPr lang="en-US" altLang="zh-CN" b="1">
                <a:solidFill>
                  <a:schemeClr val="tx1">
                    <a:lumMod val="95000"/>
                    <a:lumOff val="5000"/>
                  </a:schemeClr>
                </a:solidFill>
                <a:latin typeface="+mj-ea"/>
                <a:ea typeface="+mj-ea"/>
                <a:cs typeface="+mj-ea"/>
                <a:sym typeface="+mn-ea"/>
              </a:rPr>
              <a:t>12.</a:t>
            </a:r>
            <a:r>
              <a:rPr lang="zh-CN" altLang="en-US" b="1" kern="0" noProof="0" dirty="0">
                <a:ln>
                  <a:noFill/>
                </a:ln>
                <a:solidFill>
                  <a:schemeClr val="tx1">
                    <a:lumMod val="95000"/>
                    <a:lumOff val="5000"/>
                  </a:schemeClr>
                </a:solidFill>
                <a:effectLst/>
                <a:uLnTx/>
                <a:uFillTx/>
                <a:latin typeface="+mj-ea"/>
                <a:ea typeface="+mj-ea"/>
                <a:cs typeface="+mn-ea"/>
                <a:sym typeface="Arial" panose="020B0604020202020204" pitchFamily="34" charset="0"/>
              </a:rPr>
              <a:t>曲线生成完成后，如右图这个就是曲线的色域，如果表面有太多了凹陷，则表示扫描色块数目不够，或者说扫描图质量出现问题，造成了色域的残缺与表现不完整。</a:t>
            </a:r>
            <a:endParaRPr lang="zh-CN" altLang="en-US" b="1" kern="0" noProof="0" dirty="0">
              <a:ln>
                <a:noFill/>
              </a:ln>
              <a:solidFill>
                <a:schemeClr val="tx1">
                  <a:lumMod val="95000"/>
                  <a:lumOff val="5000"/>
                </a:schemeClr>
              </a:solidFill>
              <a:effectLst/>
              <a:uLnTx/>
              <a:uFillTx/>
              <a:latin typeface="+mj-ea"/>
              <a:ea typeface="+mj-ea"/>
              <a:cs typeface="+mn-ea"/>
              <a:sym typeface="Arial" panose="020B0604020202020204" pitchFamily="34" charset="0"/>
            </a:endParaRPr>
          </a:p>
        </p:txBody>
      </p:sp>
      <p:pic>
        <p:nvPicPr>
          <p:cNvPr id="5" name="图片 4"/>
          <p:cNvPicPr>
            <a:picLocks noChangeAspect="1"/>
          </p:cNvPicPr>
          <p:nvPr>
            <p:custDataLst>
              <p:tags r:id="rId5"/>
            </p:custDataLst>
          </p:nvPr>
        </p:nvPicPr>
        <p:blipFill>
          <a:blip r:embed="rId6"/>
          <a:srcRect t="16602"/>
          <a:stretch>
            <a:fillRect/>
          </a:stretch>
        </p:blipFill>
        <p:spPr>
          <a:xfrm>
            <a:off x="4371425" y="1344200"/>
            <a:ext cx="7197001" cy="4489458"/>
          </a:xfrm>
          <a:prstGeom prst="rect">
            <a:avLst/>
          </a:prstGeom>
          <a:effectLst>
            <a:softEdge rad="3175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625849" y="2491705"/>
            <a:ext cx="3573561" cy="1753235"/>
          </a:xfrm>
          <a:prstGeom prst="rect">
            <a:avLst/>
          </a:prstGeom>
          <a:noFill/>
        </p:spPr>
        <p:txBody>
          <a:bodyPr wrap="square" rtlCol="0" anchor="t">
            <a:spAutoFit/>
          </a:bodyPr>
          <a:p>
            <a:pPr marR="0" lvl="0" algn="just" defTabSz="914400" rtl="0" fontAlgn="auto">
              <a:lnSpc>
                <a:spcPct val="100000"/>
              </a:lnSpc>
              <a:spcBef>
                <a:spcPts val="0"/>
              </a:spcBef>
              <a:spcAft>
                <a:spcPts val="0"/>
              </a:spcAft>
              <a:buClrTx/>
              <a:buSzTx/>
              <a:buFontTx/>
              <a:buNone/>
              <a:defRPr/>
            </a:pPr>
            <a:r>
              <a:rPr lang="en-US" altLang="zh-CN" b="1">
                <a:solidFill>
                  <a:schemeClr val="tx1">
                    <a:lumMod val="95000"/>
                    <a:lumOff val="5000"/>
                  </a:schemeClr>
                </a:solidFill>
                <a:latin typeface="+mj-ea"/>
                <a:ea typeface="+mj-ea"/>
                <a:cs typeface="+mj-ea"/>
                <a:sym typeface="+mn-ea"/>
              </a:rPr>
              <a:t>13.RIIN</a:t>
            </a:r>
            <a:r>
              <a:rPr lang="zh-CN" altLang="en-US" b="1">
                <a:solidFill>
                  <a:schemeClr val="tx1">
                    <a:lumMod val="95000"/>
                    <a:lumOff val="5000"/>
                  </a:schemeClr>
                </a:solidFill>
                <a:latin typeface="+mj-ea"/>
                <a:ea typeface="+mj-ea"/>
                <a:cs typeface="+mj-ea"/>
                <a:sym typeface="+mn-ea"/>
              </a:rPr>
              <a:t>左上角</a:t>
            </a:r>
            <a:r>
              <a:rPr lang="en-US" altLang="zh-CN" b="1">
                <a:solidFill>
                  <a:schemeClr val="tx1">
                    <a:lumMod val="95000"/>
                    <a:lumOff val="5000"/>
                  </a:schemeClr>
                </a:solidFill>
                <a:latin typeface="+mj-ea"/>
                <a:ea typeface="+mj-ea"/>
                <a:cs typeface="+mj-ea"/>
                <a:sym typeface="+mn-ea"/>
              </a:rPr>
              <a:t>-</a:t>
            </a:r>
            <a:r>
              <a:rPr lang="zh-CN" altLang="en-US" b="1">
                <a:solidFill>
                  <a:schemeClr val="tx1">
                    <a:lumMod val="95000"/>
                    <a:lumOff val="5000"/>
                  </a:schemeClr>
                </a:solidFill>
                <a:latin typeface="+mj-ea"/>
                <a:ea typeface="+mj-ea"/>
                <a:cs typeface="+mj-ea"/>
                <a:sym typeface="+mn-ea"/>
              </a:rPr>
              <a:t>打开色彩管理，在色彩管理界面，点击工具</a:t>
            </a:r>
            <a:r>
              <a:rPr lang="en-US" altLang="zh-CN" b="1">
                <a:solidFill>
                  <a:schemeClr val="tx1">
                    <a:lumMod val="95000"/>
                    <a:lumOff val="5000"/>
                  </a:schemeClr>
                </a:solidFill>
                <a:latin typeface="+mj-ea"/>
                <a:ea typeface="+mj-ea"/>
                <a:cs typeface="+mj-ea"/>
                <a:sym typeface="+mn-ea"/>
              </a:rPr>
              <a:t>→</a:t>
            </a:r>
            <a:r>
              <a:rPr lang="zh-CN" altLang="en-US" b="1">
                <a:solidFill>
                  <a:schemeClr val="tx1">
                    <a:lumMod val="95000"/>
                    <a:lumOff val="5000"/>
                  </a:schemeClr>
                </a:solidFill>
                <a:latin typeface="+mj-ea"/>
                <a:ea typeface="+mj-ea"/>
                <a:cs typeface="+mj-ea"/>
                <a:sym typeface="+mn-ea"/>
              </a:rPr>
              <a:t>选择</a:t>
            </a:r>
            <a:r>
              <a:rPr lang="en-US" altLang="zh-CN" b="1">
                <a:solidFill>
                  <a:schemeClr val="tx1">
                    <a:lumMod val="95000"/>
                    <a:lumOff val="5000"/>
                  </a:schemeClr>
                </a:solidFill>
                <a:latin typeface="+mj-ea"/>
                <a:ea typeface="+mj-ea"/>
                <a:cs typeface="+mj-ea"/>
                <a:sym typeface="+mn-ea"/>
              </a:rPr>
              <a:t>ICC→</a:t>
            </a:r>
            <a:r>
              <a:rPr lang="zh-CN" altLang="en-US" b="1">
                <a:solidFill>
                  <a:schemeClr val="tx1">
                    <a:lumMod val="95000"/>
                    <a:lumOff val="5000"/>
                  </a:schemeClr>
                </a:solidFill>
                <a:latin typeface="+mj-ea"/>
                <a:ea typeface="+mj-ea"/>
                <a:cs typeface="+mj-ea"/>
                <a:sym typeface="+mn-ea"/>
              </a:rPr>
              <a:t>导入</a:t>
            </a:r>
            <a:r>
              <a:rPr lang="en-US" altLang="zh-CN" b="1">
                <a:solidFill>
                  <a:schemeClr val="tx1">
                    <a:lumMod val="95000"/>
                    <a:lumOff val="5000"/>
                  </a:schemeClr>
                </a:solidFill>
                <a:latin typeface="+mj-ea"/>
                <a:ea typeface="+mj-ea"/>
                <a:cs typeface="+mj-ea"/>
                <a:sym typeface="+mn-ea"/>
              </a:rPr>
              <a:t>ICC</a:t>
            </a:r>
            <a:r>
              <a:rPr lang="zh-CN" altLang="en-US" b="1">
                <a:solidFill>
                  <a:schemeClr val="tx1">
                    <a:lumMod val="95000"/>
                    <a:lumOff val="5000"/>
                  </a:schemeClr>
                </a:solidFill>
                <a:latin typeface="+mj-ea"/>
                <a:ea typeface="+mj-ea"/>
                <a:cs typeface="+mj-ea"/>
                <a:sym typeface="+mn-ea"/>
              </a:rPr>
              <a:t>，选择</a:t>
            </a:r>
            <a:r>
              <a:rPr lang="en-US" altLang="zh-CN" b="1">
                <a:solidFill>
                  <a:schemeClr val="tx1">
                    <a:lumMod val="95000"/>
                    <a:lumOff val="5000"/>
                  </a:schemeClr>
                </a:solidFill>
                <a:latin typeface="+mj-ea"/>
                <a:ea typeface="+mj-ea"/>
                <a:cs typeface="+mj-ea"/>
                <a:sym typeface="+mn-ea"/>
              </a:rPr>
              <a:t>ICC</a:t>
            </a:r>
            <a:r>
              <a:rPr lang="zh-CN" altLang="en-US" b="1">
                <a:solidFill>
                  <a:schemeClr val="tx1">
                    <a:lumMod val="95000"/>
                    <a:lumOff val="5000"/>
                  </a:schemeClr>
                </a:solidFill>
                <a:latin typeface="+mj-ea"/>
                <a:ea typeface="+mj-ea"/>
                <a:cs typeface="+mj-ea"/>
                <a:sym typeface="+mn-ea"/>
              </a:rPr>
              <a:t>文件所在位置加载，提示导入</a:t>
            </a:r>
            <a:r>
              <a:rPr lang="en-US" altLang="zh-CN" b="1">
                <a:solidFill>
                  <a:schemeClr val="tx1">
                    <a:lumMod val="95000"/>
                    <a:lumOff val="5000"/>
                  </a:schemeClr>
                </a:solidFill>
                <a:latin typeface="+mj-ea"/>
                <a:ea typeface="+mj-ea"/>
                <a:cs typeface="+mj-ea"/>
                <a:sym typeface="+mn-ea"/>
              </a:rPr>
              <a:t>ICC</a:t>
            </a:r>
            <a:r>
              <a:rPr lang="zh-CN" altLang="en-US" b="1">
                <a:solidFill>
                  <a:schemeClr val="tx1">
                    <a:lumMod val="95000"/>
                    <a:lumOff val="5000"/>
                  </a:schemeClr>
                </a:solidFill>
                <a:latin typeface="+mj-ea"/>
                <a:ea typeface="+mj-ea"/>
                <a:cs typeface="+mj-ea"/>
                <a:sym typeface="+mn-ea"/>
              </a:rPr>
              <a:t>成功表示导入完成，后续在打印界面选择</a:t>
            </a:r>
            <a:r>
              <a:rPr lang="en-US" altLang="zh-CN" b="1">
                <a:solidFill>
                  <a:schemeClr val="tx1">
                    <a:lumMod val="95000"/>
                    <a:lumOff val="5000"/>
                  </a:schemeClr>
                </a:solidFill>
                <a:latin typeface="+mj-ea"/>
                <a:ea typeface="+mj-ea"/>
                <a:cs typeface="+mj-ea"/>
                <a:sym typeface="+mn-ea"/>
              </a:rPr>
              <a:t>ICC</a:t>
            </a:r>
            <a:r>
              <a:rPr lang="zh-CN" altLang="en-US" b="1">
                <a:solidFill>
                  <a:schemeClr val="tx1">
                    <a:lumMod val="95000"/>
                    <a:lumOff val="5000"/>
                  </a:schemeClr>
                </a:solidFill>
                <a:latin typeface="+mj-ea"/>
                <a:ea typeface="+mj-ea"/>
                <a:cs typeface="+mj-ea"/>
                <a:sym typeface="+mn-ea"/>
              </a:rPr>
              <a:t>打印</a:t>
            </a:r>
            <a:r>
              <a:rPr lang="zh-CN" altLang="en-US" b="1">
                <a:solidFill>
                  <a:schemeClr val="tx1">
                    <a:lumMod val="95000"/>
                    <a:lumOff val="5000"/>
                  </a:schemeClr>
                </a:solidFill>
                <a:latin typeface="+mj-ea"/>
                <a:ea typeface="+mj-ea"/>
                <a:cs typeface="+mj-ea"/>
                <a:sym typeface="+mn-ea"/>
              </a:rPr>
              <a:t>即可。</a:t>
            </a:r>
            <a:endParaRPr lang="zh-CN" altLang="en-US" b="1">
              <a:solidFill>
                <a:schemeClr val="tx1">
                  <a:lumMod val="95000"/>
                  <a:lumOff val="5000"/>
                </a:schemeClr>
              </a:solidFill>
              <a:latin typeface="+mj-ea"/>
              <a:ea typeface="+mj-ea"/>
              <a:cs typeface="+mj-ea"/>
              <a:sym typeface="+mn-ea"/>
            </a:endParaRPr>
          </a:p>
        </p:txBody>
      </p:sp>
      <p:pic>
        <p:nvPicPr>
          <p:cNvPr id="5" name="图片 4"/>
          <p:cNvPicPr>
            <a:picLocks noChangeAspect="1"/>
          </p:cNvPicPr>
          <p:nvPr>
            <p:custDataLst>
              <p:tags r:id="rId5"/>
            </p:custDataLst>
          </p:nvPr>
        </p:nvPicPr>
        <p:blipFill>
          <a:blip r:embed="rId6"/>
          <a:stretch>
            <a:fillRect/>
          </a:stretch>
        </p:blipFill>
        <p:spPr>
          <a:xfrm>
            <a:off x="4514215" y="1123950"/>
            <a:ext cx="6548755" cy="471424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5522595" y="3500120"/>
            <a:ext cx="3629025" cy="15906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3496273" y="2781570"/>
            <a:ext cx="4705350" cy="706755"/>
          </a:xfrm>
          <a:prstGeom prst="rect">
            <a:avLst/>
          </a:prstGeom>
          <a:noFill/>
        </p:spPr>
        <p:txBody>
          <a:bodyPr wrap="none" rtlCol="0" anchor="t">
            <a:spAutoFit/>
          </a:bodyPr>
          <a:p>
            <a:pPr algn="ctr"/>
            <a:r>
              <a:rPr lang="en-US" altLang="zh-CN" sz="4000" b="1">
                <a:solidFill>
                  <a:srgbClr val="0070C0"/>
                </a:solidFill>
                <a:latin typeface="微软雅黑" panose="020B0503020204020204" pitchFamily="34" charset="-122"/>
                <a:ea typeface="微软雅黑" panose="020B0503020204020204" pitchFamily="34" charset="-122"/>
                <a:sym typeface="+mn-ea"/>
              </a:rPr>
              <a:t>3.</a:t>
            </a:r>
            <a:r>
              <a:rPr lang="zh-CN" altLang="en-US" sz="4000" b="1">
                <a:solidFill>
                  <a:srgbClr val="0070C0"/>
                </a:solidFill>
                <a:latin typeface="微软雅黑" panose="020B0503020204020204" pitchFamily="34" charset="-122"/>
                <a:ea typeface="微软雅黑" panose="020B0503020204020204" pitchFamily="34" charset="-122"/>
                <a:sym typeface="+mn-ea"/>
              </a:rPr>
              <a:t>六色</a:t>
            </a:r>
            <a:r>
              <a:rPr lang="zh-CN" altLang="en-US" sz="4000" b="1">
                <a:solidFill>
                  <a:srgbClr val="0070C0"/>
                </a:solidFill>
                <a:latin typeface="微软雅黑" panose="020B0503020204020204" pitchFamily="34" charset="-122"/>
                <a:ea typeface="微软雅黑" panose="020B0503020204020204" pitchFamily="34" charset="-122"/>
                <a:sym typeface="+mn-ea"/>
              </a:rPr>
              <a:t>浅色曲线制作</a:t>
            </a:r>
            <a:endParaRPr lang="zh-CN" altLang="en-US" sz="4000" b="1">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4"/>
            </p:custDataLst>
          </p:nvPr>
        </p:nvSpPr>
        <p:spPr>
          <a:xfrm>
            <a:off x="412115" y="1469390"/>
            <a:ext cx="3990975" cy="1753235"/>
          </a:xfrm>
          <a:prstGeom prst="rect">
            <a:avLst/>
          </a:prstGeom>
          <a:noFill/>
        </p:spPr>
        <p:txBody>
          <a:bodyPr wrap="square" rtlCol="0">
            <a:spAutoFit/>
          </a:bodyPr>
          <a:p>
            <a:r>
              <a:rPr lang="en-US" sz="1800" b="1">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进入色彩管理</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界面，新建曲线时，颜色模式选择为：</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cmykLcL</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m</a:t>
            </a:r>
            <a:endParaRPr lang="en-US" altLang="zh-CN"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如客户色序实际打印色序不同时，可在驱动设置中，进行更改插槽顺序达到更改色序的</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目的</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5"/>
            </p:custDataLst>
          </p:nvPr>
        </p:nvPicPr>
        <p:blipFill>
          <a:blip r:embed="rId6"/>
          <a:stretch>
            <a:fillRect/>
          </a:stretch>
        </p:blipFill>
        <p:spPr>
          <a:xfrm>
            <a:off x="4796790" y="1421130"/>
            <a:ext cx="6828790" cy="4098290"/>
          </a:xfrm>
          <a:prstGeom prst="rect">
            <a:avLst/>
          </a:prstGeom>
        </p:spPr>
      </p:pic>
      <p:grpSp>
        <p:nvGrpSpPr>
          <p:cNvPr id="12" name="组合 11"/>
          <p:cNvGrpSpPr/>
          <p:nvPr/>
        </p:nvGrpSpPr>
        <p:grpSpPr>
          <a:xfrm>
            <a:off x="266065" y="3371850"/>
            <a:ext cx="5469255" cy="3211195"/>
            <a:chOff x="9264" y="1998"/>
            <a:chExt cx="8864" cy="6601"/>
          </a:xfrm>
        </p:grpSpPr>
        <p:pic>
          <p:nvPicPr>
            <p:cNvPr id="7" name="图片 6"/>
            <p:cNvPicPr>
              <a:picLocks noChangeAspect="1"/>
            </p:cNvPicPr>
            <p:nvPr>
              <p:custDataLst>
                <p:tags r:id="rId7"/>
              </p:custDataLst>
            </p:nvPr>
          </p:nvPicPr>
          <p:blipFill>
            <a:blip r:embed="rId8"/>
            <a:srcRect r="20777"/>
            <a:stretch>
              <a:fillRect/>
            </a:stretch>
          </p:blipFill>
          <p:spPr>
            <a:xfrm>
              <a:off x="9264" y="1998"/>
              <a:ext cx="8865" cy="2085"/>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9264" y="4039"/>
              <a:ext cx="8865" cy="4560"/>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3938270" y="1412875"/>
            <a:ext cx="7550150" cy="4381500"/>
          </a:xfrm>
          <a:prstGeom prst="rect">
            <a:avLst/>
          </a:prstGeom>
        </p:spPr>
      </p:pic>
      <p:sp>
        <p:nvSpPr>
          <p:cNvPr id="7" name="文本框 6"/>
          <p:cNvSpPr txBox="1"/>
          <p:nvPr/>
        </p:nvSpPr>
        <p:spPr>
          <a:xfrm>
            <a:off x="266065" y="1628775"/>
            <a:ext cx="3672205" cy="2168525"/>
          </a:xfrm>
          <a:prstGeom prst="rect">
            <a:avLst/>
          </a:prstGeom>
          <a:noFill/>
        </p:spPr>
        <p:txBody>
          <a:bodyPr wrap="square" rtlCol="0" anchor="t">
            <a:spAutoFit/>
          </a:bodyPr>
          <a:p>
            <a:pPr>
              <a:lnSpc>
                <a:spcPct val="150000"/>
              </a:lnSpc>
            </a:pPr>
            <a:r>
              <a:rPr lang="en-US" altLang="zh-CN" sz="1800" b="1">
                <a:solidFill>
                  <a:schemeClr val="tx1">
                    <a:lumMod val="95000"/>
                    <a:lumOff val="5000"/>
                  </a:schemeClr>
                </a:solidFill>
                <a:latin typeface="+mj-ea"/>
                <a:ea typeface="+mj-ea"/>
                <a:cs typeface="+mj-ea"/>
                <a:sym typeface="+mn-ea"/>
              </a:rPr>
              <a:t>2.</a:t>
            </a:r>
            <a:r>
              <a:rPr lang="zh-CN" altLang="en-US" sz="1800" b="1">
                <a:solidFill>
                  <a:schemeClr val="tx1">
                    <a:lumMod val="95000"/>
                    <a:lumOff val="5000"/>
                  </a:schemeClr>
                </a:solidFill>
                <a:latin typeface="+mj-ea"/>
                <a:ea typeface="+mj-ea"/>
                <a:cs typeface="+mj-ea"/>
                <a:sym typeface="+mn-ea"/>
              </a:rPr>
              <a:t>六色浅色曲线单色截墨时，需根据打印材料上於墨情况对</a:t>
            </a:r>
            <a:r>
              <a:rPr lang="en-US" altLang="zh-CN" sz="1800" b="1">
                <a:solidFill>
                  <a:schemeClr val="tx1">
                    <a:lumMod val="95000"/>
                    <a:lumOff val="5000"/>
                  </a:schemeClr>
                </a:solidFill>
                <a:latin typeface="+mj-ea"/>
                <a:ea typeface="+mj-ea"/>
                <a:cs typeface="+mj-ea"/>
                <a:sym typeface="+mn-ea"/>
              </a:rPr>
              <a:t>CMYK</a:t>
            </a:r>
            <a:r>
              <a:rPr lang="zh-CN" altLang="en-US" sz="1800" b="1">
                <a:solidFill>
                  <a:schemeClr val="tx1">
                    <a:lumMod val="95000"/>
                    <a:lumOff val="5000"/>
                  </a:schemeClr>
                </a:solidFill>
                <a:latin typeface="+mj-ea"/>
                <a:ea typeface="+mj-ea"/>
                <a:cs typeface="+mj-ea"/>
                <a:sym typeface="+mn-ea"/>
              </a:rPr>
              <a:t>主色和浅色可进行截墨，此方法可以更好的控制浅色出墨情况，达到更好的过渡以及细腻</a:t>
            </a:r>
            <a:r>
              <a:rPr lang="zh-CN" altLang="en-US" sz="1800" b="1">
                <a:solidFill>
                  <a:schemeClr val="tx1">
                    <a:lumMod val="95000"/>
                    <a:lumOff val="5000"/>
                  </a:schemeClr>
                </a:solidFill>
                <a:latin typeface="+mj-ea"/>
                <a:ea typeface="+mj-ea"/>
                <a:cs typeface="+mj-ea"/>
                <a:sym typeface="+mn-ea"/>
              </a:rPr>
              <a:t>效果</a:t>
            </a:r>
            <a:endParaRPr lang="zh-CN" altLang="en-US" sz="1800" b="1">
              <a:solidFill>
                <a:schemeClr val="tx1">
                  <a:lumMod val="95000"/>
                  <a:lumOff val="5000"/>
                </a:schemeClr>
              </a:solidFill>
              <a:latin typeface="+mj-ea"/>
              <a:ea typeface="+mj-ea"/>
              <a:cs typeface="+mj-ea"/>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4"/>
            </p:custDataLst>
          </p:nvPr>
        </p:nvSpPr>
        <p:spPr>
          <a:xfrm>
            <a:off x="111760" y="1341120"/>
            <a:ext cx="5281295" cy="4661535"/>
          </a:xfrm>
          <a:prstGeom prst="rect">
            <a:avLst/>
          </a:prstGeom>
          <a:noFill/>
        </p:spPr>
        <p:txBody>
          <a:bodyPr wrap="square" rtlCol="0" anchor="t">
            <a:spAutoFit/>
          </a:bodyPr>
          <a:p>
            <a:pPr>
              <a:lnSpc>
                <a:spcPct val="150000"/>
              </a:lnSpc>
            </a:pPr>
            <a:r>
              <a:rPr lang="en-US" altLang="zh-CN" sz="1800" b="1">
                <a:solidFill>
                  <a:schemeClr val="tx1">
                    <a:lumMod val="95000"/>
                    <a:lumOff val="5000"/>
                  </a:schemeClr>
                </a:solidFill>
                <a:latin typeface="+mj-ea"/>
                <a:ea typeface="+mj-ea"/>
                <a:cs typeface="+mj-ea"/>
                <a:sym typeface="+mn-ea"/>
              </a:rPr>
              <a:t>3.</a:t>
            </a:r>
            <a:r>
              <a:rPr lang="zh-CN" altLang="en-US" sz="1800" b="1">
                <a:solidFill>
                  <a:schemeClr val="tx1">
                    <a:lumMod val="95000"/>
                    <a:lumOff val="5000"/>
                  </a:schemeClr>
                </a:solidFill>
                <a:latin typeface="+mj-ea"/>
                <a:ea typeface="+mj-ea"/>
                <a:cs typeface="+mj-ea"/>
                <a:sym typeface="+mn-ea"/>
              </a:rPr>
              <a:t>深浅色</a:t>
            </a:r>
            <a:r>
              <a:rPr lang="zh-CN" altLang="en-US" sz="1800" b="1">
                <a:solidFill>
                  <a:schemeClr val="tx1">
                    <a:lumMod val="95000"/>
                    <a:lumOff val="5000"/>
                  </a:schemeClr>
                </a:solidFill>
                <a:latin typeface="+mj-ea"/>
                <a:ea typeface="+mj-ea"/>
                <a:cs typeface="+mj-ea"/>
                <a:sym typeface="+mn-ea"/>
              </a:rPr>
              <a:t>配比</a:t>
            </a: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此步骤为对浅色出墨位置进行控制，在不同的出墨位置以及墨量打印出的细腻度、过渡效果不同，可根据实际情况进行调整（右侧图表实时变动</a:t>
            </a:r>
            <a:r>
              <a:rPr lang="zh-CN" altLang="en-US" sz="1800" b="1">
                <a:solidFill>
                  <a:schemeClr val="tx1">
                    <a:lumMod val="95000"/>
                    <a:lumOff val="5000"/>
                  </a:schemeClr>
                </a:solidFill>
                <a:latin typeface="+mj-ea"/>
                <a:ea typeface="+mj-ea"/>
                <a:cs typeface="+mj-ea"/>
                <a:sym typeface="+mn-ea"/>
              </a:rPr>
              <a:t>显示）</a:t>
            </a:r>
            <a:endParaRPr lang="zh-CN" altLang="en-US" sz="1800" b="1">
              <a:solidFill>
                <a:schemeClr val="tx1">
                  <a:lumMod val="95000"/>
                  <a:lumOff val="5000"/>
                </a:schemeClr>
              </a:solidFill>
              <a:latin typeface="+mj-ea"/>
              <a:ea typeface="+mj-ea"/>
              <a:cs typeface="+mj-ea"/>
              <a:sym typeface="+mn-ea"/>
            </a:endParaRPr>
          </a:p>
          <a:p>
            <a:pPr>
              <a:lnSpc>
                <a:spcPct val="150000"/>
              </a:lnSpc>
            </a:pP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①油墨通道：可通过下拉箭头进行浅色之间的</a:t>
            </a:r>
            <a:r>
              <a:rPr lang="zh-CN" altLang="en-US" sz="1800" b="1">
                <a:solidFill>
                  <a:schemeClr val="tx1">
                    <a:lumMod val="95000"/>
                    <a:lumOff val="5000"/>
                  </a:schemeClr>
                </a:solidFill>
                <a:latin typeface="+mj-ea"/>
                <a:ea typeface="+mj-ea"/>
                <a:cs typeface="+mj-ea"/>
                <a:sym typeface="+mn-ea"/>
              </a:rPr>
              <a:t>切换</a:t>
            </a: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②深色起始位置：此选项代表深色出墨的</a:t>
            </a:r>
            <a:r>
              <a:rPr lang="zh-CN" altLang="en-US" sz="1800" b="1">
                <a:solidFill>
                  <a:schemeClr val="tx1">
                    <a:lumMod val="95000"/>
                    <a:lumOff val="5000"/>
                  </a:schemeClr>
                </a:solidFill>
                <a:latin typeface="+mj-ea"/>
                <a:ea typeface="+mj-ea"/>
                <a:cs typeface="+mj-ea"/>
                <a:sym typeface="+mn-ea"/>
              </a:rPr>
              <a:t>初始位置</a:t>
            </a: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③浅色终止位置：此选项代表浅色出墨的</a:t>
            </a:r>
            <a:r>
              <a:rPr lang="zh-CN" altLang="en-US" sz="1800" b="1">
                <a:solidFill>
                  <a:schemeClr val="tx1">
                    <a:lumMod val="95000"/>
                    <a:lumOff val="5000"/>
                  </a:schemeClr>
                </a:solidFill>
                <a:latin typeface="+mj-ea"/>
                <a:ea typeface="+mj-ea"/>
                <a:cs typeface="+mj-ea"/>
                <a:sym typeface="+mn-ea"/>
              </a:rPr>
              <a:t>终止位置</a:t>
            </a: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④浅色终止墨量：此选项代表浅色终止位置时的最高</a:t>
            </a:r>
            <a:r>
              <a:rPr lang="zh-CN" altLang="en-US" sz="1800" b="1">
                <a:solidFill>
                  <a:schemeClr val="tx1">
                    <a:lumMod val="95000"/>
                    <a:lumOff val="5000"/>
                  </a:schemeClr>
                </a:solidFill>
                <a:latin typeface="+mj-ea"/>
                <a:ea typeface="+mj-ea"/>
                <a:cs typeface="+mj-ea"/>
                <a:sym typeface="+mn-ea"/>
              </a:rPr>
              <a:t>墨量</a:t>
            </a:r>
            <a:endParaRPr lang="zh-CN" altLang="en-US" sz="1800" b="1">
              <a:solidFill>
                <a:schemeClr val="tx1">
                  <a:lumMod val="95000"/>
                  <a:lumOff val="5000"/>
                </a:schemeClr>
              </a:solidFill>
              <a:latin typeface="+mj-ea"/>
              <a:ea typeface="+mj-ea"/>
              <a:cs typeface="+mj-ea"/>
              <a:sym typeface="+mn-ea"/>
            </a:endParaRPr>
          </a:p>
          <a:p>
            <a:pPr>
              <a:lnSpc>
                <a:spcPct val="150000"/>
              </a:lnSpc>
            </a:pPr>
            <a:endParaRPr lang="en-US" altLang="zh-CN" sz="1800" b="1">
              <a:solidFill>
                <a:schemeClr val="tx1">
                  <a:lumMod val="95000"/>
                  <a:lumOff val="5000"/>
                </a:schemeClr>
              </a:solidFill>
              <a:latin typeface="+mj-ea"/>
              <a:ea typeface="+mj-ea"/>
              <a:cs typeface="+mj-ea"/>
              <a:sym typeface="+mn-ea"/>
            </a:endParaRPr>
          </a:p>
        </p:txBody>
      </p:sp>
      <p:pic>
        <p:nvPicPr>
          <p:cNvPr id="8" name="图片 7"/>
          <p:cNvPicPr>
            <a:picLocks noChangeAspect="1"/>
          </p:cNvPicPr>
          <p:nvPr>
            <p:custDataLst>
              <p:tags r:id="rId5"/>
            </p:custDataLst>
          </p:nvPr>
        </p:nvPicPr>
        <p:blipFill>
          <a:blip r:embed="rId6"/>
          <a:stretch>
            <a:fillRect/>
          </a:stretch>
        </p:blipFill>
        <p:spPr>
          <a:xfrm>
            <a:off x="5378450" y="1137285"/>
            <a:ext cx="6387465" cy="51981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5594350" y="908685"/>
            <a:ext cx="5313045" cy="4323715"/>
          </a:xfrm>
          <a:prstGeom prst="rect">
            <a:avLst/>
          </a:prstGeom>
        </p:spPr>
      </p:pic>
      <p:sp>
        <p:nvSpPr>
          <p:cNvPr id="7" name="文本框 6"/>
          <p:cNvSpPr txBox="1"/>
          <p:nvPr>
            <p:custDataLst>
              <p:tags r:id="rId6"/>
            </p:custDataLst>
          </p:nvPr>
        </p:nvSpPr>
        <p:spPr>
          <a:xfrm>
            <a:off x="183515" y="1197610"/>
            <a:ext cx="5281295" cy="4246245"/>
          </a:xfrm>
          <a:prstGeom prst="rect">
            <a:avLst/>
          </a:prstGeom>
          <a:noFill/>
        </p:spPr>
        <p:txBody>
          <a:bodyPr wrap="square" rtlCol="0" anchor="t">
            <a:spAutoFit/>
          </a:bodyPr>
          <a:p>
            <a:pPr>
              <a:lnSpc>
                <a:spcPct val="150000"/>
              </a:lnSpc>
            </a:pPr>
            <a:r>
              <a:rPr lang="zh-CN" altLang="en-US" sz="1800" b="1">
                <a:solidFill>
                  <a:schemeClr val="tx1">
                    <a:lumMod val="95000"/>
                    <a:lumOff val="5000"/>
                  </a:schemeClr>
                </a:solidFill>
                <a:latin typeface="+mj-ea"/>
                <a:ea typeface="+mj-ea"/>
                <a:cs typeface="+mj-ea"/>
                <a:sym typeface="+mn-ea"/>
              </a:rPr>
              <a:t>①首先需要打印测试图表，进行测量，软件会根据扫描数据对深浅色自动进行配比，呈现出更好的过渡效果。</a:t>
            </a: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②如果需要在原本的基础上进行修改，就需要在参数设置中对不同位置的数值进行更改达到不同的效果（例如：增加深色的起始位置，增加浅色终止墨量，从而能够达到浅色多出的目的，让整体打印效果更加</a:t>
            </a:r>
            <a:r>
              <a:rPr lang="zh-CN" altLang="en-US" sz="1800" b="1">
                <a:solidFill>
                  <a:schemeClr val="tx1">
                    <a:lumMod val="95000"/>
                    <a:lumOff val="5000"/>
                  </a:schemeClr>
                </a:solidFill>
                <a:latin typeface="+mj-ea"/>
                <a:ea typeface="+mj-ea"/>
                <a:cs typeface="+mj-ea"/>
                <a:sym typeface="+mn-ea"/>
              </a:rPr>
              <a:t>细腻）</a:t>
            </a: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③经过调整后需打印分色图表，通过效果图的过渡情况来对数据进行</a:t>
            </a:r>
            <a:r>
              <a:rPr lang="zh-CN" altLang="en-US" sz="1800" b="1">
                <a:solidFill>
                  <a:schemeClr val="tx1">
                    <a:lumMod val="95000"/>
                    <a:lumOff val="5000"/>
                  </a:schemeClr>
                </a:solidFill>
                <a:latin typeface="+mj-ea"/>
                <a:ea typeface="+mj-ea"/>
                <a:cs typeface="+mj-ea"/>
                <a:sym typeface="+mn-ea"/>
              </a:rPr>
              <a:t>修改（数据需保证实际过渡</a:t>
            </a:r>
            <a:r>
              <a:rPr lang="zh-CN" altLang="en-US" sz="1800" b="1">
                <a:solidFill>
                  <a:schemeClr val="tx1">
                    <a:lumMod val="95000"/>
                    <a:lumOff val="5000"/>
                  </a:schemeClr>
                </a:solidFill>
                <a:latin typeface="+mj-ea"/>
                <a:ea typeface="+mj-ea"/>
                <a:cs typeface="+mj-ea"/>
                <a:sym typeface="+mn-ea"/>
              </a:rPr>
              <a:t>效果）</a:t>
            </a:r>
            <a:endParaRPr lang="zh-CN" altLang="en-US" sz="1800" b="1">
              <a:solidFill>
                <a:schemeClr val="tx1">
                  <a:lumMod val="95000"/>
                  <a:lumOff val="5000"/>
                </a:schemeClr>
              </a:solidFill>
              <a:latin typeface="+mj-ea"/>
              <a:ea typeface="+mj-ea"/>
              <a:cs typeface="+mj-ea"/>
              <a:sym typeface="+mn-ea"/>
            </a:endParaRPr>
          </a:p>
        </p:txBody>
      </p:sp>
      <p:pic>
        <p:nvPicPr>
          <p:cNvPr id="8" name="图片 7" descr="InkSplit"/>
          <p:cNvPicPr>
            <a:picLocks noChangeAspect="1"/>
          </p:cNvPicPr>
          <p:nvPr/>
        </p:nvPicPr>
        <p:blipFill>
          <a:blip r:embed="rId7"/>
          <a:stretch>
            <a:fillRect/>
          </a:stretch>
        </p:blipFill>
        <p:spPr>
          <a:xfrm>
            <a:off x="5885180" y="5431790"/>
            <a:ext cx="4596765" cy="1071245"/>
          </a:xfrm>
          <a:prstGeom prst="rect">
            <a:avLst/>
          </a:prstGeom>
          <a:ln>
            <a:solidFill>
              <a:srgbClr val="FF0000"/>
            </a:solidFill>
          </a:ln>
        </p:spPr>
      </p:pic>
      <p:cxnSp>
        <p:nvCxnSpPr>
          <p:cNvPr id="10" name="直接箭头连接符 9"/>
          <p:cNvCxnSpPr/>
          <p:nvPr/>
        </p:nvCxnSpPr>
        <p:spPr>
          <a:xfrm flipH="1">
            <a:off x="6890385" y="4564380"/>
            <a:ext cx="792480" cy="86741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5668010" y="1412875"/>
            <a:ext cx="6031230" cy="4907915"/>
          </a:xfrm>
          <a:prstGeom prst="rect">
            <a:avLst/>
          </a:prstGeom>
        </p:spPr>
      </p:pic>
      <p:sp>
        <p:nvSpPr>
          <p:cNvPr id="7" name="文本框 6"/>
          <p:cNvSpPr txBox="1"/>
          <p:nvPr>
            <p:custDataLst>
              <p:tags r:id="rId6"/>
            </p:custDataLst>
          </p:nvPr>
        </p:nvSpPr>
        <p:spPr>
          <a:xfrm>
            <a:off x="183515" y="1197610"/>
            <a:ext cx="5281295" cy="3830955"/>
          </a:xfrm>
          <a:prstGeom prst="rect">
            <a:avLst/>
          </a:prstGeom>
          <a:noFill/>
        </p:spPr>
        <p:txBody>
          <a:bodyPr wrap="square" rtlCol="0" anchor="t">
            <a:spAutoFit/>
          </a:bodyPr>
          <a:p>
            <a:pPr>
              <a:lnSpc>
                <a:spcPct val="150000"/>
              </a:lnSpc>
            </a:pPr>
            <a:r>
              <a:rPr lang="en-US" altLang="zh-CN" sz="1800" b="1">
                <a:solidFill>
                  <a:schemeClr val="tx1">
                    <a:lumMod val="95000"/>
                    <a:lumOff val="5000"/>
                  </a:schemeClr>
                </a:solidFill>
                <a:latin typeface="+mj-ea"/>
                <a:ea typeface="+mj-ea"/>
                <a:cs typeface="+mj-ea"/>
                <a:sym typeface="+mn-ea"/>
              </a:rPr>
              <a:t>4.</a:t>
            </a:r>
            <a:r>
              <a:rPr lang="zh-CN" altLang="en-US" sz="1800" b="1">
                <a:solidFill>
                  <a:schemeClr val="tx1">
                    <a:lumMod val="95000"/>
                    <a:lumOff val="5000"/>
                  </a:schemeClr>
                </a:solidFill>
                <a:latin typeface="+mj-ea"/>
                <a:ea typeface="+mj-ea"/>
                <a:cs typeface="+mj-ea"/>
                <a:sym typeface="+mn-ea"/>
              </a:rPr>
              <a:t>线性化</a:t>
            </a: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此时图表已经根据设置的深浅配比数据进行自动修改，浅色部分已参与深色之中，根据图表进行测量即可获取到六色的线性化</a:t>
            </a:r>
            <a:r>
              <a:rPr lang="zh-CN" altLang="en-US" sz="1800" b="1">
                <a:solidFill>
                  <a:schemeClr val="tx1">
                    <a:lumMod val="95000"/>
                    <a:lumOff val="5000"/>
                  </a:schemeClr>
                </a:solidFill>
                <a:latin typeface="+mj-ea"/>
                <a:ea typeface="+mj-ea"/>
                <a:cs typeface="+mj-ea"/>
                <a:sym typeface="+mn-ea"/>
              </a:rPr>
              <a:t>效果</a:t>
            </a:r>
            <a:endParaRPr lang="zh-CN" altLang="en-US" sz="1800" b="1">
              <a:solidFill>
                <a:schemeClr val="tx1">
                  <a:lumMod val="95000"/>
                  <a:lumOff val="5000"/>
                </a:schemeClr>
              </a:solidFill>
              <a:latin typeface="+mj-ea"/>
              <a:ea typeface="+mj-ea"/>
              <a:cs typeface="+mj-ea"/>
              <a:sym typeface="+mn-ea"/>
            </a:endParaRPr>
          </a:p>
          <a:p>
            <a:pPr>
              <a:lnSpc>
                <a:spcPct val="150000"/>
              </a:lnSpc>
            </a:pPr>
            <a:endParaRPr lang="zh-CN" altLang="en-US" sz="1800" b="1">
              <a:solidFill>
                <a:schemeClr val="tx1">
                  <a:lumMod val="95000"/>
                  <a:lumOff val="5000"/>
                </a:schemeClr>
              </a:solidFill>
              <a:latin typeface="+mj-ea"/>
              <a:ea typeface="+mj-ea"/>
              <a:cs typeface="+mj-ea"/>
              <a:sym typeface="+mn-ea"/>
            </a:endParaRPr>
          </a:p>
          <a:p>
            <a:pPr>
              <a:lnSpc>
                <a:spcPct val="150000"/>
              </a:lnSpc>
            </a:pP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后续多倍墨量与</a:t>
            </a:r>
            <a:r>
              <a:rPr lang="en-US" altLang="zh-CN" sz="1800" b="1">
                <a:solidFill>
                  <a:schemeClr val="tx1">
                    <a:lumMod val="95000"/>
                    <a:lumOff val="5000"/>
                  </a:schemeClr>
                </a:solidFill>
                <a:latin typeface="+mj-ea"/>
                <a:ea typeface="+mj-ea"/>
                <a:cs typeface="+mj-ea"/>
                <a:sym typeface="+mn-ea"/>
              </a:rPr>
              <a:t>ICC</a:t>
            </a:r>
            <a:r>
              <a:rPr lang="zh-CN" altLang="en-US" sz="1800" b="1">
                <a:solidFill>
                  <a:schemeClr val="tx1">
                    <a:lumMod val="95000"/>
                    <a:lumOff val="5000"/>
                  </a:schemeClr>
                </a:solidFill>
                <a:latin typeface="+mj-ea"/>
                <a:ea typeface="+mj-ea"/>
                <a:cs typeface="+mj-ea"/>
                <a:sym typeface="+mn-ea"/>
              </a:rPr>
              <a:t>制作与正常四色曲线制作方法</a:t>
            </a:r>
            <a:r>
              <a:rPr lang="zh-CN" altLang="en-US" sz="1800" b="1">
                <a:solidFill>
                  <a:schemeClr val="tx1">
                    <a:lumMod val="95000"/>
                    <a:lumOff val="5000"/>
                  </a:schemeClr>
                </a:solidFill>
                <a:latin typeface="+mj-ea"/>
                <a:ea typeface="+mj-ea"/>
                <a:cs typeface="+mj-ea"/>
                <a:sym typeface="+mn-ea"/>
              </a:rPr>
              <a:t>一致</a:t>
            </a:r>
            <a:endParaRPr lang="zh-CN" altLang="en-US" sz="1800" b="1">
              <a:solidFill>
                <a:schemeClr val="tx1">
                  <a:lumMod val="95000"/>
                  <a:lumOff val="5000"/>
                </a:schemeClr>
              </a:solidFill>
              <a:latin typeface="+mj-ea"/>
              <a:ea typeface="+mj-ea"/>
              <a:cs typeface="+mj-ea"/>
              <a:sym typeface="+mn-ea"/>
            </a:endParaRPr>
          </a:p>
          <a:p>
            <a:pPr>
              <a:lnSpc>
                <a:spcPct val="150000"/>
              </a:lnSpc>
            </a:pPr>
            <a:endParaRPr lang="zh-CN" altLang="en-US" sz="1800" b="1">
              <a:solidFill>
                <a:schemeClr val="tx1">
                  <a:lumMod val="95000"/>
                  <a:lumOff val="5000"/>
                </a:schemeClr>
              </a:solidFill>
              <a:latin typeface="+mj-ea"/>
              <a:ea typeface="+mj-ea"/>
              <a:cs typeface="+mj-ea"/>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a:t>
            </a:r>
            <a:r>
              <a:rPr lang="zh-CN" altLang="en-US" sz="2800" b="1">
                <a:solidFill>
                  <a:srgbClr val="2C2626"/>
                </a:solidFill>
                <a:latin typeface="微软雅黑" panose="020B0503020204020204" pitchFamily="34" charset="-122"/>
                <a:ea typeface="微软雅黑" panose="020B0503020204020204" pitchFamily="34" charset="-122"/>
                <a:sym typeface="+mn-ea"/>
              </a:rPr>
              <a:t>制作</a:t>
            </a:r>
            <a:endParaRPr lang="zh-CN" altLang="en-US" sz="2800" b="1">
              <a:solidFill>
                <a:srgbClr val="2C2626"/>
              </a:solidFill>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stretch>
              <a:fillRect/>
            </a:stretch>
          </p:blipFill>
          <p:spPr>
            <a:xfrm>
              <a:off x="643" y="411"/>
              <a:ext cx="960" cy="960"/>
            </a:xfrm>
            <a:prstGeom prst="rect">
              <a:avLst/>
            </a:prstGeom>
          </p:spPr>
        </p:pic>
        <p:pic>
          <p:nvPicPr>
            <p:cNvPr id="3" name="图片 2"/>
            <p:cNvPicPr>
              <a:picLocks noChangeAspect="1"/>
            </p:cNvPicPr>
            <p:nvPr/>
          </p:nvPicPr>
          <p:blipFill>
            <a:blip r:embed="rId2"/>
            <a:stretch>
              <a:fillRect/>
            </a:stretch>
          </p:blipFill>
          <p:spPr>
            <a:xfrm>
              <a:off x="1603" y="421"/>
              <a:ext cx="2419" cy="1007"/>
            </a:xfrm>
            <a:prstGeom prst="rect">
              <a:avLst/>
            </a:prstGeom>
          </p:spPr>
        </p:pic>
      </p:grpSp>
      <p:sp>
        <p:nvSpPr>
          <p:cNvPr id="9" name="文本框 8"/>
          <p:cNvSpPr txBox="1"/>
          <p:nvPr>
            <p:custDataLst>
              <p:tags r:id="rId3"/>
            </p:custDataLst>
          </p:nvPr>
        </p:nvSpPr>
        <p:spPr>
          <a:xfrm>
            <a:off x="3750273" y="2781570"/>
            <a:ext cx="4197350" cy="706755"/>
          </a:xfrm>
          <a:prstGeom prst="rect">
            <a:avLst/>
          </a:prstGeom>
          <a:noFill/>
        </p:spPr>
        <p:txBody>
          <a:bodyPr wrap="none" rtlCol="0" anchor="t">
            <a:spAutoFit/>
          </a:bodyPr>
          <a:p>
            <a:pPr algn="ctr"/>
            <a:r>
              <a:rPr lang="en-US" altLang="zh-CN" sz="4000" b="1">
                <a:solidFill>
                  <a:srgbClr val="0070C0"/>
                </a:solidFill>
                <a:latin typeface="微软雅黑" panose="020B0503020204020204" pitchFamily="34" charset="-122"/>
                <a:ea typeface="微软雅黑" panose="020B0503020204020204" pitchFamily="34" charset="-122"/>
                <a:sym typeface="+mn-ea"/>
              </a:rPr>
              <a:t>1.</a:t>
            </a:r>
            <a:r>
              <a:rPr lang="zh-CN" altLang="en-US" sz="4000" b="1">
                <a:solidFill>
                  <a:srgbClr val="0070C0"/>
                </a:solidFill>
                <a:latin typeface="微软雅黑" panose="020B0503020204020204" pitchFamily="34" charset="-122"/>
                <a:ea typeface="微软雅黑" panose="020B0503020204020204" pitchFamily="34" charset="-122"/>
                <a:sym typeface="+mn-ea"/>
              </a:rPr>
              <a:t>线性化曲线制作</a:t>
            </a:r>
            <a:endParaRPr lang="zh-CN" altLang="en-US" sz="4000" b="1">
              <a:solidFill>
                <a:srgbClr val="0070C0"/>
              </a:solidFill>
              <a:latin typeface="微软雅黑" panose="020B0503020204020204" pitchFamily="34" charset="-122"/>
              <a:ea typeface="微软雅黑" panose="020B0503020204020204" pitchFamily="34" charset="-122"/>
              <a:sym typeface="+mn-ea"/>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3242273" y="2781570"/>
            <a:ext cx="5213350" cy="706755"/>
          </a:xfrm>
          <a:prstGeom prst="rect">
            <a:avLst/>
          </a:prstGeom>
          <a:noFill/>
        </p:spPr>
        <p:txBody>
          <a:bodyPr wrap="none" rtlCol="0" anchor="t">
            <a:spAutoFit/>
          </a:bodyPr>
          <a:p>
            <a:pPr algn="ctr"/>
            <a:r>
              <a:rPr lang="en-US" altLang="zh-CN" sz="4000" b="1">
                <a:solidFill>
                  <a:srgbClr val="0070C0"/>
                </a:solidFill>
                <a:latin typeface="微软雅黑" panose="020B0503020204020204" pitchFamily="34" charset="-122"/>
                <a:ea typeface="微软雅黑" panose="020B0503020204020204" pitchFamily="34" charset="-122"/>
                <a:sym typeface="+mn-ea"/>
              </a:rPr>
              <a:t>4.</a:t>
            </a:r>
            <a:r>
              <a:rPr lang="zh-CN" altLang="en-US" sz="4000" b="1">
                <a:solidFill>
                  <a:srgbClr val="0070C0"/>
                </a:solidFill>
                <a:latin typeface="微软雅黑" panose="020B0503020204020204" pitchFamily="34" charset="-122"/>
                <a:ea typeface="微软雅黑" panose="020B0503020204020204" pitchFamily="34" charset="-122"/>
                <a:sym typeface="+mn-ea"/>
              </a:rPr>
              <a:t>八色浅</a:t>
            </a:r>
            <a:r>
              <a:rPr lang="zh-CN" altLang="en-US" sz="4000" b="1">
                <a:solidFill>
                  <a:srgbClr val="0070C0"/>
                </a:solidFill>
                <a:latin typeface="微软雅黑" panose="020B0503020204020204" pitchFamily="34" charset="-122"/>
                <a:ea typeface="微软雅黑" panose="020B0503020204020204" pitchFamily="34" charset="-122"/>
                <a:sym typeface="+mn-ea"/>
              </a:rPr>
              <a:t>浅色曲线制作</a:t>
            </a:r>
            <a:endParaRPr lang="zh-CN" altLang="en-US" sz="4000" b="1">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5378450" y="1988820"/>
            <a:ext cx="6287770" cy="3387725"/>
          </a:xfrm>
          <a:prstGeom prst="rect">
            <a:avLst/>
          </a:prstGeom>
        </p:spPr>
      </p:pic>
      <p:sp>
        <p:nvSpPr>
          <p:cNvPr id="10" name="文本框 9"/>
          <p:cNvSpPr txBox="1"/>
          <p:nvPr>
            <p:custDataLst>
              <p:tags r:id="rId6"/>
            </p:custDataLst>
          </p:nvPr>
        </p:nvSpPr>
        <p:spPr>
          <a:xfrm>
            <a:off x="486410" y="1469390"/>
            <a:ext cx="3990975" cy="3969385"/>
          </a:xfrm>
          <a:prstGeom prst="rect">
            <a:avLst/>
          </a:prstGeom>
          <a:noFill/>
        </p:spPr>
        <p:txBody>
          <a:bodyPr wrap="square" rtlCol="0">
            <a:spAutoFit/>
          </a:bodyPr>
          <a:p>
            <a:r>
              <a:rPr lang="en-US" sz="1800" b="1">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进入色彩管理界面，新建曲线时，颜色模式选择为：</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cmykLcLmLKLl</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rPr>
              <a:t>k</a:t>
            </a:r>
            <a:endParaRPr lang="en-US" altLang="zh-CN"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如客户八色为</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cmykLcLmLyLk</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时，其制作方式与</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6</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色曲线基本一致</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如客户色序实际打印色序不同时，可在驱动设置中，进行更改插槽顺序达到更改色序的</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目的</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697865" y="1412875"/>
            <a:ext cx="7200900" cy="1152525"/>
          </a:xfrm>
          <a:prstGeom prst="rect">
            <a:avLst/>
          </a:prstGeom>
        </p:spPr>
      </p:pic>
      <p:sp>
        <p:nvSpPr>
          <p:cNvPr id="10" name="文本框 9"/>
          <p:cNvSpPr txBox="1"/>
          <p:nvPr>
            <p:custDataLst>
              <p:tags r:id="rId6"/>
            </p:custDataLst>
          </p:nvPr>
        </p:nvSpPr>
        <p:spPr>
          <a:xfrm>
            <a:off x="553720" y="981075"/>
            <a:ext cx="8782050" cy="922020"/>
          </a:xfrm>
          <a:prstGeom prst="rect">
            <a:avLst/>
          </a:prstGeom>
          <a:noFill/>
        </p:spPr>
        <p:txBody>
          <a:bodyPr wrap="square" rtlCol="0">
            <a:spAutoFit/>
          </a:bodyPr>
          <a:p>
            <a:r>
              <a:rPr lang="en-US" sz="1800" b="1">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单倍墨量如同六色一致，可根据打印材料效果情况来对浅色进行截墨</a:t>
            </a:r>
            <a:endParaRPr lang="en-US" altLang="zh-CN"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7"/>
            </p:custDataLst>
          </p:nvPr>
        </p:nvSpPr>
        <p:spPr>
          <a:xfrm>
            <a:off x="219075" y="2780665"/>
            <a:ext cx="5290185" cy="2861310"/>
          </a:xfrm>
          <a:prstGeom prst="rect">
            <a:avLst/>
          </a:prstGeom>
          <a:noFill/>
        </p:spPr>
        <p:txBody>
          <a:bodyPr wrap="square" rtlCol="0">
            <a:spAutoFit/>
          </a:bodyPr>
          <a:p>
            <a:r>
              <a:rPr lang="en-US" sz="1800" b="1">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深浅色配比</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浅色位置与六色一致，针对于浅浅色增加对应位置墨量控制</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①浅色起始位置：此选项</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代表浅色出墨的</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初始位置</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②浅浅色终止位置：此选项代表浅浅色出墨的终止</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位置</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③浅浅色终止墨量：此选项代表浅浅色终止位置的最高</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墨量</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custDataLst>
              <p:tags r:id="rId8"/>
            </p:custDataLst>
          </p:nvPr>
        </p:nvPicPr>
        <p:blipFill>
          <a:blip r:embed="rId9"/>
          <a:stretch>
            <a:fillRect/>
          </a:stretch>
        </p:blipFill>
        <p:spPr>
          <a:xfrm>
            <a:off x="5522595" y="2924810"/>
            <a:ext cx="6149340" cy="331343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4"/>
            </p:custDataLst>
          </p:nvPr>
        </p:nvSpPr>
        <p:spPr>
          <a:xfrm>
            <a:off x="219075" y="1156970"/>
            <a:ext cx="3933825" cy="5160645"/>
          </a:xfrm>
          <a:prstGeom prst="rect">
            <a:avLst/>
          </a:prstGeom>
          <a:noFill/>
        </p:spPr>
        <p:txBody>
          <a:bodyPr wrap="square" rtlCol="0">
            <a:noAutofit/>
          </a:bodyPr>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八色浅浅色与六色浅色之间的区别在于对浅浅色的配比单独进行测量，自动配比</a:t>
            </a:r>
            <a:b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b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①首先是打印测试图表，对所有浅色进行测量计算，会自动配比浅色与深色的</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位置</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②打印线性化图表，自动生成浅浅色出墨位置，进行测量计算，根据数据进行优化调整，达最优</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位置</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浅浅色与浅色调整出墨位置与墨量相同，更改不一样的数据呈现不一样的效果，需打印分色结果图表确认</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效果</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rgbClr val="FF0000"/>
                </a:solidFill>
                <a:latin typeface="微软雅黑" panose="020B0503020204020204" pitchFamily="34" charset="-122"/>
                <a:ea typeface="微软雅黑" panose="020B0503020204020204" pitchFamily="34" charset="-122"/>
              </a:rPr>
              <a:t>注：没有统一的数据，只有根据现场情况调整的更好效果</a:t>
            </a:r>
            <a:endParaRPr lang="zh-CN" altLang="en-US" sz="1800" b="1">
              <a:solidFill>
                <a:srgbClr val="FF0000"/>
              </a:solidFill>
              <a:latin typeface="微软雅黑" panose="020B0503020204020204" pitchFamily="34" charset="-122"/>
              <a:ea typeface="微软雅黑" panose="020B0503020204020204" pitchFamily="34" charset="-122"/>
            </a:endParaRPr>
          </a:p>
          <a:p>
            <a:endParaRPr lang="zh-CN" altLang="en-US" sz="1800" b="1">
              <a:solidFill>
                <a:srgbClr val="FF0000"/>
              </a:solidFill>
              <a:latin typeface="微软雅黑" panose="020B0503020204020204" pitchFamily="34" charset="-122"/>
              <a:ea typeface="微软雅黑" panose="020B0503020204020204" pitchFamily="34" charset="-122"/>
            </a:endParaRPr>
          </a:p>
          <a:p>
            <a:r>
              <a:rPr lang="zh-CN" altLang="en-US" sz="1800" b="1">
                <a:solidFill>
                  <a:schemeClr val="tx1"/>
                </a:solidFill>
                <a:latin typeface="微软雅黑" panose="020B0503020204020204" pitchFamily="34" charset="-122"/>
                <a:ea typeface="微软雅黑" panose="020B0503020204020204" pitchFamily="34" charset="-122"/>
              </a:rPr>
              <a:t>其余曲线流程与四色一致，因为浅色只是深色的补充</a:t>
            </a:r>
            <a:endParaRPr lang="zh-CN" altLang="en-US" sz="1800" b="1">
              <a:solidFill>
                <a:schemeClr val="tx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custDataLst>
              <p:tags r:id="rId5"/>
            </p:custDataLst>
          </p:nvPr>
        </p:nvPicPr>
        <p:blipFill>
          <a:blip r:embed="rId6"/>
          <a:stretch>
            <a:fillRect/>
          </a:stretch>
        </p:blipFill>
        <p:spPr>
          <a:xfrm>
            <a:off x="4154170" y="1701165"/>
            <a:ext cx="7502525" cy="404241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3750273" y="2781570"/>
            <a:ext cx="4197350" cy="706755"/>
          </a:xfrm>
          <a:prstGeom prst="rect">
            <a:avLst/>
          </a:prstGeom>
          <a:noFill/>
        </p:spPr>
        <p:txBody>
          <a:bodyPr wrap="none" rtlCol="0" anchor="t">
            <a:spAutoFit/>
          </a:bodyPr>
          <a:p>
            <a:pPr algn="ctr"/>
            <a:r>
              <a:rPr lang="en-US" altLang="zh-CN" sz="4000" b="1">
                <a:solidFill>
                  <a:srgbClr val="0070C0"/>
                </a:solidFill>
                <a:latin typeface="微软雅黑" panose="020B0503020204020204" pitchFamily="34" charset="-122"/>
                <a:ea typeface="微软雅黑" panose="020B0503020204020204" pitchFamily="34" charset="-122"/>
                <a:sym typeface="+mn-ea"/>
              </a:rPr>
              <a:t>5.</a:t>
            </a:r>
            <a:r>
              <a:rPr lang="zh-CN" altLang="en-US" sz="4000" b="1">
                <a:solidFill>
                  <a:srgbClr val="0070C0"/>
                </a:solidFill>
                <a:latin typeface="微软雅黑" panose="020B0503020204020204" pitchFamily="34" charset="-122"/>
                <a:ea typeface="微软雅黑" panose="020B0503020204020204" pitchFamily="34" charset="-122"/>
                <a:sym typeface="+mn-ea"/>
              </a:rPr>
              <a:t>多专色曲线制作</a:t>
            </a:r>
            <a:endParaRPr lang="zh-CN" altLang="en-US" sz="4000" b="1">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4486910" y="1844675"/>
            <a:ext cx="7372350" cy="3971925"/>
          </a:xfrm>
          <a:prstGeom prst="rect">
            <a:avLst/>
          </a:prstGeom>
        </p:spPr>
      </p:pic>
      <p:sp>
        <p:nvSpPr>
          <p:cNvPr id="7" name="文本框 6"/>
          <p:cNvSpPr txBox="1"/>
          <p:nvPr>
            <p:custDataLst>
              <p:tags r:id="rId6"/>
            </p:custDataLst>
          </p:nvPr>
        </p:nvSpPr>
        <p:spPr>
          <a:xfrm>
            <a:off x="348615" y="2132330"/>
            <a:ext cx="3933825" cy="3193415"/>
          </a:xfrm>
          <a:prstGeom prst="rect">
            <a:avLst/>
          </a:prstGeom>
          <a:noFill/>
        </p:spPr>
        <p:txBody>
          <a:bodyPr wrap="square" rtlCol="0">
            <a:noAutofit/>
          </a:bodyPr>
          <a:p>
            <a:r>
              <a:rPr lang="zh-CN" altLang="en-US" sz="1800" b="1">
                <a:solidFill>
                  <a:srgbClr val="FF0000"/>
                </a:solidFill>
                <a:latin typeface="微软雅黑" panose="020B0503020204020204" pitchFamily="34" charset="-122"/>
                <a:ea typeface="微软雅黑" panose="020B0503020204020204" pitchFamily="34" charset="-122"/>
              </a:rPr>
              <a:t>目前只要北斗版本支持多专色曲线</a:t>
            </a:r>
            <a:endParaRPr lang="zh-CN" altLang="en-US" sz="1800" b="1">
              <a:solidFill>
                <a:srgbClr val="FF0000"/>
              </a:solidFill>
              <a:latin typeface="微软雅黑" panose="020B0503020204020204" pitchFamily="34" charset="-122"/>
              <a:ea typeface="微软雅黑" panose="020B0503020204020204" pitchFamily="34" charset="-122"/>
            </a:endParaRPr>
          </a:p>
          <a:p>
            <a:endParaRPr lang="zh-CN" altLang="en-US" sz="1800" b="1">
              <a:solidFill>
                <a:schemeClr val="tx1"/>
              </a:solidFill>
              <a:latin typeface="微软雅黑" panose="020B0503020204020204" pitchFamily="34" charset="-122"/>
              <a:ea typeface="微软雅黑" panose="020B0503020204020204" pitchFamily="34" charset="-122"/>
            </a:endParaRPr>
          </a:p>
          <a:p>
            <a:endParaRPr lang="zh-CN" altLang="en-US" sz="1800" b="1">
              <a:solidFill>
                <a:schemeClr val="tx1"/>
              </a:solidFill>
              <a:latin typeface="微软雅黑" panose="020B0503020204020204" pitchFamily="34" charset="-122"/>
              <a:ea typeface="微软雅黑" panose="020B0503020204020204" pitchFamily="34" charset="-122"/>
            </a:endParaRPr>
          </a:p>
          <a:p>
            <a:r>
              <a:rPr lang="en-US" altLang="zh-CN" sz="1800" b="1">
                <a:solidFill>
                  <a:schemeClr val="tx1"/>
                </a:solidFill>
                <a:latin typeface="微软雅黑" panose="020B0503020204020204" pitchFamily="34" charset="-122"/>
                <a:ea typeface="微软雅黑" panose="020B0503020204020204" pitchFamily="34" charset="-122"/>
              </a:rPr>
              <a:t>1.</a:t>
            </a:r>
            <a:r>
              <a:rPr lang="zh-CN" altLang="en-US" sz="1800" b="1">
                <a:solidFill>
                  <a:schemeClr val="tx1"/>
                </a:solidFill>
                <a:latin typeface="微软雅黑" panose="020B0503020204020204" pitchFamily="34" charset="-122"/>
                <a:ea typeface="微软雅黑" panose="020B0503020204020204" pitchFamily="34" charset="-122"/>
              </a:rPr>
              <a:t>单色</a:t>
            </a:r>
            <a:r>
              <a:rPr lang="zh-CN" altLang="en-US" sz="1800" b="1">
                <a:solidFill>
                  <a:schemeClr val="tx1"/>
                </a:solidFill>
                <a:latin typeface="微软雅黑" panose="020B0503020204020204" pitchFamily="34" charset="-122"/>
                <a:ea typeface="微软雅黑" panose="020B0503020204020204" pitchFamily="34" charset="-122"/>
              </a:rPr>
              <a:t>截墨</a:t>
            </a:r>
            <a:endParaRPr lang="zh-CN" altLang="en-US" sz="1800" b="1">
              <a:solidFill>
                <a:schemeClr val="tx1"/>
              </a:solidFill>
              <a:latin typeface="微软雅黑" panose="020B0503020204020204" pitchFamily="34" charset="-122"/>
              <a:ea typeface="微软雅黑" panose="020B0503020204020204" pitchFamily="34" charset="-122"/>
            </a:endParaRPr>
          </a:p>
          <a:p>
            <a:r>
              <a:rPr lang="zh-CN" altLang="en-US" sz="1800" b="1">
                <a:solidFill>
                  <a:schemeClr val="tx1"/>
                </a:solidFill>
                <a:latin typeface="微软雅黑" panose="020B0503020204020204" pitchFamily="34" charset="-122"/>
                <a:ea typeface="微软雅黑" panose="020B0503020204020204" pitchFamily="34" charset="-122"/>
              </a:rPr>
              <a:t>多专色与四色截墨一致，只是多了一条通道，需根据打印材料上於墨情况进行截墨处理</a:t>
            </a:r>
            <a:endParaRPr lang="zh-CN" altLang="en-US" sz="1800" b="1">
              <a:solidFill>
                <a:schemeClr val="tx1"/>
              </a:solidFill>
              <a:latin typeface="微软雅黑" panose="020B0503020204020204" pitchFamily="34" charset="-122"/>
              <a:ea typeface="微软雅黑" panose="020B0503020204020204" pitchFamily="34" charset="-122"/>
            </a:endParaRPr>
          </a:p>
          <a:p>
            <a:endParaRPr lang="zh-CN" altLang="en-US" sz="1800" b="1">
              <a:solidFill>
                <a:schemeClr val="tx1"/>
              </a:solidFill>
              <a:latin typeface="微软雅黑" panose="020B0503020204020204" pitchFamily="34" charset="-122"/>
              <a:ea typeface="微软雅黑" panose="020B0503020204020204" pitchFamily="34" charset="-122"/>
            </a:endParaRPr>
          </a:p>
          <a:p>
            <a:endParaRPr lang="zh-CN" altLang="en-US" sz="1800" b="1">
              <a:solidFill>
                <a:schemeClr val="tx1"/>
              </a:solidFill>
              <a:latin typeface="微软雅黑" panose="020B0503020204020204" pitchFamily="34" charset="-122"/>
              <a:ea typeface="微软雅黑" panose="020B0503020204020204" pitchFamily="34" charset="-122"/>
            </a:endParaRPr>
          </a:p>
          <a:p>
            <a:endParaRPr lang="zh-CN" altLang="en-US" sz="18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842010" y="2348865"/>
            <a:ext cx="9590405" cy="4161790"/>
          </a:xfrm>
          <a:prstGeom prst="rect">
            <a:avLst/>
          </a:prstGeom>
        </p:spPr>
      </p:pic>
      <p:sp>
        <p:nvSpPr>
          <p:cNvPr id="7" name="文本框 6"/>
          <p:cNvSpPr txBox="1"/>
          <p:nvPr>
            <p:custDataLst>
              <p:tags r:id="rId6"/>
            </p:custDataLst>
          </p:nvPr>
        </p:nvSpPr>
        <p:spPr>
          <a:xfrm>
            <a:off x="434340" y="1085215"/>
            <a:ext cx="10683240" cy="1162050"/>
          </a:xfrm>
          <a:prstGeom prst="rect">
            <a:avLst/>
          </a:prstGeom>
          <a:noFill/>
        </p:spPr>
        <p:txBody>
          <a:bodyPr wrap="square" rtlCol="0">
            <a:noAutofit/>
          </a:bodyPr>
          <a:p>
            <a:r>
              <a:rPr lang="en-US" altLang="zh-CN" sz="1800" b="1">
                <a:solidFill>
                  <a:schemeClr val="tx1"/>
                </a:solidFill>
                <a:latin typeface="微软雅黑" panose="020B0503020204020204" pitchFamily="34" charset="-122"/>
                <a:ea typeface="微软雅黑" panose="020B0503020204020204" pitchFamily="34" charset="-122"/>
              </a:rPr>
              <a:t>2.</a:t>
            </a:r>
            <a:r>
              <a:rPr lang="zh-CN" altLang="en-US" sz="1800" b="1">
                <a:solidFill>
                  <a:schemeClr val="tx1"/>
                </a:solidFill>
                <a:latin typeface="微软雅黑" panose="020B0503020204020204" pitchFamily="34" charset="-122"/>
                <a:ea typeface="微软雅黑" panose="020B0503020204020204" pitchFamily="34" charset="-122"/>
              </a:rPr>
              <a:t>线性化</a:t>
            </a:r>
            <a:endParaRPr lang="zh-CN" altLang="en-US" sz="1800" b="1">
              <a:solidFill>
                <a:schemeClr val="tx1"/>
              </a:solidFill>
              <a:latin typeface="微软雅黑" panose="020B0503020204020204" pitchFamily="34" charset="-122"/>
              <a:ea typeface="微软雅黑" panose="020B0503020204020204" pitchFamily="34" charset="-122"/>
            </a:endParaRPr>
          </a:p>
          <a:p>
            <a:r>
              <a:rPr lang="zh-CN" altLang="en-US" sz="1800" b="1">
                <a:solidFill>
                  <a:schemeClr val="tx1"/>
                </a:solidFill>
                <a:latin typeface="微软雅黑" panose="020B0503020204020204" pitchFamily="34" charset="-122"/>
                <a:ea typeface="微软雅黑" panose="020B0503020204020204" pitchFamily="34" charset="-122"/>
              </a:rPr>
              <a:t>单色截墨后，打印线性化图表（注：测试时专色默认为白色，实际以扫描的数据为主），根据扫描数据情况，打印效果图时会自动根据数据判断专色出墨位置从而达到颜色更加鲜艳的</a:t>
            </a:r>
            <a:r>
              <a:rPr lang="zh-CN" altLang="en-US" sz="1800" b="1">
                <a:solidFill>
                  <a:schemeClr val="tx1"/>
                </a:solidFill>
                <a:latin typeface="微软雅黑" panose="020B0503020204020204" pitchFamily="34" charset="-122"/>
                <a:ea typeface="微软雅黑" panose="020B0503020204020204" pitchFamily="34" charset="-122"/>
              </a:rPr>
              <a:t>目的</a:t>
            </a:r>
            <a:endParaRPr lang="zh-CN" altLang="en-US" sz="18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121920" y="3155315"/>
            <a:ext cx="6667500" cy="3592195"/>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6796405" y="3042920"/>
            <a:ext cx="4629785" cy="3771900"/>
          </a:xfrm>
          <a:prstGeom prst="rect">
            <a:avLst/>
          </a:prstGeom>
        </p:spPr>
      </p:pic>
      <p:sp>
        <p:nvSpPr>
          <p:cNvPr id="8" name="文本框 7"/>
          <p:cNvSpPr txBox="1"/>
          <p:nvPr>
            <p:custDataLst>
              <p:tags r:id="rId8"/>
            </p:custDataLst>
          </p:nvPr>
        </p:nvSpPr>
        <p:spPr>
          <a:xfrm>
            <a:off x="434340" y="1300480"/>
            <a:ext cx="10683240" cy="1927860"/>
          </a:xfrm>
          <a:prstGeom prst="rect">
            <a:avLst/>
          </a:prstGeom>
          <a:noFill/>
        </p:spPr>
        <p:txBody>
          <a:bodyPr wrap="square" rtlCol="0">
            <a:noAutofit/>
          </a:bodyPr>
          <a:p>
            <a:r>
              <a:rPr lang="en-US" altLang="zh-CN" sz="1800" b="1">
                <a:solidFill>
                  <a:schemeClr val="tx1"/>
                </a:solidFill>
                <a:latin typeface="微软雅黑" panose="020B0503020204020204" pitchFamily="34" charset="-122"/>
                <a:ea typeface="微软雅黑" panose="020B0503020204020204" pitchFamily="34" charset="-122"/>
              </a:rPr>
              <a:t>3.</a:t>
            </a:r>
            <a:r>
              <a:rPr lang="zh-CN" altLang="en-US" sz="1800" b="1">
                <a:solidFill>
                  <a:schemeClr val="tx1"/>
                </a:solidFill>
                <a:latin typeface="微软雅黑" panose="020B0503020204020204" pitchFamily="34" charset="-122"/>
                <a:ea typeface="微软雅黑" panose="020B0503020204020204" pitchFamily="34" charset="-122"/>
              </a:rPr>
              <a:t>混合墨量</a:t>
            </a:r>
            <a:r>
              <a:rPr lang="zh-CN" altLang="en-US" sz="1800" b="1">
                <a:solidFill>
                  <a:schemeClr val="tx1"/>
                </a:solidFill>
                <a:latin typeface="微软雅黑" panose="020B0503020204020204" pitchFamily="34" charset="-122"/>
                <a:ea typeface="微软雅黑" panose="020B0503020204020204" pitchFamily="34" charset="-122"/>
              </a:rPr>
              <a:t>截墨</a:t>
            </a:r>
            <a:endParaRPr lang="zh-CN" altLang="en-US" sz="1800" b="1">
              <a:solidFill>
                <a:schemeClr val="tx1"/>
              </a:solidFill>
              <a:latin typeface="微软雅黑" panose="020B0503020204020204" pitchFamily="34" charset="-122"/>
              <a:ea typeface="微软雅黑" panose="020B0503020204020204" pitchFamily="34" charset="-122"/>
            </a:endParaRPr>
          </a:p>
          <a:p>
            <a:r>
              <a:rPr lang="zh-CN" altLang="en-US" sz="1800" b="1">
                <a:solidFill>
                  <a:schemeClr val="tx1"/>
                </a:solidFill>
                <a:latin typeface="微软雅黑" panose="020B0503020204020204" pitchFamily="34" charset="-122"/>
                <a:ea typeface="微软雅黑" panose="020B0503020204020204" pitchFamily="34" charset="-122"/>
              </a:rPr>
              <a:t>截混合墨量时与正常四色截墨图表不同，但是实际截墨方法一致，需要根据图表在打印材料上面的於墨情况来进行判断，保证颜色浓度足够的同时进行多余墨量的截取，输入对应位置的数值即可，也可以多次打印图表与效果图来判断截墨</a:t>
            </a:r>
            <a:r>
              <a:rPr lang="zh-CN" altLang="en-US" sz="1800" b="1">
                <a:latin typeface="微软雅黑" panose="020B0503020204020204" pitchFamily="34" charset="-122"/>
                <a:ea typeface="微软雅黑" panose="020B0503020204020204" pitchFamily="34" charset="-122"/>
                <a:sym typeface="+mn-ea"/>
              </a:rPr>
              <a:t>是否</a:t>
            </a:r>
            <a:r>
              <a:rPr lang="zh-CN" altLang="en-US" sz="1800" b="1">
                <a:solidFill>
                  <a:schemeClr val="tx1"/>
                </a:solidFill>
                <a:latin typeface="微软雅黑" panose="020B0503020204020204" pitchFamily="34" charset="-122"/>
                <a:ea typeface="微软雅黑" panose="020B0503020204020204" pitchFamily="34" charset="-122"/>
              </a:rPr>
              <a:t>合理</a:t>
            </a:r>
            <a:endParaRPr lang="zh-CN" altLang="en-US" sz="1800" b="1">
              <a:solidFill>
                <a:schemeClr val="tx1"/>
              </a:solidFill>
              <a:latin typeface="微软雅黑" panose="020B0503020204020204" pitchFamily="34" charset="-122"/>
              <a:ea typeface="微软雅黑" panose="020B0503020204020204" pitchFamily="34" charset="-122"/>
            </a:endParaRPr>
          </a:p>
          <a:p>
            <a:endParaRPr lang="zh-CN" altLang="en-US" sz="1800" b="1">
              <a:solidFill>
                <a:schemeClr val="tx1"/>
              </a:solidFill>
              <a:latin typeface="微软雅黑" panose="020B0503020204020204" pitchFamily="34" charset="-122"/>
              <a:ea typeface="微软雅黑" panose="020B0503020204020204" pitchFamily="34" charset="-122"/>
            </a:endParaRPr>
          </a:p>
          <a:p>
            <a:r>
              <a:rPr lang="zh-CN" altLang="en-US" sz="1800" b="1">
                <a:solidFill>
                  <a:schemeClr val="tx1"/>
                </a:solidFill>
                <a:latin typeface="微软雅黑" panose="020B0503020204020204" pitchFamily="34" charset="-122"/>
                <a:ea typeface="微软雅黑" panose="020B0503020204020204" pitchFamily="34" charset="-122"/>
              </a:rPr>
              <a:t>截墨后线性化曲线</a:t>
            </a:r>
            <a:r>
              <a:rPr lang="zh-CN" altLang="en-US" sz="1800" b="1">
                <a:solidFill>
                  <a:schemeClr val="tx1"/>
                </a:solidFill>
                <a:latin typeface="微软雅黑" panose="020B0503020204020204" pitchFamily="34" charset="-122"/>
                <a:ea typeface="微软雅黑" panose="020B0503020204020204" pitchFamily="34" charset="-122"/>
              </a:rPr>
              <a:t>完成</a:t>
            </a:r>
            <a:endParaRPr lang="zh-CN" altLang="en-US" sz="18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stretch>
            <a:fillRect/>
          </a:stretch>
        </p:blipFill>
        <p:spPr>
          <a:xfrm>
            <a:off x="60960" y="3657600"/>
            <a:ext cx="5736590" cy="3090545"/>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6067425" y="3627755"/>
            <a:ext cx="5791835" cy="3120390"/>
          </a:xfrm>
          <a:prstGeom prst="rect">
            <a:avLst/>
          </a:prstGeom>
        </p:spPr>
      </p:pic>
      <p:sp>
        <p:nvSpPr>
          <p:cNvPr id="10" name="文本框 9"/>
          <p:cNvSpPr txBox="1"/>
          <p:nvPr>
            <p:custDataLst>
              <p:tags r:id="rId8"/>
            </p:custDataLst>
          </p:nvPr>
        </p:nvSpPr>
        <p:spPr>
          <a:xfrm>
            <a:off x="434340" y="1300480"/>
            <a:ext cx="10683240" cy="1927860"/>
          </a:xfrm>
          <a:prstGeom prst="rect">
            <a:avLst/>
          </a:prstGeom>
          <a:noFill/>
        </p:spPr>
        <p:txBody>
          <a:bodyPr wrap="square" rtlCol="0">
            <a:noAutofit/>
          </a:bodyPr>
          <a:p>
            <a:r>
              <a:rPr lang="en-US" altLang="zh-CN" sz="1800" b="1">
                <a:solidFill>
                  <a:schemeClr val="tx1"/>
                </a:solidFill>
                <a:latin typeface="微软雅黑" panose="020B0503020204020204" pitchFamily="34" charset="-122"/>
                <a:ea typeface="微软雅黑" panose="020B0503020204020204" pitchFamily="34" charset="-122"/>
              </a:rPr>
              <a:t>4.</a:t>
            </a:r>
            <a:r>
              <a:rPr lang="zh-CN" altLang="en-US" sz="1800" b="1">
                <a:solidFill>
                  <a:schemeClr val="tx1"/>
                </a:solidFill>
                <a:latin typeface="微软雅黑" panose="020B0503020204020204" pitchFamily="34" charset="-122"/>
                <a:ea typeface="微软雅黑" panose="020B0503020204020204" pitchFamily="34" charset="-122"/>
              </a:rPr>
              <a:t>创建</a:t>
            </a:r>
            <a:r>
              <a:rPr lang="en-US" altLang="zh-CN" sz="1800" b="1">
                <a:solidFill>
                  <a:schemeClr val="tx1"/>
                </a:solidFill>
                <a:latin typeface="微软雅黑" panose="020B0503020204020204" pitchFamily="34" charset="-122"/>
                <a:ea typeface="微软雅黑" panose="020B0503020204020204" pitchFamily="34" charset="-122"/>
              </a:rPr>
              <a:t>ICC</a:t>
            </a:r>
            <a:endParaRPr lang="zh-CN" altLang="en-US" sz="1800" b="1">
              <a:solidFill>
                <a:schemeClr val="tx1"/>
              </a:solidFill>
              <a:latin typeface="微软雅黑" panose="020B0503020204020204" pitchFamily="34" charset="-122"/>
              <a:ea typeface="微软雅黑" panose="020B0503020204020204" pitchFamily="34" charset="-122"/>
            </a:endParaRPr>
          </a:p>
          <a:p>
            <a:r>
              <a:rPr lang="zh-CN" altLang="en-US" sz="1800" b="1">
                <a:solidFill>
                  <a:schemeClr val="tx1"/>
                </a:solidFill>
                <a:latin typeface="微软雅黑" panose="020B0503020204020204" pitchFamily="34" charset="-122"/>
                <a:ea typeface="微软雅黑" panose="020B0503020204020204" pitchFamily="34" charset="-122"/>
              </a:rPr>
              <a:t>多专色创建</a:t>
            </a:r>
            <a:r>
              <a:rPr lang="en-US" altLang="zh-CN" sz="1800" b="1">
                <a:solidFill>
                  <a:schemeClr val="tx1"/>
                </a:solidFill>
                <a:latin typeface="微软雅黑" panose="020B0503020204020204" pitchFamily="34" charset="-122"/>
                <a:ea typeface="微软雅黑" panose="020B0503020204020204" pitchFamily="34" charset="-122"/>
              </a:rPr>
              <a:t>ICC</a:t>
            </a:r>
            <a:r>
              <a:rPr lang="zh-CN" altLang="en-US" sz="1800" b="1">
                <a:solidFill>
                  <a:schemeClr val="tx1"/>
                </a:solidFill>
                <a:latin typeface="微软雅黑" panose="020B0503020204020204" pitchFamily="34" charset="-122"/>
                <a:ea typeface="微软雅黑" panose="020B0503020204020204" pitchFamily="34" charset="-122"/>
              </a:rPr>
              <a:t>目前有两种方式：自研</a:t>
            </a:r>
            <a:r>
              <a:rPr lang="en-US" altLang="zh-CN" sz="1800" b="1">
                <a:solidFill>
                  <a:schemeClr val="tx1"/>
                </a:solidFill>
                <a:latin typeface="微软雅黑" panose="020B0503020204020204" pitchFamily="34" charset="-122"/>
                <a:ea typeface="微软雅黑" panose="020B0503020204020204" pitchFamily="34" charset="-122"/>
              </a:rPr>
              <a:t>ICC</a:t>
            </a:r>
            <a:r>
              <a:rPr lang="zh-CN" altLang="en-US" sz="1800" b="1">
                <a:solidFill>
                  <a:schemeClr val="tx1"/>
                </a:solidFill>
                <a:latin typeface="微软雅黑" panose="020B0503020204020204" pitchFamily="34" charset="-122"/>
                <a:ea typeface="微软雅黑" panose="020B0503020204020204" pitchFamily="34" charset="-122"/>
              </a:rPr>
              <a:t>与第三方</a:t>
            </a:r>
            <a:r>
              <a:rPr lang="en-US" altLang="zh-CN" sz="1800" b="1">
                <a:solidFill>
                  <a:schemeClr val="tx1"/>
                </a:solidFill>
                <a:latin typeface="微软雅黑" panose="020B0503020204020204" pitchFamily="34" charset="-122"/>
                <a:ea typeface="微软雅黑" panose="020B0503020204020204" pitchFamily="34" charset="-122"/>
              </a:rPr>
              <a:t>ICC</a:t>
            </a:r>
            <a:endParaRPr lang="en-US" altLang="zh-CN" sz="1800" b="1">
              <a:solidFill>
                <a:schemeClr val="tx1"/>
              </a:solidFill>
              <a:latin typeface="微软雅黑" panose="020B0503020204020204" pitchFamily="34" charset="-122"/>
              <a:ea typeface="微软雅黑" panose="020B0503020204020204" pitchFamily="34" charset="-122"/>
            </a:endParaRPr>
          </a:p>
          <a:p>
            <a:endParaRPr lang="en-US" altLang="zh-CN" sz="1800" b="1">
              <a:solidFill>
                <a:schemeClr val="tx1"/>
              </a:solidFill>
              <a:latin typeface="微软雅黑" panose="020B0503020204020204" pitchFamily="34" charset="-122"/>
              <a:ea typeface="微软雅黑" panose="020B0503020204020204" pitchFamily="34" charset="-122"/>
            </a:endParaRPr>
          </a:p>
          <a:p>
            <a:r>
              <a:rPr lang="en-US" altLang="zh-CN" sz="1800" b="1">
                <a:solidFill>
                  <a:schemeClr val="tx1"/>
                </a:solidFill>
                <a:latin typeface="微软雅黑" panose="020B0503020204020204" pitchFamily="34" charset="-122"/>
                <a:ea typeface="微软雅黑" panose="020B0503020204020204" pitchFamily="34" charset="-122"/>
              </a:rPr>
              <a:t>4.1</a:t>
            </a:r>
            <a:r>
              <a:rPr lang="zh-CN" altLang="en-US" sz="1800" b="1">
                <a:solidFill>
                  <a:schemeClr val="tx1"/>
                </a:solidFill>
                <a:latin typeface="微软雅黑" panose="020B0503020204020204" pitchFamily="34" charset="-122"/>
                <a:ea typeface="微软雅黑" panose="020B0503020204020204" pitchFamily="34" charset="-122"/>
              </a:rPr>
              <a:t>自研</a:t>
            </a:r>
            <a:r>
              <a:rPr lang="en-US" altLang="zh-CN" sz="1800" b="1">
                <a:solidFill>
                  <a:schemeClr val="tx1"/>
                </a:solidFill>
                <a:latin typeface="微软雅黑" panose="020B0503020204020204" pitchFamily="34" charset="-122"/>
                <a:ea typeface="微软雅黑" panose="020B0503020204020204" pitchFamily="34" charset="-122"/>
              </a:rPr>
              <a:t>ICC</a:t>
            </a:r>
            <a:r>
              <a:rPr lang="zh-CN" altLang="en-US" sz="1800" b="1">
                <a:solidFill>
                  <a:schemeClr val="tx1"/>
                </a:solidFill>
                <a:latin typeface="微软雅黑" panose="020B0503020204020204" pitchFamily="34" charset="-122"/>
                <a:ea typeface="微软雅黑" panose="020B0503020204020204" pitchFamily="34" charset="-122"/>
              </a:rPr>
              <a:t>：</a:t>
            </a:r>
            <a:endParaRPr lang="en-US" altLang="zh-CN" sz="1800" b="1">
              <a:solidFill>
                <a:schemeClr val="tx1"/>
              </a:solidFill>
              <a:latin typeface="微软雅黑" panose="020B0503020204020204" pitchFamily="34" charset="-122"/>
              <a:ea typeface="微软雅黑" panose="020B0503020204020204" pitchFamily="34" charset="-122"/>
            </a:endParaRPr>
          </a:p>
          <a:p>
            <a:r>
              <a:rPr lang="zh-CN" altLang="en-US" sz="1800" b="1">
                <a:solidFill>
                  <a:schemeClr val="tx1"/>
                </a:solidFill>
                <a:latin typeface="微软雅黑" panose="020B0503020204020204" pitchFamily="34" charset="-122"/>
                <a:ea typeface="微软雅黑" panose="020B0503020204020204" pitchFamily="34" charset="-122"/>
              </a:rPr>
              <a:t>①自研</a:t>
            </a:r>
            <a:r>
              <a:rPr lang="en-US" altLang="zh-CN" sz="1800" b="1">
                <a:solidFill>
                  <a:schemeClr val="tx1"/>
                </a:solidFill>
                <a:latin typeface="微软雅黑" panose="020B0503020204020204" pitchFamily="34" charset="-122"/>
                <a:ea typeface="微软雅黑" panose="020B0503020204020204" pitchFamily="34" charset="-122"/>
              </a:rPr>
              <a:t>ICC</a:t>
            </a:r>
            <a:r>
              <a:rPr lang="zh-CN" altLang="en-US" sz="1800" b="1">
                <a:solidFill>
                  <a:schemeClr val="tx1"/>
                </a:solidFill>
                <a:latin typeface="微软雅黑" panose="020B0503020204020204" pitchFamily="34" charset="-122"/>
                <a:ea typeface="微软雅黑" panose="020B0503020204020204" pitchFamily="34" charset="-122"/>
              </a:rPr>
              <a:t>与四色自研</a:t>
            </a:r>
            <a:r>
              <a:rPr lang="en-US" altLang="zh-CN" sz="1800" b="1">
                <a:solidFill>
                  <a:schemeClr val="tx1"/>
                </a:solidFill>
                <a:latin typeface="微软雅黑" panose="020B0503020204020204" pitchFamily="34" charset="-122"/>
                <a:ea typeface="微软雅黑" panose="020B0503020204020204" pitchFamily="34" charset="-122"/>
              </a:rPr>
              <a:t>ICC</a:t>
            </a:r>
            <a:r>
              <a:rPr lang="zh-CN" altLang="en-US" sz="1800" b="1">
                <a:solidFill>
                  <a:schemeClr val="tx1"/>
                </a:solidFill>
                <a:latin typeface="微软雅黑" panose="020B0503020204020204" pitchFamily="34" charset="-122"/>
                <a:ea typeface="微软雅黑" panose="020B0503020204020204" pitchFamily="34" charset="-122"/>
              </a:rPr>
              <a:t>一致，创建曲线时选择</a:t>
            </a:r>
            <a:r>
              <a:rPr lang="en-US" altLang="zh-CN" sz="1800" b="1">
                <a:solidFill>
                  <a:schemeClr val="tx1"/>
                </a:solidFill>
                <a:latin typeface="微软雅黑" panose="020B0503020204020204" pitchFamily="34" charset="-122"/>
                <a:ea typeface="微软雅黑" panose="020B0503020204020204" pitchFamily="34" charset="-122"/>
              </a:rPr>
              <a:t>ICC</a:t>
            </a:r>
            <a:r>
              <a:rPr lang="zh-CN" altLang="en-US" sz="1800" b="1">
                <a:solidFill>
                  <a:schemeClr val="tx1"/>
                </a:solidFill>
                <a:latin typeface="微软雅黑" panose="020B0503020204020204" pitchFamily="34" charset="-122"/>
                <a:ea typeface="微软雅黑" panose="020B0503020204020204" pitchFamily="34" charset="-122"/>
              </a:rPr>
              <a:t>，按上述步骤制作完成线性化后，进入</a:t>
            </a:r>
            <a:r>
              <a:rPr lang="en-US" altLang="zh-CN" sz="1800" b="1">
                <a:solidFill>
                  <a:schemeClr val="tx1"/>
                </a:solidFill>
                <a:latin typeface="微软雅黑" panose="020B0503020204020204" pitchFamily="34" charset="-122"/>
                <a:ea typeface="微软雅黑" panose="020B0503020204020204" pitchFamily="34" charset="-122"/>
              </a:rPr>
              <a:t>ICC</a:t>
            </a:r>
            <a:r>
              <a:rPr lang="zh-CN" altLang="en-US" sz="1800" b="1">
                <a:solidFill>
                  <a:schemeClr val="tx1"/>
                </a:solidFill>
                <a:latin typeface="微软雅黑" panose="020B0503020204020204" pitchFamily="34" charset="-122"/>
                <a:ea typeface="微软雅黑" panose="020B0503020204020204" pitchFamily="34" charset="-122"/>
              </a:rPr>
              <a:t>制作</a:t>
            </a:r>
            <a:r>
              <a:rPr lang="zh-CN" altLang="en-US" sz="1800" b="1">
                <a:solidFill>
                  <a:schemeClr val="tx1"/>
                </a:solidFill>
                <a:latin typeface="微软雅黑" panose="020B0503020204020204" pitchFamily="34" charset="-122"/>
                <a:ea typeface="微软雅黑" panose="020B0503020204020204" pitchFamily="34" charset="-122"/>
              </a:rPr>
              <a:t>界面，目前多专色色块可以自行选择，设置画布，间距后打印测量图表</a:t>
            </a:r>
            <a:r>
              <a:rPr lang="zh-CN" altLang="en-US" sz="1800" b="1">
                <a:solidFill>
                  <a:schemeClr val="tx1"/>
                </a:solidFill>
                <a:latin typeface="微软雅黑" panose="020B0503020204020204" pitchFamily="34" charset="-122"/>
                <a:ea typeface="微软雅黑" panose="020B0503020204020204" pitchFamily="34" charset="-122"/>
              </a:rPr>
              <a:t>即可。</a:t>
            </a:r>
            <a:endParaRPr lang="zh-CN" altLang="en-US" sz="18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481965" y="981075"/>
            <a:ext cx="5638165" cy="4463415"/>
          </a:xfrm>
          <a:prstGeom prst="rect">
            <a:avLst/>
          </a:prstGeom>
          <a:noFill/>
        </p:spPr>
        <p:txBody>
          <a:bodyPr wrap="square" rtlCol="0" anchor="t">
            <a:spAutoFit/>
          </a:bodyPr>
          <a:p>
            <a:pPr>
              <a:lnSpc>
                <a:spcPct val="150000"/>
              </a:lnSpc>
            </a:pPr>
            <a:r>
              <a:rPr lang="en-US" altLang="zh-CN" b="1">
                <a:solidFill>
                  <a:schemeClr val="tx1">
                    <a:lumMod val="95000"/>
                    <a:lumOff val="5000"/>
                  </a:schemeClr>
                </a:solidFill>
                <a:latin typeface="微软雅黑" panose="020B0503020204020204" pitchFamily="34" charset="-122"/>
                <a:ea typeface="微软雅黑" panose="020B0503020204020204" pitchFamily="34" charset="-122"/>
                <a:sym typeface="+mn-ea"/>
              </a:rPr>
              <a:t>4.2</a:t>
            </a:r>
            <a:r>
              <a:rPr lang="zh-CN" altLang="en-US" b="1">
                <a:solidFill>
                  <a:schemeClr val="tx1">
                    <a:lumMod val="95000"/>
                    <a:lumOff val="5000"/>
                  </a:schemeClr>
                </a:solidFill>
                <a:latin typeface="微软雅黑" panose="020B0503020204020204" pitchFamily="34" charset="-122"/>
                <a:ea typeface="微软雅黑" panose="020B0503020204020204" pitchFamily="34" charset="-122"/>
                <a:sym typeface="+mn-ea"/>
              </a:rPr>
              <a:t>第三方软件多色</a:t>
            </a:r>
            <a:r>
              <a:rPr lang="en-US" b="1">
                <a:solidFill>
                  <a:schemeClr val="tx1">
                    <a:lumMod val="95000"/>
                    <a:lumOff val="5000"/>
                  </a:schemeClr>
                </a:solidFill>
                <a:latin typeface="微软雅黑" panose="020B0503020204020204" pitchFamily="34" charset="-122"/>
                <a:ea typeface="微软雅黑" panose="020B0503020204020204" pitchFamily="34" charset="-122"/>
                <a:sym typeface="+mn-ea"/>
              </a:rPr>
              <a:t>ICC</a:t>
            </a:r>
            <a:r>
              <a:rPr lang="zh-CN" altLang="en-US" b="1">
                <a:solidFill>
                  <a:schemeClr val="tx1">
                    <a:lumMod val="95000"/>
                    <a:lumOff val="5000"/>
                  </a:schemeClr>
                </a:solidFill>
                <a:latin typeface="微软雅黑" panose="020B0503020204020204" pitchFamily="34" charset="-122"/>
                <a:ea typeface="微软雅黑" panose="020B0503020204020204" pitchFamily="34" charset="-122"/>
                <a:sym typeface="+mn-ea"/>
              </a:rPr>
              <a:t>制作（</a:t>
            </a:r>
            <a:r>
              <a:rPr lang="en-US" altLang="zh-CN" b="1">
                <a:solidFill>
                  <a:schemeClr val="tx1">
                    <a:lumMod val="95000"/>
                    <a:lumOff val="5000"/>
                  </a:schemeClr>
                </a:solidFill>
                <a:latin typeface="微软雅黑" panose="020B0503020204020204" pitchFamily="34" charset="-122"/>
                <a:ea typeface="微软雅黑" panose="020B0503020204020204" pitchFamily="34" charset="-122"/>
                <a:sym typeface="+mn-ea"/>
              </a:rPr>
              <a:t>i1profiler</a:t>
            </a:r>
            <a:r>
              <a:rPr lang="zh-CN" altLang="en-US" b="1">
                <a:solidFill>
                  <a:schemeClr val="tx1">
                    <a:lumMod val="95000"/>
                    <a:lumOff val="5000"/>
                  </a:schemeClr>
                </a:solidFill>
                <a:latin typeface="微软雅黑" panose="020B0503020204020204" pitchFamily="34" charset="-122"/>
                <a:ea typeface="微软雅黑" panose="020B0503020204020204" pitchFamily="34" charset="-122"/>
                <a:sym typeface="+mn-ea"/>
              </a:rPr>
              <a:t>）</a:t>
            </a:r>
            <a:endParaRPr lang="zh-CN" altLang="en-US"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30000"/>
              </a:lnSpc>
              <a:spcBef>
                <a:spcPts val="0"/>
              </a:spcBef>
              <a:spcAft>
                <a:spcPts val="0"/>
              </a:spcAft>
              <a:buClrTx/>
              <a:buSzTx/>
              <a:buFontTx/>
              <a:buNone/>
              <a:defRPr/>
            </a:pPr>
            <a:endParaRPr lang="zh-CN" altLang="en-US"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indent="0">
              <a:lnSpc>
                <a:spcPct val="130000"/>
              </a:lnSpc>
              <a:spcBef>
                <a:spcPts val="0"/>
              </a:spcBef>
              <a:spcAft>
                <a:spcPts val="0"/>
              </a:spcAft>
            </a:pPr>
            <a:r>
              <a:rPr lang="en-US" altLang="zh-CN" b="1">
                <a:solidFill>
                  <a:schemeClr val="tx1">
                    <a:lumMod val="95000"/>
                    <a:lumOff val="5000"/>
                  </a:schemeClr>
                </a:solidFill>
                <a:sym typeface="+mn-ea"/>
              </a:rPr>
              <a:t>1.</a:t>
            </a:r>
            <a:r>
              <a:rPr lang="zh-CN" b="1">
                <a:solidFill>
                  <a:schemeClr val="tx1">
                    <a:lumMod val="95000"/>
                    <a:lumOff val="5000"/>
                  </a:schemeClr>
                </a:solidFill>
                <a:latin typeface="+mj-ea"/>
                <a:ea typeface="+mj-ea"/>
                <a:cs typeface="+mj-ea"/>
                <a:sym typeface="+mn-ea"/>
              </a:rPr>
              <a:t>多专色制作</a:t>
            </a:r>
            <a:r>
              <a:rPr lang="en-US" altLang="zh-CN" b="1">
                <a:solidFill>
                  <a:schemeClr val="tx1">
                    <a:lumMod val="95000"/>
                    <a:lumOff val="5000"/>
                  </a:schemeClr>
                </a:solidFill>
                <a:latin typeface="+mj-ea"/>
                <a:ea typeface="+mj-ea"/>
                <a:cs typeface="+mj-ea"/>
                <a:sym typeface="+mn-ea"/>
              </a:rPr>
              <a:t>ICC</a:t>
            </a:r>
            <a:r>
              <a:rPr lang="zh-CN" altLang="en-US" b="1">
                <a:solidFill>
                  <a:schemeClr val="tx1">
                    <a:lumMod val="95000"/>
                    <a:lumOff val="5000"/>
                  </a:schemeClr>
                </a:solidFill>
                <a:latin typeface="+mj-ea"/>
                <a:ea typeface="+mj-ea"/>
                <a:cs typeface="+mj-ea"/>
                <a:sym typeface="+mn-ea"/>
              </a:rPr>
              <a:t>不同的地方</a:t>
            </a:r>
            <a:r>
              <a:rPr lang="zh-CN" b="1">
                <a:solidFill>
                  <a:schemeClr val="tx1">
                    <a:lumMod val="95000"/>
                    <a:lumOff val="5000"/>
                  </a:schemeClr>
                </a:solidFill>
                <a:latin typeface="+mj-ea"/>
                <a:ea typeface="+mj-ea"/>
                <a:cs typeface="+mj-ea"/>
                <a:sym typeface="+mn-ea"/>
              </a:rPr>
              <a:t>在打印机界面中选择</a:t>
            </a:r>
            <a:r>
              <a:rPr lang="zh-CN" b="1">
                <a:solidFill>
                  <a:srgbClr val="FF0000"/>
                </a:solidFill>
                <a:latin typeface="+mj-ea"/>
                <a:ea typeface="+mj-ea"/>
                <a:cs typeface="+mj-ea"/>
                <a:sym typeface="+mn-ea"/>
              </a:rPr>
              <a:t>CMYK+X</a:t>
            </a:r>
            <a:r>
              <a:rPr lang="zh-CN" b="1">
                <a:solidFill>
                  <a:schemeClr val="tx1">
                    <a:lumMod val="95000"/>
                    <a:lumOff val="5000"/>
                  </a:schemeClr>
                </a:solidFill>
                <a:latin typeface="+mj-ea"/>
                <a:ea typeface="+mj-ea"/>
                <a:cs typeface="+mj-ea"/>
                <a:sym typeface="+mn-ea"/>
              </a:rPr>
              <a:t>打印机，不一定是CMYK+1，例如有</a:t>
            </a:r>
            <a:r>
              <a:rPr lang="en-US" altLang="zh-CN" b="1">
                <a:solidFill>
                  <a:schemeClr val="tx1">
                    <a:lumMod val="95000"/>
                    <a:lumOff val="5000"/>
                  </a:schemeClr>
                </a:solidFill>
                <a:latin typeface="+mj-ea"/>
                <a:ea typeface="+mj-ea"/>
                <a:cs typeface="+mj-ea"/>
                <a:sym typeface="+mn-ea"/>
              </a:rPr>
              <a:t>3</a:t>
            </a:r>
            <a:r>
              <a:rPr lang="zh-CN" b="1">
                <a:solidFill>
                  <a:schemeClr val="tx1">
                    <a:lumMod val="95000"/>
                    <a:lumOff val="5000"/>
                  </a:schemeClr>
                </a:solidFill>
                <a:latin typeface="+mj-ea"/>
                <a:ea typeface="+mj-ea"/>
                <a:cs typeface="+mj-ea"/>
                <a:sym typeface="+mn-ea"/>
              </a:rPr>
              <a:t>个彩色专色就选</a:t>
            </a:r>
            <a:r>
              <a:rPr lang="en-US" altLang="zh-CN" b="1">
                <a:solidFill>
                  <a:schemeClr val="tx1">
                    <a:lumMod val="95000"/>
                    <a:lumOff val="5000"/>
                  </a:schemeClr>
                </a:solidFill>
                <a:latin typeface="+mj-ea"/>
                <a:ea typeface="+mj-ea"/>
                <a:cs typeface="+mj-ea"/>
                <a:sym typeface="+mn-ea"/>
              </a:rPr>
              <a:t>CMYK+3</a:t>
            </a:r>
            <a:r>
              <a:rPr lang="zh-CN" b="1">
                <a:solidFill>
                  <a:schemeClr val="tx1">
                    <a:lumMod val="95000"/>
                    <a:lumOff val="5000"/>
                  </a:schemeClr>
                </a:solidFill>
                <a:latin typeface="+mj-ea"/>
                <a:ea typeface="+mj-ea"/>
                <a:cs typeface="+mj-ea"/>
                <a:sym typeface="+mn-ea"/>
              </a:rPr>
              <a:t>模式，否则RIP软件无法给到对应的专色墨水通道数据。</a:t>
            </a:r>
            <a:endParaRPr lang="zh-CN" b="1">
              <a:solidFill>
                <a:schemeClr val="tx1">
                  <a:lumMod val="95000"/>
                  <a:lumOff val="5000"/>
                </a:schemeClr>
              </a:solidFill>
              <a:latin typeface="+mj-ea"/>
              <a:ea typeface="+mj-ea"/>
              <a:cs typeface="+mj-ea"/>
              <a:sym typeface="+mn-ea"/>
            </a:endParaRPr>
          </a:p>
          <a:p>
            <a:pPr indent="0">
              <a:lnSpc>
                <a:spcPct val="130000"/>
              </a:lnSpc>
              <a:spcBef>
                <a:spcPts val="0"/>
              </a:spcBef>
              <a:spcAft>
                <a:spcPts val="0"/>
              </a:spcAft>
            </a:pPr>
            <a:endParaRPr lang="zh-CN" b="1">
              <a:solidFill>
                <a:schemeClr val="tx1">
                  <a:lumMod val="95000"/>
                  <a:lumOff val="5000"/>
                </a:schemeClr>
              </a:solidFill>
              <a:latin typeface="+mj-ea"/>
              <a:ea typeface="+mj-ea"/>
              <a:cs typeface="+mj-ea"/>
              <a:sym typeface="+mn-ea"/>
            </a:endParaRPr>
          </a:p>
          <a:p>
            <a:pPr indent="0">
              <a:lnSpc>
                <a:spcPct val="130000"/>
              </a:lnSpc>
              <a:spcBef>
                <a:spcPts val="0"/>
              </a:spcBef>
              <a:spcAft>
                <a:spcPts val="0"/>
              </a:spcAft>
            </a:pPr>
            <a:r>
              <a:rPr lang="zh-CN" b="1">
                <a:solidFill>
                  <a:srgbClr val="FF0000"/>
                </a:solidFill>
                <a:latin typeface="+mj-ea"/>
                <a:ea typeface="+mj-ea"/>
                <a:cs typeface="+mj-ea"/>
                <a:sym typeface="+mn-ea"/>
              </a:rPr>
              <a:t>注：浅色不算在彩色专色里面，如</a:t>
            </a:r>
            <a:r>
              <a:rPr lang="en-US" altLang="zh-CN" b="1">
                <a:solidFill>
                  <a:srgbClr val="FF0000"/>
                </a:solidFill>
                <a:latin typeface="+mj-ea"/>
                <a:ea typeface="+mj-ea"/>
                <a:cs typeface="+mj-ea"/>
                <a:sym typeface="+mn-ea"/>
              </a:rPr>
              <a:t>CMYKLcLm</a:t>
            </a:r>
            <a:r>
              <a:rPr lang="zh-CN" altLang="en-US" b="1">
                <a:solidFill>
                  <a:srgbClr val="FF0000"/>
                </a:solidFill>
                <a:latin typeface="+mj-ea"/>
                <a:ea typeface="+mj-ea"/>
                <a:cs typeface="+mj-ea"/>
                <a:sym typeface="+mn-ea"/>
              </a:rPr>
              <a:t>就还是</a:t>
            </a:r>
            <a:r>
              <a:rPr lang="zh-CN" altLang="en-US" b="1">
                <a:solidFill>
                  <a:srgbClr val="FF0000"/>
                </a:solidFill>
                <a:latin typeface="+mj-ea"/>
                <a:ea typeface="+mj-ea"/>
                <a:cs typeface="+mj-ea"/>
                <a:sym typeface="+mn-ea"/>
              </a:rPr>
              <a:t>四色，只有像大红</a:t>
            </a:r>
            <a:r>
              <a:rPr lang="en-US" altLang="zh-CN" b="1">
                <a:solidFill>
                  <a:srgbClr val="FF0000"/>
                </a:solidFill>
                <a:latin typeface="+mj-ea"/>
                <a:ea typeface="+mj-ea"/>
                <a:cs typeface="+mj-ea"/>
                <a:sym typeface="+mn-ea"/>
              </a:rPr>
              <a:t>/</a:t>
            </a:r>
            <a:r>
              <a:rPr lang="zh-CN" altLang="en-US" b="1">
                <a:solidFill>
                  <a:srgbClr val="FF0000"/>
                </a:solidFill>
                <a:latin typeface="+mj-ea"/>
                <a:ea typeface="+mj-ea"/>
                <a:cs typeface="+mj-ea"/>
                <a:sym typeface="+mn-ea"/>
              </a:rPr>
              <a:t>绿色</a:t>
            </a:r>
            <a:r>
              <a:rPr lang="en-US" altLang="zh-CN" b="1">
                <a:solidFill>
                  <a:srgbClr val="FF0000"/>
                </a:solidFill>
                <a:latin typeface="+mj-ea"/>
                <a:ea typeface="+mj-ea"/>
                <a:cs typeface="+mj-ea"/>
                <a:sym typeface="+mn-ea"/>
              </a:rPr>
              <a:t>/</a:t>
            </a:r>
            <a:r>
              <a:rPr lang="zh-CN" altLang="en-US" b="1">
                <a:solidFill>
                  <a:srgbClr val="FF0000"/>
                </a:solidFill>
                <a:latin typeface="+mj-ea"/>
                <a:ea typeface="+mj-ea"/>
                <a:cs typeface="+mj-ea"/>
                <a:sym typeface="+mn-ea"/>
              </a:rPr>
              <a:t>宝蓝等才能算彩色专色。</a:t>
            </a:r>
            <a:endParaRPr lang="zh-CN" b="1">
              <a:solidFill>
                <a:srgbClr val="FF0000"/>
              </a:solidFill>
              <a:latin typeface="+mj-ea"/>
              <a:ea typeface="+mj-ea"/>
              <a:cs typeface="+mj-ea"/>
              <a:sym typeface="+mn-ea"/>
            </a:endParaRPr>
          </a:p>
          <a:p>
            <a:pPr indent="0">
              <a:lnSpc>
                <a:spcPct val="130000"/>
              </a:lnSpc>
              <a:spcBef>
                <a:spcPts val="0"/>
              </a:spcBef>
              <a:spcAft>
                <a:spcPts val="0"/>
              </a:spcAft>
            </a:pPr>
            <a:endParaRPr lang="zh-CN" b="1">
              <a:solidFill>
                <a:schemeClr val="tx1">
                  <a:lumMod val="95000"/>
                  <a:lumOff val="5000"/>
                </a:schemeClr>
              </a:solidFill>
              <a:latin typeface="+mj-ea"/>
              <a:ea typeface="+mj-ea"/>
              <a:cs typeface="+mj-ea"/>
              <a:sym typeface="+mn-ea"/>
            </a:endParaRPr>
          </a:p>
          <a:p>
            <a:pPr indent="0">
              <a:lnSpc>
                <a:spcPct val="130000"/>
              </a:lnSpc>
              <a:spcBef>
                <a:spcPts val="0"/>
              </a:spcBef>
              <a:spcAft>
                <a:spcPts val="0"/>
              </a:spcAft>
            </a:pPr>
            <a:r>
              <a:rPr lang="zh-CN" b="1">
                <a:solidFill>
                  <a:schemeClr val="tx1">
                    <a:lumMod val="95000"/>
                    <a:lumOff val="5000"/>
                  </a:schemeClr>
                </a:solidFill>
                <a:latin typeface="+mj-ea"/>
                <a:ea typeface="+mj-ea"/>
                <a:cs typeface="+mj-ea"/>
                <a:sym typeface="+mn-ea"/>
              </a:rPr>
              <a:t>这里刚刚做的是</a:t>
            </a:r>
            <a:r>
              <a:rPr lang="en-US" altLang="zh-CN" b="1">
                <a:solidFill>
                  <a:schemeClr val="tx1">
                    <a:lumMod val="95000"/>
                    <a:lumOff val="5000"/>
                  </a:schemeClr>
                </a:solidFill>
                <a:latin typeface="+mj-ea"/>
                <a:ea typeface="+mj-ea"/>
                <a:cs typeface="+mj-ea"/>
                <a:sym typeface="+mn-ea"/>
              </a:rPr>
              <a:t>CMYKR</a:t>
            </a:r>
            <a:r>
              <a:rPr lang="zh-CN" altLang="en-US" b="1">
                <a:solidFill>
                  <a:schemeClr val="tx1">
                    <a:lumMod val="95000"/>
                    <a:lumOff val="5000"/>
                  </a:schemeClr>
                </a:solidFill>
                <a:latin typeface="+mj-ea"/>
                <a:ea typeface="+mj-ea"/>
                <a:cs typeface="+mj-ea"/>
                <a:sym typeface="+mn-ea"/>
              </a:rPr>
              <a:t>，就选个</a:t>
            </a:r>
            <a:r>
              <a:rPr lang="en-US" altLang="zh-CN" b="1">
                <a:solidFill>
                  <a:schemeClr val="tx1">
                    <a:lumMod val="95000"/>
                    <a:lumOff val="5000"/>
                  </a:schemeClr>
                </a:solidFill>
                <a:latin typeface="+mj-ea"/>
                <a:ea typeface="+mj-ea"/>
                <a:cs typeface="+mj-ea"/>
                <a:sym typeface="+mn-ea"/>
              </a:rPr>
              <a:t>CMYK+1</a:t>
            </a:r>
            <a:r>
              <a:rPr lang="zh-CN" altLang="en-US" b="1">
                <a:solidFill>
                  <a:schemeClr val="tx1">
                    <a:lumMod val="95000"/>
                    <a:lumOff val="5000"/>
                  </a:schemeClr>
                </a:solidFill>
                <a:latin typeface="+mj-ea"/>
                <a:ea typeface="+mj-ea"/>
                <a:cs typeface="+mj-ea"/>
                <a:sym typeface="+mn-ea"/>
              </a:rPr>
              <a:t>即可。</a:t>
            </a:r>
            <a:endParaRPr lang="zh-CN" altLang="en-US" b="1">
              <a:solidFill>
                <a:schemeClr val="tx1">
                  <a:lumMod val="95000"/>
                  <a:lumOff val="5000"/>
                </a:schemeClr>
              </a:solidFill>
              <a:latin typeface="+mj-ea"/>
              <a:ea typeface="+mj-ea"/>
              <a:cs typeface="+mj-ea"/>
            </a:endParaRPr>
          </a:p>
          <a:p>
            <a:pPr marL="0" marR="0" lvl="0" indent="0" algn="l" defTabSz="914400" rtl="0" eaLnBrk="1" fontAlgn="auto" latinLnBrk="0" hangingPunct="1">
              <a:lnSpc>
                <a:spcPct val="130000"/>
              </a:lnSpc>
              <a:spcBef>
                <a:spcPts val="0"/>
              </a:spcBef>
              <a:spcAft>
                <a:spcPts val="0"/>
              </a:spcAft>
              <a:buClrTx/>
              <a:buSzTx/>
              <a:buFontTx/>
              <a:buNone/>
              <a:defRPr/>
            </a:pPr>
            <a:endParaRPr lang="zh-CN" altLang="en-US" b="1">
              <a:solidFill>
                <a:schemeClr val="tx1">
                  <a:lumMod val="95000"/>
                  <a:lumOff val="5000"/>
                </a:schemeClr>
              </a:solidFill>
              <a:latin typeface="+mj-ea"/>
              <a:ea typeface="+mj-ea"/>
              <a:cs typeface="+mj-ea"/>
              <a:sym typeface="+mn-ea"/>
            </a:endParaRPr>
          </a:p>
        </p:txBody>
      </p:sp>
      <p:pic>
        <p:nvPicPr>
          <p:cNvPr id="5" name="图片 4"/>
          <p:cNvPicPr>
            <a:picLocks noChangeAspect="1"/>
          </p:cNvPicPr>
          <p:nvPr>
            <p:custDataLst>
              <p:tags r:id="rId5"/>
            </p:custDataLst>
          </p:nvPr>
        </p:nvPicPr>
        <p:blipFill>
          <a:blip r:embed="rId6"/>
          <a:stretch>
            <a:fillRect/>
          </a:stretch>
        </p:blipFill>
        <p:spPr>
          <a:xfrm>
            <a:off x="6458585" y="1552575"/>
            <a:ext cx="4899025" cy="37534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pic>
        <p:nvPicPr>
          <p:cNvPr id="9" name="图片 8"/>
          <p:cNvPicPr>
            <a:picLocks noChangeAspect="1"/>
          </p:cNvPicPr>
          <p:nvPr/>
        </p:nvPicPr>
        <p:blipFill>
          <a:blip r:embed="rId3"/>
          <a:stretch>
            <a:fillRect/>
          </a:stretch>
        </p:blipFill>
        <p:spPr>
          <a:xfrm>
            <a:off x="7034775" y="2277590"/>
            <a:ext cx="4019145" cy="3516435"/>
          </a:xfrm>
          <a:prstGeom prst="rect">
            <a:avLst/>
          </a:prstGeom>
        </p:spPr>
      </p:pic>
      <p:sp>
        <p:nvSpPr>
          <p:cNvPr id="10" name="文本框 9"/>
          <p:cNvSpPr txBox="1"/>
          <p:nvPr/>
        </p:nvSpPr>
        <p:spPr>
          <a:xfrm>
            <a:off x="628389" y="1989420"/>
            <a:ext cx="4883020" cy="2168525"/>
          </a:xfrm>
          <a:prstGeom prst="rect">
            <a:avLst/>
          </a:prstGeom>
          <a:noFill/>
        </p:spPr>
        <p:txBody>
          <a:bodyPr wrap="square" rtlCol="0" anchor="t">
            <a:spAutoFit/>
          </a:bodyPr>
          <a:p>
            <a:pPr>
              <a:lnSpc>
                <a:spcPct val="150000"/>
              </a:lnSpc>
            </a:pPr>
            <a:r>
              <a:rPr lang="zh-CN" altLang="en-US" sz="1800" b="1">
                <a:solidFill>
                  <a:schemeClr val="tx1"/>
                </a:solidFill>
                <a:latin typeface="微软雅黑" panose="020B0503020204020204" pitchFamily="34" charset="-122"/>
                <a:ea typeface="微软雅黑" panose="020B0503020204020204" pitchFamily="34" charset="-122"/>
                <a:sym typeface="+mn-ea"/>
              </a:rPr>
              <a:t>左上角</a:t>
            </a:r>
            <a:r>
              <a:rPr lang="en-US" sz="1800" b="1">
                <a:solidFill>
                  <a:schemeClr val="tx1"/>
                </a:solidFill>
                <a:latin typeface="微软雅黑" panose="020B0503020204020204" pitchFamily="34" charset="-122"/>
                <a:ea typeface="微软雅黑" panose="020B0503020204020204" pitchFamily="34" charset="-122"/>
                <a:sym typeface="+mn-ea"/>
              </a:rPr>
              <a:t>RIIN</a:t>
            </a:r>
            <a:r>
              <a:rPr lang="zh-CN" altLang="en-US" sz="1800" b="1">
                <a:solidFill>
                  <a:schemeClr val="tx1"/>
                </a:solidFill>
                <a:latin typeface="微软雅黑" panose="020B0503020204020204" pitchFamily="34" charset="-122"/>
                <a:ea typeface="微软雅黑" panose="020B0503020204020204" pitchFamily="34" charset="-122"/>
                <a:sym typeface="+mn-ea"/>
              </a:rPr>
              <a:t>图标</a:t>
            </a:r>
            <a:r>
              <a:rPr lang="en-US" altLang="zh-CN" sz="1800" b="1">
                <a:solidFill>
                  <a:schemeClr val="tx1"/>
                </a:solidFill>
                <a:latin typeface="微软雅黑" panose="020B0503020204020204" pitchFamily="34" charset="-122"/>
                <a:ea typeface="微软雅黑" panose="020B0503020204020204" pitchFamily="34" charset="-122"/>
                <a:sym typeface="+mn-ea"/>
              </a:rPr>
              <a:t>-</a:t>
            </a:r>
            <a:r>
              <a:rPr lang="zh-CN" altLang="en-US" sz="1800" b="1">
                <a:solidFill>
                  <a:schemeClr val="tx1"/>
                </a:solidFill>
                <a:latin typeface="微软雅黑" panose="020B0503020204020204" pitchFamily="34" charset="-122"/>
                <a:ea typeface="微软雅黑" panose="020B0503020204020204" pitchFamily="34" charset="-122"/>
                <a:sym typeface="+mn-ea"/>
              </a:rPr>
              <a:t>色彩管理</a:t>
            </a:r>
            <a:endParaRPr lang="zh-CN" altLang="en-US" sz="1800" b="1">
              <a:solidFill>
                <a:schemeClr val="tx1"/>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800" b="1">
              <a:solidFill>
                <a:schemeClr val="tx1"/>
              </a:solidFill>
              <a:latin typeface="微软雅黑" panose="020B0503020204020204" pitchFamily="34" charset="-122"/>
              <a:ea typeface="微软雅黑" panose="020B0503020204020204" pitchFamily="34" charset="-122"/>
              <a:sym typeface="+mn-ea"/>
            </a:endParaRPr>
          </a:p>
          <a:p>
            <a:pPr>
              <a:lnSpc>
                <a:spcPct val="150000"/>
              </a:lnSpc>
            </a:pPr>
            <a:r>
              <a:rPr lang="en-US" altLang="zh-CN" sz="1800" b="1">
                <a:solidFill>
                  <a:schemeClr val="tx1"/>
                </a:solidFill>
                <a:latin typeface="+mj-ea"/>
                <a:ea typeface="+mj-ea"/>
                <a:cs typeface="+mj-ea"/>
                <a:sym typeface="+mn-ea"/>
              </a:rPr>
              <a:t>1</a:t>
            </a:r>
            <a:r>
              <a:rPr lang="zh-CN" altLang="en-US" sz="1800" b="1">
                <a:solidFill>
                  <a:schemeClr val="tx1"/>
                </a:solidFill>
                <a:latin typeface="+mj-ea"/>
                <a:ea typeface="+mj-ea"/>
                <a:cs typeface="+mj-ea"/>
                <a:sym typeface="+mn-ea"/>
              </a:rPr>
              <a:t>、点击左上角锐印图标，选择”色彩管理”进入色彩管理界面。</a:t>
            </a:r>
            <a:endParaRPr lang="zh-CN" altLang="en-US" sz="1800" b="1">
              <a:solidFill>
                <a:schemeClr val="tx1"/>
              </a:solidFill>
              <a:latin typeface="+mj-ea"/>
              <a:ea typeface="+mj-ea"/>
              <a:cs typeface="+mj-ea"/>
              <a:sym typeface="+mn-ea"/>
            </a:endParaRPr>
          </a:p>
          <a:p>
            <a:pPr>
              <a:lnSpc>
                <a:spcPct val="150000"/>
              </a:lnSpc>
            </a:pPr>
            <a:endParaRPr lang="zh-CN" altLang="en-US" sz="1800" b="1">
              <a:solidFill>
                <a:schemeClr val="tx1"/>
              </a:solidFill>
              <a:latin typeface="+mj-ea"/>
              <a:ea typeface="+mj-ea"/>
              <a:cs typeface="+mj-ea"/>
              <a:sym typeface="+mn-ea"/>
            </a:endParaRPr>
          </a:p>
        </p:txBody>
      </p:sp>
      <p:sp>
        <p:nvSpPr>
          <p:cNvPr id="11" name="矩形 10"/>
          <p:cNvSpPr/>
          <p:nvPr/>
        </p:nvSpPr>
        <p:spPr>
          <a:xfrm>
            <a:off x="7004308" y="4508685"/>
            <a:ext cx="1253603" cy="431620"/>
          </a:xfrm>
          <a:prstGeom prst="rect">
            <a:avLst/>
          </a:prstGeom>
          <a:noFill/>
          <a:ln w="28575" cap="flat" cmpd="sng" algn="ctr">
            <a:solidFill>
              <a:srgbClr val="FF0000"/>
            </a:solidFill>
            <a:prstDash val="solid"/>
            <a:round/>
            <a:headEnd type="none" w="med" len="med"/>
            <a:tailEnd type="none" w="med" len="med"/>
          </a:ln>
        </p:spPr>
        <p:txBody>
          <a:bodyPr vert="horz" wrap="square" lIns="91401" tIns="45700" rIns="91401" bIns="4570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5" name="图片 4"/>
          <p:cNvPicPr>
            <a:picLocks noChangeAspect="1"/>
          </p:cNvPicPr>
          <p:nvPr>
            <p:custDataLst>
              <p:tags r:id="rId4"/>
            </p:custDataLst>
          </p:nvPr>
        </p:nvPicPr>
        <p:blipFill>
          <a:blip r:embed="rId5"/>
          <a:stretch>
            <a:fillRect/>
          </a:stretch>
        </p:blipFill>
        <p:spPr>
          <a:xfrm>
            <a:off x="5306060" y="2080895"/>
            <a:ext cx="6030595" cy="390969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553720" y="1584960"/>
            <a:ext cx="6027420" cy="4087495"/>
          </a:xfrm>
          <a:prstGeom prst="rect">
            <a:avLst/>
          </a:prstGeom>
          <a:noFill/>
        </p:spPr>
        <p:txBody>
          <a:bodyPr wrap="square" rtlCol="0" anchor="t">
            <a:noAutofit/>
          </a:bodyPr>
          <a:p>
            <a:pPr marL="0" marR="0" lvl="0" indent="0" algn="l" defTabSz="914400" rtl="0" eaLnBrk="1" fontAlgn="auto" latinLnBrk="0" hangingPunct="1">
              <a:lnSpc>
                <a:spcPct val="130000"/>
              </a:lnSpc>
              <a:spcBef>
                <a:spcPts val="0"/>
              </a:spcBef>
              <a:spcAft>
                <a:spcPts val="0"/>
              </a:spcAft>
              <a:buClrTx/>
              <a:buSzTx/>
              <a:buFontTx/>
              <a:buNone/>
              <a:defRPr/>
            </a:pPr>
            <a:r>
              <a:rPr lang="en-US" altLang="zh-CN" b="1">
                <a:solidFill>
                  <a:schemeClr val="tx1">
                    <a:lumMod val="95000"/>
                    <a:lumOff val="5000"/>
                  </a:schemeClr>
                </a:solidFill>
                <a:sym typeface="+mn-ea"/>
              </a:rPr>
              <a:t>2.</a:t>
            </a:r>
            <a:r>
              <a:rPr lang="en-US" b="1">
                <a:solidFill>
                  <a:schemeClr val="tx1">
                    <a:lumMod val="95000"/>
                    <a:lumOff val="5000"/>
                  </a:schemeClr>
                </a:solidFill>
                <a:latin typeface="+mj-ea"/>
                <a:ea typeface="+mj-ea"/>
                <a:cs typeface="+mj-ea"/>
                <a:sym typeface="+mn-ea"/>
              </a:rPr>
              <a:t> </a:t>
            </a:r>
            <a:r>
              <a:rPr lang="zh-CN" b="1">
                <a:solidFill>
                  <a:schemeClr val="tx1">
                    <a:lumMod val="95000"/>
                    <a:lumOff val="5000"/>
                  </a:schemeClr>
                </a:solidFill>
                <a:latin typeface="+mj-ea"/>
                <a:ea typeface="+mj-ea"/>
                <a:cs typeface="+mj-ea"/>
                <a:sym typeface="+mn-ea"/>
              </a:rPr>
              <a:t>跳转到色彩管理界面，填好对应彩色专色的lab值点击应用</a:t>
            </a:r>
            <a:r>
              <a:rPr lang="en-US" altLang="zh-CN" b="1">
                <a:solidFill>
                  <a:schemeClr val="tx1">
                    <a:lumMod val="95000"/>
                    <a:lumOff val="5000"/>
                  </a:schemeClr>
                </a:solidFill>
                <a:latin typeface="+mj-ea"/>
                <a:ea typeface="+mj-ea"/>
                <a:cs typeface="+mj-ea"/>
                <a:sym typeface="+mn-ea"/>
              </a:rPr>
              <a:t>(</a:t>
            </a:r>
            <a:r>
              <a:rPr lang="zh-CN" b="1">
                <a:solidFill>
                  <a:schemeClr val="tx1">
                    <a:lumMod val="95000"/>
                    <a:lumOff val="5000"/>
                  </a:schemeClr>
                </a:solidFill>
                <a:latin typeface="+mj-ea"/>
                <a:ea typeface="+mj-ea"/>
                <a:cs typeface="+mj-ea"/>
                <a:sym typeface="+mn-ea"/>
              </a:rPr>
              <a:t>lab值在线性化扫描的时候取该专色的最高墨量对应值</a:t>
            </a:r>
            <a:r>
              <a:rPr lang="en-US" altLang="zh-CN" b="1">
                <a:solidFill>
                  <a:schemeClr val="tx1">
                    <a:lumMod val="95000"/>
                    <a:lumOff val="5000"/>
                  </a:schemeClr>
                </a:solidFill>
                <a:latin typeface="+mj-ea"/>
                <a:ea typeface="+mj-ea"/>
                <a:cs typeface="+mj-ea"/>
                <a:sym typeface="+mn-ea"/>
              </a:rPr>
              <a:t>)</a:t>
            </a:r>
            <a:r>
              <a:rPr lang="zh-CN" altLang="en-US" b="1">
                <a:solidFill>
                  <a:schemeClr val="tx1">
                    <a:lumMod val="95000"/>
                    <a:lumOff val="5000"/>
                  </a:schemeClr>
                </a:solidFill>
                <a:latin typeface="+mj-ea"/>
                <a:ea typeface="+mj-ea"/>
                <a:cs typeface="+mj-ea"/>
                <a:sym typeface="+mn-ea"/>
              </a:rPr>
              <a:t>如果没有就输入差不多的值，不会和墨水颜色偏差太多就行。</a:t>
            </a:r>
            <a:endParaRPr lang="zh-CN" altLang="en-US" b="1">
              <a:solidFill>
                <a:schemeClr val="tx1">
                  <a:lumMod val="95000"/>
                  <a:lumOff val="5000"/>
                </a:schemeClr>
              </a:solidFill>
              <a:latin typeface="+mj-ea"/>
              <a:ea typeface="+mj-ea"/>
              <a:cs typeface="+mj-ea"/>
              <a:sym typeface="+mn-ea"/>
            </a:endParaRPr>
          </a:p>
          <a:p>
            <a:pPr indent="0">
              <a:lnSpc>
                <a:spcPct val="130000"/>
              </a:lnSpc>
              <a:spcBef>
                <a:spcPts val="0"/>
              </a:spcBef>
              <a:spcAft>
                <a:spcPts val="0"/>
              </a:spcAft>
            </a:pPr>
            <a:endParaRPr lang="zh-CN" altLang="en-US" b="1">
              <a:solidFill>
                <a:schemeClr val="tx1">
                  <a:lumMod val="95000"/>
                  <a:lumOff val="5000"/>
                </a:schemeClr>
              </a:solidFill>
              <a:latin typeface="+mj-ea"/>
              <a:ea typeface="+mj-ea"/>
              <a:cs typeface="+mj-ea"/>
              <a:sym typeface="+mn-ea"/>
            </a:endParaRPr>
          </a:p>
          <a:p>
            <a:pPr indent="0">
              <a:lnSpc>
                <a:spcPct val="130000"/>
              </a:lnSpc>
              <a:spcBef>
                <a:spcPts val="0"/>
              </a:spcBef>
              <a:spcAft>
                <a:spcPts val="0"/>
              </a:spcAft>
            </a:pPr>
            <a:r>
              <a:rPr lang="en-US" altLang="zh-CN" b="1">
                <a:solidFill>
                  <a:schemeClr val="tx1">
                    <a:lumMod val="95000"/>
                    <a:lumOff val="5000"/>
                  </a:schemeClr>
                </a:solidFill>
                <a:latin typeface="+mj-ea"/>
                <a:ea typeface="+mj-ea"/>
                <a:cs typeface="+mj-ea"/>
                <a:sym typeface="+mn-ea"/>
              </a:rPr>
              <a:t>3.</a:t>
            </a:r>
            <a:r>
              <a:rPr lang="zh-CN" altLang="en-US" b="1">
                <a:solidFill>
                  <a:schemeClr val="tx1">
                    <a:lumMod val="95000"/>
                    <a:lumOff val="5000"/>
                  </a:schemeClr>
                </a:solidFill>
                <a:latin typeface="+mj-ea"/>
                <a:ea typeface="+mj-ea"/>
                <a:cs typeface="+mj-ea"/>
                <a:sym typeface="+mn-ea"/>
              </a:rPr>
              <a:t>其他设置不用变，点击</a:t>
            </a:r>
            <a:r>
              <a:rPr lang="zh-CN" altLang="en-US" b="1">
                <a:solidFill>
                  <a:schemeClr val="tx1">
                    <a:lumMod val="95000"/>
                    <a:lumOff val="5000"/>
                  </a:schemeClr>
                </a:solidFill>
                <a:latin typeface="+mj-ea"/>
                <a:ea typeface="+mj-ea"/>
                <a:cs typeface="+mj-ea"/>
                <a:sym typeface="+mn-ea"/>
              </a:rPr>
              <a:t>下一步。</a:t>
            </a:r>
            <a:endParaRPr lang="zh-CN" altLang="en-US" b="1">
              <a:solidFill>
                <a:schemeClr val="tx1">
                  <a:lumMod val="95000"/>
                  <a:lumOff val="5000"/>
                </a:schemeClr>
              </a:solidFill>
              <a:latin typeface="+mj-ea"/>
              <a:ea typeface="+mj-ea"/>
              <a:cs typeface="+mj-ea"/>
              <a:sym typeface="+mn-ea"/>
            </a:endParaRPr>
          </a:p>
          <a:p>
            <a:pPr indent="0">
              <a:lnSpc>
                <a:spcPct val="130000"/>
              </a:lnSpc>
              <a:spcBef>
                <a:spcPts val="0"/>
              </a:spcBef>
              <a:spcAft>
                <a:spcPts val="0"/>
              </a:spcAft>
            </a:pPr>
            <a:endParaRPr lang="zh-CN" altLang="en-US" b="1">
              <a:solidFill>
                <a:schemeClr val="tx1">
                  <a:lumMod val="95000"/>
                  <a:lumOff val="5000"/>
                </a:schemeClr>
              </a:solidFill>
              <a:latin typeface="+mj-ea"/>
              <a:ea typeface="+mj-ea"/>
              <a:cs typeface="+mj-ea"/>
              <a:sym typeface="+mn-ea"/>
            </a:endParaRPr>
          </a:p>
          <a:p>
            <a:pPr indent="0">
              <a:lnSpc>
                <a:spcPct val="130000"/>
              </a:lnSpc>
              <a:spcBef>
                <a:spcPts val="0"/>
              </a:spcBef>
              <a:spcAft>
                <a:spcPts val="0"/>
              </a:spcAft>
            </a:pPr>
            <a:r>
              <a:rPr lang="zh-CN" b="1">
                <a:solidFill>
                  <a:srgbClr val="FF0000"/>
                </a:solidFill>
                <a:latin typeface="+mj-ea"/>
                <a:ea typeface="+mj-ea"/>
                <a:cs typeface="+mj-ea"/>
                <a:sym typeface="+mn-ea"/>
              </a:rPr>
              <a:t>注：此处专色排列按照打印机的墨水色序来，如机器是</a:t>
            </a:r>
            <a:r>
              <a:rPr lang="en-US" altLang="zh-CN" b="1">
                <a:solidFill>
                  <a:srgbClr val="FF0000"/>
                </a:solidFill>
                <a:latin typeface="+mj-ea"/>
                <a:ea typeface="+mj-ea"/>
                <a:cs typeface="+mj-ea"/>
                <a:sym typeface="+mn-ea"/>
              </a:rPr>
              <a:t>CMYKRB</a:t>
            </a:r>
            <a:r>
              <a:rPr lang="zh-CN" altLang="en-US" b="1">
                <a:solidFill>
                  <a:srgbClr val="FF0000"/>
                </a:solidFill>
                <a:latin typeface="+mj-ea"/>
                <a:ea typeface="+mj-ea"/>
                <a:cs typeface="+mj-ea"/>
                <a:sym typeface="+mn-ea"/>
              </a:rPr>
              <a:t>色序，那第一个就是</a:t>
            </a:r>
            <a:r>
              <a:rPr lang="en-US" altLang="zh-CN" b="1">
                <a:solidFill>
                  <a:srgbClr val="FF0000"/>
                </a:solidFill>
                <a:latin typeface="+mj-ea"/>
                <a:ea typeface="+mj-ea"/>
                <a:cs typeface="+mj-ea"/>
                <a:sym typeface="+mn-ea"/>
              </a:rPr>
              <a:t>R</a:t>
            </a:r>
            <a:r>
              <a:rPr lang="zh-CN" altLang="en-US" b="1">
                <a:solidFill>
                  <a:srgbClr val="FF0000"/>
                </a:solidFill>
                <a:latin typeface="+mj-ea"/>
                <a:ea typeface="+mj-ea"/>
                <a:cs typeface="+mj-ea"/>
                <a:sym typeface="+mn-ea"/>
              </a:rPr>
              <a:t>，第二个是</a:t>
            </a:r>
            <a:r>
              <a:rPr lang="en-US" altLang="zh-CN" b="1">
                <a:solidFill>
                  <a:srgbClr val="FF0000"/>
                </a:solidFill>
                <a:latin typeface="+mj-ea"/>
                <a:ea typeface="+mj-ea"/>
                <a:cs typeface="+mj-ea"/>
                <a:sym typeface="+mn-ea"/>
              </a:rPr>
              <a:t>B</a:t>
            </a:r>
            <a:r>
              <a:rPr lang="zh-CN" altLang="en-US" b="1">
                <a:solidFill>
                  <a:srgbClr val="FF0000"/>
                </a:solidFill>
                <a:latin typeface="+mj-ea"/>
                <a:ea typeface="+mj-ea"/>
                <a:cs typeface="+mj-ea"/>
                <a:sym typeface="+mn-ea"/>
              </a:rPr>
              <a:t>，不要做成</a:t>
            </a:r>
            <a:r>
              <a:rPr lang="en-US" altLang="zh-CN" b="1">
                <a:solidFill>
                  <a:srgbClr val="FF0000"/>
                </a:solidFill>
                <a:latin typeface="+mj-ea"/>
                <a:ea typeface="+mj-ea"/>
                <a:cs typeface="+mj-ea"/>
                <a:sym typeface="+mn-ea"/>
              </a:rPr>
              <a:t>BR</a:t>
            </a:r>
            <a:r>
              <a:rPr lang="zh-CN" altLang="en-US" b="1">
                <a:solidFill>
                  <a:srgbClr val="FF0000"/>
                </a:solidFill>
                <a:latin typeface="+mj-ea"/>
                <a:ea typeface="+mj-ea"/>
                <a:cs typeface="+mj-ea"/>
                <a:sym typeface="+mn-ea"/>
              </a:rPr>
              <a:t>。</a:t>
            </a:r>
            <a:endParaRPr lang="zh-CN" altLang="en-US" b="1">
              <a:solidFill>
                <a:srgbClr val="FF0000"/>
              </a:solidFill>
              <a:latin typeface="+mj-ea"/>
              <a:ea typeface="+mj-ea"/>
              <a:cs typeface="+mj-ea"/>
              <a:sym typeface="+mn-ea"/>
            </a:endParaRPr>
          </a:p>
        </p:txBody>
      </p:sp>
      <p:pic>
        <p:nvPicPr>
          <p:cNvPr id="10" name="图片 9"/>
          <p:cNvPicPr>
            <a:picLocks noChangeAspect="1"/>
          </p:cNvPicPr>
          <p:nvPr>
            <p:custDataLst>
              <p:tags r:id="rId5"/>
            </p:custDataLst>
          </p:nvPr>
        </p:nvPicPr>
        <p:blipFill>
          <a:blip r:embed="rId6"/>
          <a:srcRect r="19970" b="9002"/>
          <a:stretch>
            <a:fillRect/>
          </a:stretch>
        </p:blipFill>
        <p:spPr>
          <a:xfrm>
            <a:off x="7106285" y="1124585"/>
            <a:ext cx="4270375" cy="50285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4"/>
            </p:custDataLst>
          </p:nvPr>
        </p:nvPicPr>
        <p:blipFill>
          <a:blip r:embed="rId5"/>
          <a:stretch>
            <a:fillRect/>
          </a:stretch>
        </p:blipFill>
        <p:spPr>
          <a:xfrm>
            <a:off x="3794760" y="4293235"/>
            <a:ext cx="3679190" cy="2494280"/>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3722370" y="783590"/>
            <a:ext cx="8192770" cy="3858895"/>
          </a:xfrm>
          <a:prstGeom prst="rect">
            <a:avLst/>
          </a:prstGeom>
        </p:spPr>
      </p:pic>
      <p:cxnSp>
        <p:nvCxnSpPr>
          <p:cNvPr id="8" name="直接箭头连接符 7"/>
          <p:cNvCxnSpPr/>
          <p:nvPr/>
        </p:nvCxnSpPr>
        <p:spPr>
          <a:xfrm flipH="1">
            <a:off x="7473950" y="4251960"/>
            <a:ext cx="1480820" cy="76136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1" name="文本框 10"/>
          <p:cNvSpPr txBox="1"/>
          <p:nvPr>
            <p:custDataLst>
              <p:tags r:id="rId8"/>
            </p:custDataLst>
          </p:nvPr>
        </p:nvSpPr>
        <p:spPr>
          <a:xfrm>
            <a:off x="486410" y="1385570"/>
            <a:ext cx="3168650" cy="4087495"/>
          </a:xfrm>
          <a:prstGeom prst="rect">
            <a:avLst/>
          </a:prstGeom>
          <a:noFill/>
        </p:spPr>
        <p:txBody>
          <a:bodyPr wrap="square" rtlCol="0" anchor="t">
            <a:noAutofit/>
          </a:bodyPr>
          <a:p>
            <a:pPr marL="0" marR="0" lvl="0" indent="0" algn="l" defTabSz="914400" rtl="0" eaLnBrk="1" fontAlgn="auto" latinLnBrk="0" hangingPunct="1">
              <a:lnSpc>
                <a:spcPct val="130000"/>
              </a:lnSpc>
              <a:spcBef>
                <a:spcPts val="0"/>
              </a:spcBef>
              <a:spcAft>
                <a:spcPts val="0"/>
              </a:spcAft>
              <a:buClrTx/>
              <a:buSzTx/>
              <a:buFontTx/>
              <a:buNone/>
              <a:defRPr/>
            </a:pPr>
            <a:r>
              <a:rPr lang="en-US" altLang="zh-CN" b="1">
                <a:solidFill>
                  <a:schemeClr val="tx1"/>
                </a:solidFill>
                <a:latin typeface="+mj-ea"/>
                <a:ea typeface="+mj-ea"/>
                <a:cs typeface="+mj-ea"/>
                <a:sym typeface="+mn-ea"/>
              </a:rPr>
              <a:t>4.</a:t>
            </a:r>
            <a:r>
              <a:rPr lang="zh-CN" altLang="en-US" b="1">
                <a:solidFill>
                  <a:schemeClr val="tx1"/>
                </a:solidFill>
                <a:latin typeface="+mj-ea"/>
                <a:ea typeface="+mj-ea"/>
                <a:cs typeface="+mj-ea"/>
                <a:sym typeface="+mn-ea"/>
              </a:rPr>
              <a:t>选择好设备以及纸张大小后，另存为</a:t>
            </a:r>
            <a:r>
              <a:rPr lang="en-US" altLang="zh-CN" b="1">
                <a:solidFill>
                  <a:schemeClr val="tx1"/>
                </a:solidFill>
                <a:latin typeface="+mj-ea"/>
                <a:ea typeface="+mj-ea"/>
                <a:cs typeface="+mj-ea"/>
                <a:sym typeface="+mn-ea"/>
              </a:rPr>
              <a:t>tif</a:t>
            </a:r>
            <a:r>
              <a:rPr lang="zh-CN" altLang="en-US" b="1">
                <a:solidFill>
                  <a:schemeClr val="tx1"/>
                </a:solidFill>
                <a:latin typeface="+mj-ea"/>
                <a:ea typeface="+mj-ea"/>
                <a:cs typeface="+mj-ea"/>
                <a:sym typeface="+mn-ea"/>
              </a:rPr>
              <a:t>格式图表，导入到锐印中，使用线性化曲线打印即可，后续操作于四色曲线一致。（参考</a:t>
            </a:r>
            <a:r>
              <a:rPr lang="en-US" altLang="zh-CN" b="1">
                <a:solidFill>
                  <a:schemeClr val="tx1"/>
                </a:solidFill>
                <a:latin typeface="+mj-ea"/>
                <a:ea typeface="+mj-ea"/>
                <a:cs typeface="+mj-ea"/>
                <a:sym typeface="+mn-ea"/>
              </a:rPr>
              <a:t>18</a:t>
            </a:r>
            <a:r>
              <a:rPr lang="zh-CN" altLang="en-US" b="1">
                <a:solidFill>
                  <a:schemeClr val="tx1"/>
                </a:solidFill>
                <a:latin typeface="+mj-ea"/>
                <a:ea typeface="+mj-ea"/>
                <a:cs typeface="+mj-ea"/>
                <a:sym typeface="+mn-ea"/>
              </a:rPr>
              <a:t>章）</a:t>
            </a:r>
            <a:endParaRPr lang="zh-CN" altLang="en-US" b="1">
              <a:solidFill>
                <a:schemeClr val="tx1"/>
              </a:solidFill>
              <a:latin typeface="+mj-ea"/>
              <a:ea typeface="+mj-ea"/>
              <a:cs typeface="+mj-ea"/>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4"/>
            </p:custDataLst>
          </p:nvPr>
        </p:nvSpPr>
        <p:spPr>
          <a:xfrm>
            <a:off x="4004273" y="2781570"/>
            <a:ext cx="3689350" cy="706755"/>
          </a:xfrm>
          <a:prstGeom prst="rect">
            <a:avLst/>
          </a:prstGeom>
          <a:noFill/>
        </p:spPr>
        <p:txBody>
          <a:bodyPr wrap="none" rtlCol="0" anchor="t">
            <a:spAutoFit/>
          </a:bodyPr>
          <a:p>
            <a:pPr algn="ctr"/>
            <a:r>
              <a:rPr lang="en-US" altLang="zh-CN" sz="4000" b="1">
                <a:solidFill>
                  <a:srgbClr val="0070C0"/>
                </a:solidFill>
                <a:latin typeface="微软雅黑" panose="020B0503020204020204" pitchFamily="34" charset="-122"/>
                <a:ea typeface="微软雅黑" panose="020B0503020204020204" pitchFamily="34" charset="-122"/>
                <a:sym typeface="+mn-ea"/>
              </a:rPr>
              <a:t>6.</a:t>
            </a:r>
            <a:r>
              <a:rPr lang="zh-CN" altLang="en-US" sz="4000" b="1">
                <a:solidFill>
                  <a:srgbClr val="0070C0"/>
                </a:solidFill>
                <a:latin typeface="微软雅黑" panose="020B0503020204020204" pitchFamily="34" charset="-122"/>
                <a:ea typeface="微软雅黑" panose="020B0503020204020204" pitchFamily="34" charset="-122"/>
                <a:sym typeface="+mn-ea"/>
              </a:rPr>
              <a:t>内光曲线制作</a:t>
            </a:r>
            <a:endParaRPr lang="zh-CN" altLang="en-US" sz="4000" b="1">
              <a:solidFill>
                <a:srgbClr val="0070C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650" y="1989455"/>
            <a:ext cx="4749800" cy="3830955"/>
          </a:xfrm>
          <a:prstGeom prst="rect">
            <a:avLst/>
          </a:prstGeom>
          <a:noFill/>
        </p:spPr>
        <p:txBody>
          <a:bodyPr wrap="square" rtlCol="0" anchor="t">
            <a:spAutoFit/>
          </a:bodyPr>
          <a:p>
            <a:pPr>
              <a:lnSpc>
                <a:spcPct val="150000"/>
              </a:lnSpc>
            </a:pP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1.</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左上角</a:t>
            </a:r>
            <a:r>
              <a:rPr 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RIIN</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图标</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色彩管理</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内光曲线制作流程和正光基本一致，只是换了测量仪器进行扫描，主要讲下差异点。</a:t>
            </a: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校色设备：选择</a:t>
            </a: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Barbieri</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，点击设置，确定测量模式是为</a:t>
            </a:r>
            <a:r>
              <a:rPr lang="en-US" altLang="zh-CN" sz="1800" b="1" kern="0" noProof="0" dirty="0">
                <a:ln>
                  <a:noFill/>
                </a:ln>
                <a:solidFill>
                  <a:srgbClr val="FF0000"/>
                </a:solidFill>
                <a:effectLst/>
                <a:uLnTx/>
                <a:uFillTx/>
                <a:latin typeface="+mj-ea"/>
                <a:ea typeface="+mj-ea"/>
                <a:cs typeface="+mj-ea"/>
                <a:sym typeface="Arial" panose="020B0604020202020204" pitchFamily="34" charset="0"/>
              </a:rPr>
              <a:t>MT</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背光）</a:t>
            </a:r>
            <a:endParaRPr lang="zh-CN" altLang="en-US" sz="1800" b="1" kern="0" noProof="0" dirty="0">
              <a:ln>
                <a:noFill/>
              </a:ln>
              <a:solidFill>
                <a:srgbClr val="FF0000"/>
              </a:solidFill>
              <a:effectLst/>
              <a:uLnTx/>
              <a:uFillTx/>
              <a:latin typeface="+mj-ea"/>
              <a:ea typeface="+mj-ea"/>
              <a:cs typeface="+mj-ea"/>
              <a:sym typeface="Arial" panose="020B0604020202020204" pitchFamily="34" charset="0"/>
            </a:endParaRPr>
          </a:p>
          <a:p>
            <a:pPr>
              <a:lnSpc>
                <a:spcPct val="150000"/>
              </a:lnSpc>
            </a:pPr>
            <a:endParaRPr lang="zh-CN" altLang="en-US" sz="1800" b="1" kern="0" noProof="0" dirty="0">
              <a:ln>
                <a:noFill/>
              </a:ln>
              <a:solidFill>
                <a:srgbClr val="FF0000"/>
              </a:solidFill>
              <a:effectLst/>
              <a:uLnTx/>
              <a:uFillTx/>
              <a:latin typeface="+mj-ea"/>
              <a:ea typeface="+mj-ea"/>
              <a:cs typeface="+mj-ea"/>
              <a:sym typeface="Arial" panose="020B0604020202020204" pitchFamily="34" charset="0"/>
            </a:endParaRPr>
          </a:p>
          <a:p>
            <a:pPr>
              <a:lnSpc>
                <a:spcPct val="150000"/>
              </a:lnSpc>
            </a:pPr>
            <a:r>
              <a:rPr lang="zh-CN" altLang="en-US" sz="1800" b="1" kern="0" noProof="0" dirty="0">
                <a:ln>
                  <a:noFill/>
                </a:ln>
                <a:solidFill>
                  <a:srgbClr val="FF0000"/>
                </a:solidFill>
                <a:effectLst/>
                <a:uLnTx/>
                <a:uFillTx/>
                <a:latin typeface="+mj-ea"/>
                <a:ea typeface="+mj-ea"/>
                <a:cs typeface="+mj-ea"/>
                <a:sym typeface="Arial" panose="020B0604020202020204" pitchFamily="34" charset="0"/>
              </a:rPr>
              <a:t>确定后点击</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下一步</a:t>
            </a:r>
            <a:endParaRPr lang="zh-CN" altLang="en-US" sz="1800" b="1" kern="0" noProof="0" dirty="0">
              <a:ln>
                <a:noFill/>
              </a:ln>
              <a:solidFill>
                <a:srgbClr val="FF0000"/>
              </a:solidFill>
              <a:effectLst/>
              <a:uLnTx/>
              <a:uFillTx/>
              <a:latin typeface="+mj-ea"/>
              <a:ea typeface="+mj-ea"/>
              <a:cs typeface="+mj-ea"/>
              <a:sym typeface="Arial" panose="020B0604020202020204" pitchFamily="34" charset="0"/>
            </a:endParaRPr>
          </a:p>
        </p:txBody>
      </p:sp>
      <p:pic>
        <p:nvPicPr>
          <p:cNvPr id="5" name="图片 4"/>
          <p:cNvPicPr>
            <a:picLocks noChangeAspect="1"/>
          </p:cNvPicPr>
          <p:nvPr>
            <p:custDataLst>
              <p:tags r:id="rId3"/>
            </p:custDataLst>
          </p:nvPr>
        </p:nvPicPr>
        <p:blipFill>
          <a:blip r:embed="rId4"/>
          <a:stretch>
            <a:fillRect/>
          </a:stretch>
        </p:blipFill>
        <p:spPr>
          <a:xfrm>
            <a:off x="5522595" y="2132965"/>
            <a:ext cx="6019800" cy="32416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5613601" cy="3415030"/>
          </a:xfrm>
          <a:prstGeom prst="rect">
            <a:avLst/>
          </a:prstGeom>
          <a:noFill/>
        </p:spPr>
        <p:txBody>
          <a:bodyPr wrap="square" rtlCol="0" anchor="t">
            <a:spAutoFit/>
          </a:bodyPr>
          <a:p>
            <a:pPr>
              <a:lnSpc>
                <a:spcPct val="150000"/>
              </a:lnSpc>
            </a:pPr>
            <a:r>
              <a:rPr lang="en-US" altLang="zh-CN"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2.</a:t>
            </a: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前面截墨处理和正常流程是一样的，到线性化这一步点击校准仪器会自动</a:t>
            </a: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校准。</a:t>
            </a:r>
            <a:endPar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endParaRPr>
          </a:p>
          <a:p>
            <a:pPr>
              <a:lnSpc>
                <a:spcPct val="150000"/>
              </a:lnSpc>
            </a:pPr>
            <a:r>
              <a:rPr lang="zh-CN" sz="1800" b="1">
                <a:solidFill>
                  <a:schemeClr val="tx1">
                    <a:lumMod val="95000"/>
                    <a:lumOff val="5000"/>
                  </a:schemeClr>
                </a:solidFill>
                <a:latin typeface="+mj-ea"/>
                <a:ea typeface="+mj-ea"/>
                <a:cs typeface="+mj-ea"/>
                <a:sym typeface="+mn-ea"/>
              </a:rPr>
              <a:t>如果无法连接说明您电脑没有</a:t>
            </a:r>
            <a:r>
              <a:rPr lang="en-US" altLang="zh-CN" sz="1800" b="1">
                <a:solidFill>
                  <a:schemeClr val="tx1">
                    <a:lumMod val="95000"/>
                    <a:lumOff val="5000"/>
                  </a:schemeClr>
                </a:solidFill>
                <a:latin typeface="+mj-ea"/>
                <a:ea typeface="+mj-ea"/>
                <a:cs typeface="+mj-ea"/>
                <a:sym typeface="+mn-ea"/>
              </a:rPr>
              <a:t>B</a:t>
            </a:r>
            <a:r>
              <a:rPr lang="zh-CN" sz="1800" b="1">
                <a:solidFill>
                  <a:schemeClr val="tx1">
                    <a:lumMod val="95000"/>
                    <a:lumOff val="5000"/>
                  </a:schemeClr>
                </a:solidFill>
                <a:latin typeface="+mj-ea"/>
                <a:ea typeface="+mj-ea"/>
                <a:cs typeface="+mj-ea"/>
                <a:sym typeface="+mn-ea"/>
              </a:rPr>
              <a:t>arbieri的驱动，需要安装驱动，进入锐印软件安装位置--&gt;Usb Driver--&gt;</a:t>
            </a:r>
            <a:r>
              <a:rPr lang="en-US" altLang="zh-CN" sz="1800" b="1">
                <a:solidFill>
                  <a:schemeClr val="tx1">
                    <a:lumMod val="95000"/>
                    <a:lumOff val="5000"/>
                  </a:schemeClr>
                </a:solidFill>
                <a:latin typeface="+mj-ea"/>
                <a:ea typeface="+mj-ea"/>
                <a:cs typeface="+mj-ea"/>
                <a:sym typeface="+mn-ea"/>
              </a:rPr>
              <a:t>B</a:t>
            </a:r>
            <a:r>
              <a:rPr lang="zh-CN" sz="1800" b="1">
                <a:solidFill>
                  <a:schemeClr val="tx1">
                    <a:lumMod val="95000"/>
                    <a:lumOff val="5000"/>
                  </a:schemeClr>
                </a:solidFill>
                <a:latin typeface="+mj-ea"/>
                <a:ea typeface="+mj-ea"/>
                <a:cs typeface="+mj-ea"/>
                <a:sym typeface="+mn-ea"/>
              </a:rPr>
              <a:t>arbieri 双击安装</a:t>
            </a:r>
            <a:r>
              <a:rPr lang="zh-CN" sz="1800" b="1">
                <a:solidFill>
                  <a:srgbClr val="FF0000"/>
                </a:solidFill>
                <a:latin typeface="+mj-ea"/>
                <a:ea typeface="+mj-ea"/>
                <a:cs typeface="+mj-ea"/>
                <a:sym typeface="+mn-ea"/>
              </a:rPr>
              <a:t>CDM21216_Setup</a:t>
            </a:r>
            <a:r>
              <a:rPr lang="zh-CN" sz="1800" b="1">
                <a:solidFill>
                  <a:schemeClr val="tx1">
                    <a:lumMod val="95000"/>
                    <a:lumOff val="5000"/>
                  </a:schemeClr>
                </a:solidFill>
                <a:latin typeface="+mj-ea"/>
                <a:ea typeface="+mj-ea"/>
                <a:cs typeface="+mj-ea"/>
                <a:sym typeface="+mn-ea"/>
              </a:rPr>
              <a:t>即可，安装完成后如果还是无法校准，后退到色彩管理主页重新进一下开始校色流程。</a:t>
            </a:r>
            <a:endParaRPr lang="zh-CN" altLang="en-US" sz="1800">
              <a:solidFill>
                <a:schemeClr val="tx1">
                  <a:lumMod val="95000"/>
                  <a:lumOff val="5000"/>
                </a:schemeClr>
              </a:solidFill>
            </a:endParaRPr>
          </a:p>
          <a:p>
            <a:pPr>
              <a:lnSpc>
                <a:spcPct val="150000"/>
              </a:lnSpc>
            </a:pP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其余步骤和正常流程一样，完成</a:t>
            </a: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线性化。</a:t>
            </a:r>
            <a:endPar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endParaRPr>
          </a:p>
        </p:txBody>
      </p:sp>
      <p:pic>
        <p:nvPicPr>
          <p:cNvPr id="7" name="图片 6"/>
          <p:cNvPicPr>
            <a:picLocks noChangeAspect="1"/>
          </p:cNvPicPr>
          <p:nvPr>
            <p:custDataLst>
              <p:tags r:id="rId3"/>
            </p:custDataLst>
          </p:nvPr>
        </p:nvPicPr>
        <p:blipFill>
          <a:blip r:embed="rId4"/>
          <a:stretch>
            <a:fillRect/>
          </a:stretch>
        </p:blipFill>
        <p:spPr>
          <a:xfrm>
            <a:off x="6098540" y="1802130"/>
            <a:ext cx="5532755" cy="375539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5" name="文本框 4"/>
          <p:cNvSpPr txBox="1"/>
          <p:nvPr/>
        </p:nvSpPr>
        <p:spPr>
          <a:xfrm>
            <a:off x="486410" y="981075"/>
            <a:ext cx="10852150" cy="1753235"/>
          </a:xfrm>
          <a:prstGeom prst="rect">
            <a:avLst/>
          </a:prstGeom>
          <a:noFill/>
        </p:spPr>
        <p:txBody>
          <a:bodyPr wrap="square" rtlCol="0" anchor="t">
            <a:spAutoFit/>
          </a:bodyPr>
          <a:p>
            <a:r>
              <a:rPr lang="en-US" altLang="zh-CN"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3.</a:t>
            </a: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创建</a:t>
            </a:r>
            <a:r>
              <a:rPr lang="en-US" altLang="zh-CN"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ICC</a:t>
            </a:r>
            <a:endParaRPr lang="en-US" altLang="zh-CN" sz="1800" b="1">
              <a:latin typeface="微软雅黑" panose="020B0503020204020204" pitchFamily="34" charset="-122"/>
              <a:ea typeface="微软雅黑" panose="020B0503020204020204" pitchFamily="34" charset="-122"/>
              <a:sym typeface="+mn-ea"/>
            </a:endParaRPr>
          </a:p>
          <a:p>
            <a:endParaRPr lang="en-US" altLang="zh-CN" sz="1800" b="1">
              <a:latin typeface="微软雅黑" panose="020B0503020204020204" pitchFamily="34" charset="-122"/>
              <a:ea typeface="微软雅黑" panose="020B0503020204020204" pitchFamily="34" charset="-122"/>
              <a:sym typeface="+mn-ea"/>
            </a:endParaRPr>
          </a:p>
          <a:p>
            <a:r>
              <a:rPr lang="en-US" altLang="zh-CN" sz="1800" b="1">
                <a:latin typeface="微软雅黑" panose="020B0503020204020204" pitchFamily="34" charset="-122"/>
                <a:ea typeface="微软雅黑" panose="020B0503020204020204" pitchFamily="34" charset="-122"/>
                <a:sym typeface="+mn-ea"/>
              </a:rPr>
              <a:t>3.1</a:t>
            </a:r>
            <a:r>
              <a:rPr lang="zh-CN" altLang="en-US" sz="1800" b="1">
                <a:latin typeface="微软雅黑" panose="020B0503020204020204" pitchFamily="34" charset="-122"/>
                <a:ea typeface="微软雅黑" panose="020B0503020204020204" pitchFamily="34" charset="-122"/>
                <a:sym typeface="+mn-ea"/>
              </a:rPr>
              <a:t>自研</a:t>
            </a:r>
            <a:r>
              <a:rPr lang="en-US" altLang="zh-CN" sz="1800" b="1">
                <a:latin typeface="微软雅黑" panose="020B0503020204020204" pitchFamily="34" charset="-122"/>
                <a:ea typeface="微软雅黑" panose="020B0503020204020204" pitchFamily="34" charset="-122"/>
                <a:sym typeface="+mn-ea"/>
              </a:rPr>
              <a:t>ICC</a:t>
            </a:r>
            <a:r>
              <a:rPr lang="zh-CN" altLang="en-US" sz="1800" b="1">
                <a:latin typeface="微软雅黑" panose="020B0503020204020204" pitchFamily="34" charset="-122"/>
                <a:ea typeface="微软雅黑" panose="020B0503020204020204" pitchFamily="34" charset="-122"/>
                <a:sym typeface="+mn-ea"/>
              </a:rPr>
              <a:t>：</a:t>
            </a:r>
            <a:endParaRPr lang="zh-CN" altLang="en-US" sz="1800" b="1">
              <a:latin typeface="微软雅黑" panose="020B0503020204020204" pitchFamily="34" charset="-122"/>
              <a:ea typeface="微软雅黑" panose="020B0503020204020204" pitchFamily="34" charset="-122"/>
              <a:sym typeface="+mn-ea"/>
            </a:endParaRPr>
          </a:p>
          <a:p>
            <a:endParaRPr lang="en-US" altLang="zh-CN" sz="1800" b="1">
              <a:solidFill>
                <a:schemeClr val="tx1"/>
              </a:solidFill>
              <a:latin typeface="微软雅黑" panose="020B0503020204020204" pitchFamily="34" charset="-122"/>
              <a:ea typeface="微软雅黑" panose="020B0503020204020204" pitchFamily="34" charset="-122"/>
            </a:endParaRPr>
          </a:p>
          <a:p>
            <a:r>
              <a:rPr lang="zh-CN" altLang="en-US" sz="1800" b="1">
                <a:latin typeface="微软雅黑" panose="020B0503020204020204" pitchFamily="34" charset="-122"/>
                <a:ea typeface="微软雅黑" panose="020B0503020204020204" pitchFamily="34" charset="-122"/>
                <a:sym typeface="+mn-ea"/>
              </a:rPr>
              <a:t>创建曲线时选择</a:t>
            </a:r>
            <a:r>
              <a:rPr lang="en-US" altLang="zh-CN" sz="1800" b="1">
                <a:latin typeface="微软雅黑" panose="020B0503020204020204" pitchFamily="34" charset="-122"/>
                <a:ea typeface="微软雅黑" panose="020B0503020204020204" pitchFamily="34" charset="-122"/>
                <a:sym typeface="+mn-ea"/>
              </a:rPr>
              <a:t>ICC</a:t>
            </a:r>
            <a:r>
              <a:rPr lang="zh-CN" altLang="en-US" sz="1800" b="1">
                <a:latin typeface="微软雅黑" panose="020B0503020204020204" pitchFamily="34" charset="-122"/>
                <a:ea typeface="微软雅黑" panose="020B0503020204020204" pitchFamily="34" charset="-122"/>
                <a:sym typeface="+mn-ea"/>
              </a:rPr>
              <a:t>，按上述步骤制作线性化后，进入</a:t>
            </a:r>
            <a:r>
              <a:rPr lang="en-US" altLang="zh-CN" sz="1800" b="1">
                <a:latin typeface="微软雅黑" panose="020B0503020204020204" pitchFamily="34" charset="-122"/>
                <a:ea typeface="微软雅黑" panose="020B0503020204020204" pitchFamily="34" charset="-122"/>
                <a:sym typeface="+mn-ea"/>
              </a:rPr>
              <a:t>ICC</a:t>
            </a:r>
            <a:r>
              <a:rPr lang="zh-CN" altLang="en-US" sz="1800" b="1">
                <a:latin typeface="微软雅黑" panose="020B0503020204020204" pitchFamily="34" charset="-122"/>
                <a:ea typeface="微软雅黑" panose="020B0503020204020204" pitchFamily="34" charset="-122"/>
                <a:sym typeface="+mn-ea"/>
              </a:rPr>
              <a:t>制作</a:t>
            </a:r>
            <a:r>
              <a:rPr lang="zh-CN" altLang="en-US" sz="1800" b="1">
                <a:latin typeface="微软雅黑" panose="020B0503020204020204" pitchFamily="34" charset="-122"/>
                <a:ea typeface="微软雅黑" panose="020B0503020204020204" pitchFamily="34" charset="-122"/>
                <a:sym typeface="+mn-ea"/>
              </a:rPr>
              <a:t>界面，设置画布，间距后打印测量图表即可。</a:t>
            </a:r>
            <a:endParaRPr lang="zh-CN" altLang="en-US" sz="1800" b="1">
              <a:latin typeface="微软雅黑" panose="020B0503020204020204" pitchFamily="34" charset="-122"/>
              <a:ea typeface="微软雅黑" panose="020B0503020204020204" pitchFamily="34" charset="-122"/>
              <a:sym typeface="+mn-ea"/>
            </a:endParaRPr>
          </a:p>
          <a:p>
            <a:endParaRPr lang="zh-CN" altLang="en-US" sz="1800" b="1">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custDataLst>
              <p:tags r:id="rId3"/>
            </p:custDataLst>
          </p:nvPr>
        </p:nvPicPr>
        <p:blipFill>
          <a:blip r:embed="rId4"/>
          <a:stretch>
            <a:fillRect/>
          </a:stretch>
        </p:blipFill>
        <p:spPr>
          <a:xfrm>
            <a:off x="194310" y="2853055"/>
            <a:ext cx="6010275" cy="323850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6097905" y="2853055"/>
            <a:ext cx="6009005" cy="323786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487045" y="1989455"/>
            <a:ext cx="4232910" cy="2584450"/>
          </a:xfrm>
          <a:prstGeom prst="rect">
            <a:avLst/>
          </a:prstGeom>
          <a:noFill/>
        </p:spPr>
        <p:txBody>
          <a:bodyPr wrap="square" rtlCol="0" anchor="t">
            <a:spAutoFit/>
          </a:bodyPr>
          <a:p>
            <a:pPr>
              <a:lnSpc>
                <a:spcPct val="150000"/>
              </a:lnSpc>
            </a:pP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3.2 </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第三方软件</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ICC</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制作（</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i1profiler</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、Gateway）</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800" b="1" kern="0" noProof="0" dirty="0">
              <a:ln>
                <a:noFill/>
              </a:ln>
              <a:solidFill>
                <a:schemeClr val="bg1">
                  <a:lumMod val="50000"/>
                </a:schemeClr>
              </a:solidFill>
              <a:effectLst/>
              <a:uLnTx/>
              <a:uFillTx/>
              <a:latin typeface="+mj-ea"/>
              <a:ea typeface="+mj-ea"/>
              <a:cs typeface="+mj-ea"/>
              <a:sym typeface="Arial" panose="020B0604020202020204" pitchFamily="34" charset="0"/>
            </a:endParaRPr>
          </a:p>
          <a:p>
            <a:pPr>
              <a:lnSpc>
                <a:spcPct val="150000"/>
              </a:lnSpc>
            </a:pP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内光的</a:t>
            </a:r>
            <a:r>
              <a:rPr lang="en-US" altLang="zh-CN"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ICC</a:t>
            </a: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制作需要用到</a:t>
            </a:r>
            <a:r>
              <a:rPr lang="en-US" altLang="zh-CN"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Barbieri</a:t>
            </a: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的扫描软件</a:t>
            </a:r>
            <a:r>
              <a:rPr lang="en-US" altLang="zh-CN"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Gateway</a:t>
            </a: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，请提前安装，在</a:t>
            </a:r>
            <a:r>
              <a:rPr lang="en-US" altLang="zh-CN"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Barbieri</a:t>
            </a:r>
            <a:r>
              <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rPr>
              <a:t>官网可以下载。</a:t>
            </a:r>
            <a:endParaRPr lang="zh-CN" altLang="en-US" sz="1800" b="1" kern="0" noProof="0" dirty="0">
              <a:ln>
                <a:noFill/>
              </a:ln>
              <a:solidFill>
                <a:schemeClr val="tx2">
                  <a:lumMod val="95000"/>
                  <a:lumOff val="5000"/>
                </a:schemeClr>
              </a:solidFill>
              <a:effectLst/>
              <a:uLnTx/>
              <a:uFillTx/>
              <a:latin typeface="+mj-ea"/>
              <a:ea typeface="+mj-ea"/>
              <a:cs typeface="+mj-ea"/>
              <a:sym typeface="Arial" panose="020B0604020202020204" pitchFamily="34" charset="0"/>
            </a:endParaRPr>
          </a:p>
        </p:txBody>
      </p:sp>
      <p:pic>
        <p:nvPicPr>
          <p:cNvPr id="7" name="图片 2"/>
          <p:cNvPicPr>
            <a:picLocks noChangeAspect="1"/>
          </p:cNvPicPr>
          <p:nvPr/>
        </p:nvPicPr>
        <p:blipFill>
          <a:blip r:embed="rId3"/>
          <a:stretch>
            <a:fillRect/>
          </a:stretch>
        </p:blipFill>
        <p:spPr>
          <a:xfrm>
            <a:off x="4875405" y="1802173"/>
            <a:ext cx="6772774" cy="4318201"/>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5364785" cy="2168525"/>
          </a:xfrm>
          <a:prstGeom prst="rect">
            <a:avLst/>
          </a:prstGeom>
          <a:noFill/>
        </p:spPr>
        <p:txBody>
          <a:bodyPr wrap="square" rtlCol="0" anchor="t">
            <a:spAutoFit/>
          </a:bodyPr>
          <a:p>
            <a:pPr>
              <a:lnSpc>
                <a:spcPct val="150000"/>
              </a:lnSpc>
            </a:pP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4.</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前面完成线性化之后，通过</a:t>
            </a: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I1profile</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生成测量数据给</a:t>
            </a: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gateway</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进行扫描。</a:t>
            </a: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打开</a:t>
            </a: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I1profile</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，选择</a:t>
            </a: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CMYK</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打印机，点色彩管理，跳转到色块控制的界面。</a:t>
            </a: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grpSp>
        <p:nvGrpSpPr>
          <p:cNvPr id="5" name="组合 4"/>
          <p:cNvGrpSpPr/>
          <p:nvPr/>
        </p:nvGrpSpPr>
        <p:grpSpPr>
          <a:xfrm>
            <a:off x="6962415" y="1917695"/>
            <a:ext cx="4405065" cy="4496466"/>
            <a:chOff x="10285" y="1998"/>
            <a:chExt cx="7940" cy="8105"/>
          </a:xfrm>
        </p:grpSpPr>
        <p:pic>
          <p:nvPicPr>
            <p:cNvPr id="25" name="图片 24"/>
            <p:cNvPicPr>
              <a:picLocks noChangeAspect="1"/>
            </p:cNvPicPr>
            <p:nvPr>
              <p:custDataLst>
                <p:tags r:id="rId3"/>
              </p:custDataLst>
            </p:nvPr>
          </p:nvPicPr>
          <p:blipFill rotWithShape="1">
            <a:blip r:embed="rId4"/>
            <a:srcRect b="29659"/>
            <a:stretch>
              <a:fillRect/>
            </a:stretch>
          </p:blipFill>
          <p:spPr>
            <a:xfrm>
              <a:off x="10285" y="1998"/>
              <a:ext cx="7900" cy="3880"/>
            </a:xfrm>
            <a:prstGeom prst="rect">
              <a:avLst/>
            </a:prstGeom>
          </p:spPr>
        </p:pic>
        <p:pic>
          <p:nvPicPr>
            <p:cNvPr id="12" name="图片 11"/>
            <p:cNvPicPr>
              <a:picLocks noChangeAspect="1"/>
            </p:cNvPicPr>
            <p:nvPr/>
          </p:nvPicPr>
          <p:blipFill>
            <a:blip r:embed="rId5"/>
            <a:srcRect b="18003"/>
            <a:stretch>
              <a:fillRect/>
            </a:stretch>
          </p:blipFill>
          <p:spPr>
            <a:xfrm>
              <a:off x="10285" y="5967"/>
              <a:ext cx="7941" cy="4137"/>
            </a:xfrm>
            <a:prstGeom prst="rect">
              <a:avLst/>
            </a:prstGeom>
            <a:effectLst>
              <a:softEdge rad="31750"/>
            </a:effectLst>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3280948" cy="3415030"/>
          </a:xfrm>
          <a:prstGeom prst="rect">
            <a:avLst/>
          </a:prstGeom>
          <a:noFill/>
        </p:spPr>
        <p:txBody>
          <a:bodyPr wrap="square" rtlCol="0" anchor="t">
            <a:spAutoFit/>
          </a:bodyPr>
          <a:p>
            <a:pPr>
              <a:lnSpc>
                <a:spcPct val="150000"/>
              </a:lnSpc>
            </a:pPr>
            <a:r>
              <a:rPr 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5</a:t>
            </a: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在此界面设置好色块数量后，</a:t>
            </a:r>
            <a:r>
              <a:rPr lang="zh-CN" sz="1800" b="1">
                <a:solidFill>
                  <a:schemeClr val="tx1">
                    <a:lumMod val="95000"/>
                    <a:lumOff val="5000"/>
                  </a:schemeClr>
                </a:solidFill>
                <a:latin typeface="+mj-ea"/>
                <a:ea typeface="+mj-ea"/>
                <a:cs typeface="+mj-ea"/>
                <a:sym typeface="+mn-ea"/>
              </a:rPr>
              <a:t>点击左下角页面数据的保存按钮，保存类型为CXF文件，文件名不要含有中文字符。</a:t>
            </a:r>
            <a:endParaRPr lang="zh-CN" sz="1800" b="1">
              <a:solidFill>
                <a:schemeClr val="tx1">
                  <a:lumMod val="95000"/>
                  <a:lumOff val="5000"/>
                </a:schemeClr>
              </a:solidFill>
              <a:latin typeface="+mj-ea"/>
              <a:ea typeface="+mj-ea"/>
              <a:cs typeface="+mj-ea"/>
              <a:sym typeface="+mn-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此时就已经完成</a:t>
            </a: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I1profile</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的部分，下一步是用</a:t>
            </a:r>
            <a:r>
              <a:rPr lang="en-US" altLang="zh-CN"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gateway</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生成测试图。</a:t>
            </a: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9" name="图片 8"/>
          <p:cNvPicPr>
            <a:picLocks noChangeAspect="1"/>
          </p:cNvPicPr>
          <p:nvPr/>
        </p:nvPicPr>
        <p:blipFill>
          <a:blip r:embed="rId3"/>
          <a:stretch>
            <a:fillRect/>
          </a:stretch>
        </p:blipFill>
        <p:spPr>
          <a:xfrm>
            <a:off x="4227340" y="1701885"/>
            <a:ext cx="7556851" cy="470873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3280948" cy="1753235"/>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6.</a:t>
            </a:r>
            <a:r>
              <a:rPr lang="zh-CN" sz="1800" b="1">
                <a:solidFill>
                  <a:schemeClr val="tx1">
                    <a:lumMod val="95000"/>
                    <a:lumOff val="5000"/>
                  </a:schemeClr>
                </a:solidFill>
                <a:latin typeface="+mj-ea"/>
                <a:ea typeface="+mj-ea"/>
                <a:cs typeface="+mj-ea"/>
                <a:sym typeface="+mn-ea"/>
              </a:rPr>
              <a:t>进入</a:t>
            </a:r>
            <a:r>
              <a:rPr lang="en-US" altLang="zh-CN" sz="1800" b="1">
                <a:solidFill>
                  <a:schemeClr val="tx1">
                    <a:lumMod val="95000"/>
                    <a:lumOff val="5000"/>
                  </a:schemeClr>
                </a:solidFill>
                <a:latin typeface="+mj-ea"/>
                <a:ea typeface="+mj-ea"/>
                <a:cs typeface="+mj-ea"/>
                <a:sym typeface="+mn-ea"/>
              </a:rPr>
              <a:t>b</a:t>
            </a:r>
            <a:r>
              <a:rPr lang="zh-CN" sz="1800" b="1">
                <a:solidFill>
                  <a:schemeClr val="tx1">
                    <a:lumMod val="95000"/>
                    <a:lumOff val="5000"/>
                  </a:schemeClr>
                </a:solidFill>
                <a:latin typeface="+mj-ea"/>
                <a:ea typeface="+mj-ea"/>
                <a:cs typeface="+mj-ea"/>
                <a:sym typeface="+mn-ea"/>
              </a:rPr>
              <a:t>arbieri控制软件Gateway，进入工具--&gt;图表生成器界面。</a:t>
            </a: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7" name="图片 2"/>
          <p:cNvPicPr>
            <a:picLocks noChangeAspect="1"/>
          </p:cNvPicPr>
          <p:nvPr/>
        </p:nvPicPr>
        <p:blipFill>
          <a:blip r:embed="rId3"/>
          <a:stretch>
            <a:fillRect/>
          </a:stretch>
        </p:blipFill>
        <p:spPr>
          <a:xfrm>
            <a:off x="4299700" y="1801856"/>
            <a:ext cx="7556851" cy="412467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pic>
        <p:nvPicPr>
          <p:cNvPr id="5" name="图片 4"/>
          <p:cNvPicPr>
            <a:picLocks noChangeAspect="1"/>
          </p:cNvPicPr>
          <p:nvPr>
            <p:custDataLst>
              <p:tags r:id="rId3"/>
            </p:custDataLst>
          </p:nvPr>
        </p:nvPicPr>
        <p:blipFill>
          <a:blip r:embed="rId4"/>
          <a:stretch>
            <a:fillRect/>
          </a:stretch>
        </p:blipFill>
        <p:spPr>
          <a:xfrm>
            <a:off x="5675630" y="1802130"/>
            <a:ext cx="6217285" cy="4261485"/>
          </a:xfrm>
          <a:prstGeom prst="rect">
            <a:avLst/>
          </a:prstGeom>
        </p:spPr>
      </p:pic>
      <p:sp>
        <p:nvSpPr>
          <p:cNvPr id="9" name="文本框 8"/>
          <p:cNvSpPr txBox="1"/>
          <p:nvPr/>
        </p:nvSpPr>
        <p:spPr>
          <a:xfrm>
            <a:off x="513715" y="1288415"/>
            <a:ext cx="4953000" cy="5077460"/>
          </a:xfrm>
          <a:prstGeom prst="rect">
            <a:avLst/>
          </a:prstGeom>
          <a:noFill/>
        </p:spPr>
        <p:txBody>
          <a:bodyPr wrap="square" rtlCol="0">
            <a:spAutoFit/>
          </a:bodyPr>
          <a:p>
            <a:r>
              <a:rPr lang="en-US" altLang="zh-CN" sz="1800" b="1">
                <a:latin typeface="+mj-ea"/>
                <a:ea typeface="+mj-ea"/>
                <a:cs typeface="+mj-ea"/>
              </a:rPr>
              <a:t>2</a:t>
            </a:r>
            <a:r>
              <a:rPr lang="zh-CN" altLang="en-US" sz="1800" b="1">
                <a:latin typeface="+mj-ea"/>
                <a:ea typeface="+mj-ea"/>
                <a:cs typeface="+mj-ea"/>
              </a:rPr>
              <a:t>、新建曲线（参数设置）</a:t>
            </a:r>
            <a:endParaRPr lang="zh-CN" altLang="en-US" sz="1800" b="1">
              <a:latin typeface="+mj-ea"/>
              <a:ea typeface="+mj-ea"/>
              <a:cs typeface="+mj-ea"/>
            </a:endParaRPr>
          </a:p>
          <a:p>
            <a:r>
              <a:rPr lang="zh-CN" altLang="en-US" sz="1800" b="1">
                <a:latin typeface="+mj-ea"/>
                <a:ea typeface="+mj-ea"/>
                <a:cs typeface="+mj-ea"/>
              </a:rPr>
              <a:t>其中参数中实际影响曲线效果的设置为：</a:t>
            </a:r>
            <a:endParaRPr lang="zh-CN" altLang="en-US" sz="1800" b="1">
              <a:latin typeface="+mj-ea"/>
              <a:ea typeface="+mj-ea"/>
              <a:cs typeface="+mj-ea"/>
            </a:endParaRPr>
          </a:p>
          <a:p>
            <a:endParaRPr lang="zh-CN" altLang="en-US" sz="1800" b="1">
              <a:latin typeface="+mj-ea"/>
              <a:ea typeface="+mj-ea"/>
              <a:cs typeface="+mj-ea"/>
            </a:endParaRPr>
          </a:p>
          <a:p>
            <a:r>
              <a:rPr lang="zh-CN" altLang="en-US" sz="1800" b="1">
                <a:latin typeface="+mj-ea"/>
                <a:ea typeface="+mj-ea"/>
                <a:cs typeface="+mj-ea"/>
              </a:rPr>
              <a:t>精度模式：曲线所打印的实际精度</a:t>
            </a:r>
            <a:endParaRPr lang="zh-CN" altLang="en-US" sz="1800" b="1">
              <a:latin typeface="+mj-ea"/>
              <a:ea typeface="+mj-ea"/>
              <a:cs typeface="+mj-ea"/>
            </a:endParaRPr>
          </a:p>
          <a:p>
            <a:endParaRPr lang="zh-CN" altLang="en-US" sz="1800" b="1">
              <a:latin typeface="+mj-ea"/>
              <a:ea typeface="+mj-ea"/>
              <a:cs typeface="+mj-ea"/>
            </a:endParaRPr>
          </a:p>
          <a:p>
            <a:r>
              <a:rPr lang="zh-CN" altLang="en-US" sz="1800" b="1">
                <a:latin typeface="+mj-ea"/>
                <a:ea typeface="+mj-ea"/>
                <a:cs typeface="+mj-ea"/>
              </a:rPr>
              <a:t>颜色模式：默认设置为</a:t>
            </a:r>
            <a:r>
              <a:rPr lang="en-US" altLang="zh-CN" sz="1800" b="1">
                <a:latin typeface="+mj-ea"/>
                <a:ea typeface="+mj-ea"/>
                <a:cs typeface="+mj-ea"/>
              </a:rPr>
              <a:t>4</a:t>
            </a:r>
            <a:r>
              <a:rPr lang="zh-CN" altLang="en-US" sz="1800" b="1">
                <a:latin typeface="+mj-ea"/>
                <a:ea typeface="+mj-ea"/>
                <a:cs typeface="+mj-ea"/>
              </a:rPr>
              <a:t>色</a:t>
            </a:r>
            <a:r>
              <a:rPr lang="en-US" altLang="zh-CN" sz="1800" b="1">
                <a:latin typeface="+mj-ea"/>
                <a:ea typeface="+mj-ea"/>
                <a:cs typeface="+mj-ea"/>
              </a:rPr>
              <a:t>KCMY</a:t>
            </a:r>
            <a:r>
              <a:rPr lang="zh-CN" altLang="en-US" sz="1800" b="1">
                <a:latin typeface="+mj-ea"/>
                <a:ea typeface="+mj-ea"/>
                <a:cs typeface="+mj-ea"/>
              </a:rPr>
              <a:t>色序，如遇其他多专色情况，需根据实际色序进行添加和</a:t>
            </a:r>
            <a:r>
              <a:rPr lang="zh-CN" altLang="en-US" sz="1800" b="1">
                <a:latin typeface="+mj-ea"/>
                <a:ea typeface="+mj-ea"/>
                <a:cs typeface="+mj-ea"/>
              </a:rPr>
              <a:t>修改</a:t>
            </a:r>
            <a:endParaRPr lang="zh-CN" altLang="en-US" sz="1800" b="1">
              <a:latin typeface="+mj-ea"/>
              <a:ea typeface="+mj-ea"/>
              <a:cs typeface="+mj-ea"/>
            </a:endParaRPr>
          </a:p>
          <a:p>
            <a:endParaRPr lang="zh-CN" altLang="en-US" sz="1800" b="1">
              <a:latin typeface="+mj-ea"/>
              <a:ea typeface="+mj-ea"/>
              <a:cs typeface="+mj-ea"/>
            </a:endParaRPr>
          </a:p>
          <a:p>
            <a:r>
              <a:rPr lang="zh-CN" altLang="en-US" sz="1800" b="1">
                <a:latin typeface="+mj-ea"/>
                <a:ea typeface="+mj-ea"/>
                <a:cs typeface="+mj-ea"/>
              </a:rPr>
              <a:t>校准方式：根据客户需求进行选择制作</a:t>
            </a:r>
            <a:r>
              <a:rPr lang="zh-CN" altLang="en-US" sz="1800" b="1">
                <a:latin typeface="+mj-ea"/>
                <a:ea typeface="+mj-ea"/>
                <a:cs typeface="+mj-ea"/>
              </a:rPr>
              <a:t>曲线</a:t>
            </a:r>
            <a:endParaRPr lang="zh-CN" altLang="en-US" sz="1800" b="1">
              <a:latin typeface="+mj-ea"/>
              <a:ea typeface="+mj-ea"/>
              <a:cs typeface="+mj-ea"/>
            </a:endParaRPr>
          </a:p>
          <a:p>
            <a:r>
              <a:rPr lang="en-US" altLang="zh-CN" sz="1800" b="1">
                <a:latin typeface="+mj-ea"/>
                <a:ea typeface="+mj-ea"/>
                <a:cs typeface="+mj-ea"/>
              </a:rPr>
              <a:t>         </a:t>
            </a:r>
            <a:r>
              <a:rPr lang="zh-CN" altLang="en-US" sz="1800" b="1">
                <a:latin typeface="+mj-ea"/>
                <a:ea typeface="+mj-ea"/>
                <a:cs typeface="+mj-ea"/>
              </a:rPr>
              <a:t>线性化：打印墨水颜色，不参与其他颜色（纺织客户运用</a:t>
            </a:r>
            <a:r>
              <a:rPr lang="zh-CN" altLang="en-US" sz="1800" b="1">
                <a:latin typeface="+mj-ea"/>
                <a:ea typeface="+mj-ea"/>
                <a:cs typeface="+mj-ea"/>
              </a:rPr>
              <a:t>居多）</a:t>
            </a:r>
            <a:endParaRPr lang="zh-CN" altLang="en-US" sz="1800" b="1">
              <a:latin typeface="+mj-ea"/>
              <a:ea typeface="+mj-ea"/>
              <a:cs typeface="+mj-ea"/>
            </a:endParaRPr>
          </a:p>
          <a:p>
            <a:r>
              <a:rPr lang="en-US" altLang="zh-CN" sz="1800" b="1">
                <a:latin typeface="+mj-ea"/>
                <a:ea typeface="+mj-ea"/>
                <a:cs typeface="+mj-ea"/>
              </a:rPr>
              <a:t>         ICC</a:t>
            </a:r>
            <a:r>
              <a:rPr lang="zh-CN" altLang="en-US" sz="1800" b="1">
                <a:latin typeface="+mj-ea"/>
                <a:ea typeface="+mj-ea"/>
                <a:cs typeface="+mj-ea"/>
              </a:rPr>
              <a:t>：打印还原屏幕色（广告运用居多，少数</a:t>
            </a:r>
            <a:r>
              <a:rPr lang="zh-CN" altLang="en-US" sz="1800" b="1">
                <a:latin typeface="+mj-ea"/>
                <a:ea typeface="+mj-ea"/>
                <a:cs typeface="+mj-ea"/>
              </a:rPr>
              <a:t>纺织客户</a:t>
            </a:r>
            <a:r>
              <a:rPr lang="zh-CN" altLang="en-US" sz="1800" b="1">
                <a:latin typeface="+mj-ea"/>
                <a:ea typeface="+mj-ea"/>
                <a:cs typeface="+mj-ea"/>
              </a:rPr>
              <a:t>使用）</a:t>
            </a:r>
            <a:endParaRPr lang="zh-CN" altLang="en-US" sz="1800" b="1">
              <a:latin typeface="+mj-ea"/>
              <a:ea typeface="+mj-ea"/>
              <a:cs typeface="+mj-ea"/>
            </a:endParaRPr>
          </a:p>
          <a:p>
            <a:r>
              <a:rPr lang="en-US" altLang="zh-CN" sz="1800" b="1">
                <a:latin typeface="+mj-ea"/>
                <a:ea typeface="+mj-ea"/>
                <a:cs typeface="+mj-ea"/>
              </a:rPr>
              <a:t>         </a:t>
            </a:r>
            <a:r>
              <a:rPr lang="zh-CN" altLang="en-US" sz="1800" b="1">
                <a:latin typeface="+mj-ea"/>
                <a:ea typeface="+mj-ea"/>
                <a:cs typeface="+mj-ea"/>
              </a:rPr>
              <a:t>闭环追色：追色目标带有</a:t>
            </a:r>
            <a:r>
              <a:rPr lang="en-US" altLang="zh-CN" sz="1800" b="1">
                <a:latin typeface="+mj-ea"/>
                <a:ea typeface="+mj-ea"/>
                <a:cs typeface="+mj-ea"/>
              </a:rPr>
              <a:t>icc</a:t>
            </a:r>
            <a:r>
              <a:rPr lang="zh-CN" altLang="en-US" sz="1800" b="1">
                <a:latin typeface="+mj-ea"/>
                <a:ea typeface="+mj-ea"/>
                <a:cs typeface="+mj-ea"/>
              </a:rPr>
              <a:t>的情况下</a:t>
            </a:r>
            <a:r>
              <a:rPr lang="zh-CN" altLang="en-US" sz="1800" b="1">
                <a:latin typeface="+mj-ea"/>
                <a:ea typeface="+mj-ea"/>
                <a:cs typeface="+mj-ea"/>
              </a:rPr>
              <a:t>使用</a:t>
            </a:r>
            <a:endParaRPr lang="zh-CN" altLang="en-US" sz="1800" b="1">
              <a:latin typeface="+mj-ea"/>
              <a:ea typeface="+mj-ea"/>
              <a:cs typeface="+mj-ea"/>
            </a:endParaRPr>
          </a:p>
          <a:p>
            <a:r>
              <a:rPr lang="en-US" altLang="zh-CN" sz="1800" b="1">
                <a:latin typeface="+mj-ea"/>
                <a:ea typeface="+mj-ea"/>
                <a:cs typeface="+mj-ea"/>
              </a:rPr>
              <a:t>         </a:t>
            </a:r>
            <a:r>
              <a:rPr lang="zh-CN" altLang="en-US" sz="1800" b="1">
                <a:latin typeface="+mj-ea"/>
                <a:ea typeface="+mj-ea"/>
                <a:cs typeface="+mj-ea"/>
              </a:rPr>
              <a:t>极速追色：追色目标为线性化时</a:t>
            </a:r>
            <a:r>
              <a:rPr lang="zh-CN" altLang="en-US" sz="1800" b="1">
                <a:latin typeface="+mj-ea"/>
                <a:ea typeface="+mj-ea"/>
                <a:cs typeface="+mj-ea"/>
              </a:rPr>
              <a:t>使用</a:t>
            </a:r>
            <a:endParaRPr lang="zh-CN" altLang="en-US" sz="1800" b="1">
              <a:latin typeface="+mj-ea"/>
              <a:ea typeface="+mj-ea"/>
              <a:cs typeface="+mj-ea"/>
            </a:endParaRPr>
          </a:p>
          <a:p>
            <a:endParaRPr lang="zh-CN" altLang="en-US" sz="1800" b="1">
              <a:latin typeface="+mj-ea"/>
              <a:ea typeface="+mj-ea"/>
              <a:cs typeface="+mj-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5" name="图片 3"/>
          <p:cNvPicPr>
            <a:picLocks noChangeAspect="1"/>
          </p:cNvPicPr>
          <p:nvPr/>
        </p:nvPicPr>
        <p:blipFill>
          <a:blip r:embed="rId1"/>
          <a:stretch>
            <a:fillRect/>
          </a:stretch>
        </p:blipFill>
        <p:spPr>
          <a:xfrm>
            <a:off x="4299700" y="1845653"/>
            <a:ext cx="7556851" cy="4124652"/>
          </a:xfrm>
          <a:prstGeom prst="rect">
            <a:avLst/>
          </a:prstGeom>
          <a:noFill/>
          <a:ln w="9525">
            <a:noFill/>
          </a:ln>
        </p:spPr>
      </p:pic>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3280948" cy="2999740"/>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7.</a:t>
            </a:r>
            <a:r>
              <a:rPr lang="zh-CN" altLang="en-US" sz="1800" b="1">
                <a:solidFill>
                  <a:schemeClr val="tx1">
                    <a:lumMod val="95000"/>
                    <a:lumOff val="5000"/>
                  </a:schemeClr>
                </a:solidFill>
                <a:latin typeface="+mj-ea"/>
                <a:ea typeface="+mj-ea"/>
                <a:cs typeface="+mj-ea"/>
                <a:sym typeface="+mn-ea"/>
              </a:rPr>
              <a:t>点击Browse按钮读取刚刚保存的CXF色块集文件，色块尺寸选择Spectro LFP 2mm</a:t>
            </a:r>
            <a:r>
              <a:rPr lang="zh-CN" altLang="en-US" sz="1800" b="1">
                <a:solidFill>
                  <a:srgbClr val="FF0000"/>
                </a:solidFill>
                <a:latin typeface="+mj-ea"/>
                <a:ea typeface="+mj-ea"/>
                <a:cs typeface="+mj-ea"/>
                <a:sym typeface="+mn-ea"/>
              </a:rPr>
              <a:t>（选择你实际用的仪器）</a:t>
            </a:r>
            <a:r>
              <a:rPr lang="zh-CN" sz="1800" b="1">
                <a:solidFill>
                  <a:schemeClr val="tx1">
                    <a:lumMod val="95000"/>
                    <a:lumOff val="5000"/>
                  </a:schemeClr>
                </a:solidFill>
                <a:latin typeface="+mj-ea"/>
                <a:ea typeface="+mj-ea"/>
                <a:cs typeface="+mj-ea"/>
                <a:sym typeface="+mn-ea"/>
              </a:rPr>
              <a:t>，在点击右下角的Save Target按钮生成TIFF扫描图。</a:t>
            </a: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3280948" cy="1753235"/>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8.</a:t>
            </a:r>
            <a:r>
              <a:rPr lang="zh-CN" sz="1800" b="1">
                <a:solidFill>
                  <a:schemeClr val="tx1">
                    <a:lumMod val="95000"/>
                    <a:lumOff val="5000"/>
                  </a:schemeClr>
                </a:solidFill>
                <a:latin typeface="+mj-ea"/>
                <a:ea typeface="+mj-ea"/>
                <a:cs typeface="+mj-ea"/>
                <a:sym typeface="+mn-ea"/>
              </a:rPr>
              <a:t>找到刚刚生成的两张TIFF图片，复制到一个容易找到的路径下。</a:t>
            </a: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9" name="图片 4"/>
          <p:cNvPicPr>
            <a:picLocks noChangeAspect="1"/>
          </p:cNvPicPr>
          <p:nvPr/>
        </p:nvPicPr>
        <p:blipFill>
          <a:blip r:embed="rId3"/>
          <a:stretch>
            <a:fillRect/>
          </a:stretch>
        </p:blipFill>
        <p:spPr>
          <a:xfrm>
            <a:off x="4155298" y="2204913"/>
            <a:ext cx="7556851" cy="3019763"/>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4654516" cy="2999740"/>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9.</a:t>
            </a:r>
            <a:r>
              <a:rPr lang="zh-CN" sz="1800" b="1">
                <a:solidFill>
                  <a:schemeClr val="tx1">
                    <a:lumMod val="95000"/>
                    <a:lumOff val="5000"/>
                  </a:schemeClr>
                </a:solidFill>
                <a:latin typeface="+mj-ea"/>
                <a:ea typeface="+mj-ea"/>
                <a:cs typeface="+mj-ea"/>
                <a:sym typeface="+mn-ea"/>
              </a:rPr>
              <a:t>进入锐印打印两张TIFF扫描图，注意使用线性化打印，其他设置不要勾选。</a:t>
            </a:r>
            <a:endParaRPr lang="zh-CN" sz="1800" b="1">
              <a:solidFill>
                <a:schemeClr val="tx1">
                  <a:lumMod val="95000"/>
                  <a:lumOff val="5000"/>
                </a:schemeClr>
              </a:solidFill>
              <a:latin typeface="+mj-ea"/>
              <a:ea typeface="+mj-ea"/>
              <a:cs typeface="+mj-ea"/>
              <a:sym typeface="+mn-ea"/>
            </a:endParaRPr>
          </a:p>
          <a:p>
            <a:pPr>
              <a:lnSpc>
                <a:spcPct val="150000"/>
              </a:lnSpc>
            </a:pPr>
            <a:r>
              <a:rPr lang="zh-CN" sz="1800" b="1">
                <a:solidFill>
                  <a:schemeClr val="tx1">
                    <a:lumMod val="95000"/>
                    <a:lumOff val="5000"/>
                  </a:schemeClr>
                </a:solidFill>
                <a:latin typeface="+mj-ea"/>
                <a:ea typeface="+mj-ea"/>
                <a:cs typeface="+mj-ea"/>
                <a:sym typeface="+mn-ea"/>
              </a:rPr>
              <a:t>注意：打印扫描图请使用中速、单向、深度羽化。</a:t>
            </a:r>
            <a:endParaRPr lang="zh-CN" sz="1800" b="1">
              <a:solidFill>
                <a:schemeClr val="tx1">
                  <a:lumMod val="95000"/>
                  <a:lumOff val="5000"/>
                </a:schemeClr>
              </a:solidFill>
              <a:latin typeface="+mj-ea"/>
              <a:ea typeface="+mj-ea"/>
              <a:cs typeface="+mj-ea"/>
              <a:sym typeface="+mn-ea"/>
            </a:endParaRPr>
          </a:p>
          <a:p>
            <a:pPr>
              <a:lnSpc>
                <a:spcPct val="150000"/>
              </a:lnSpc>
            </a:pPr>
            <a:endParaRPr lang="zh-CN" altLang="en-US" sz="1800" b="1">
              <a:solidFill>
                <a:schemeClr val="tx1">
                  <a:lumMod val="95000"/>
                  <a:lumOff val="5000"/>
                </a:schemeClr>
              </a:solidFill>
              <a:latin typeface="+mj-ea"/>
              <a:ea typeface="+mj-ea"/>
              <a:cs typeface="+mj-ea"/>
              <a:sym typeface="+mn-ea"/>
            </a:endParaRPr>
          </a:p>
          <a:p>
            <a:pPr>
              <a:lnSpc>
                <a:spcPct val="150000"/>
              </a:lnSpc>
            </a:pPr>
            <a:r>
              <a:rPr lang="zh-CN" sz="1800" b="1">
                <a:solidFill>
                  <a:schemeClr val="tx1">
                    <a:lumMod val="95000"/>
                    <a:lumOff val="5000"/>
                  </a:schemeClr>
                </a:solidFill>
                <a:latin typeface="+mj-ea"/>
                <a:ea typeface="+mj-ea"/>
                <a:cs typeface="+mj-ea"/>
                <a:sym typeface="+mn-ea"/>
              </a:rPr>
              <a:t>打印完之后进行扫描。</a:t>
            </a: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5" name="图片 5"/>
          <p:cNvPicPr>
            <a:picLocks noChangeAspect="1"/>
          </p:cNvPicPr>
          <p:nvPr/>
        </p:nvPicPr>
        <p:blipFill>
          <a:blip r:embed="rId3"/>
          <a:srcRect r="29523"/>
          <a:stretch>
            <a:fillRect/>
          </a:stretch>
        </p:blipFill>
        <p:spPr>
          <a:xfrm>
            <a:off x="5666920" y="1917695"/>
            <a:ext cx="5658913" cy="4318201"/>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2706970"/>
            <a:ext cx="3543094" cy="1753235"/>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10.</a:t>
            </a:r>
            <a:r>
              <a:rPr lang="zh-CN" sz="1800" b="1">
                <a:solidFill>
                  <a:schemeClr val="tx1">
                    <a:lumMod val="95000"/>
                    <a:lumOff val="5000"/>
                  </a:schemeClr>
                </a:solidFill>
                <a:latin typeface="+mj-ea"/>
                <a:ea typeface="+mj-ea"/>
                <a:cs typeface="+mj-ea"/>
                <a:sym typeface="+mn-ea"/>
              </a:rPr>
              <a:t>进入G</a:t>
            </a:r>
            <a:r>
              <a:rPr lang="en-US" altLang="zh-CN" sz="1800" b="1">
                <a:solidFill>
                  <a:schemeClr val="tx1">
                    <a:lumMod val="95000"/>
                    <a:lumOff val="5000"/>
                  </a:schemeClr>
                </a:solidFill>
                <a:latin typeface="+mj-ea"/>
                <a:ea typeface="+mj-ea"/>
                <a:cs typeface="+mj-ea"/>
                <a:sym typeface="+mn-ea"/>
              </a:rPr>
              <a:t>a</a:t>
            </a:r>
            <a:r>
              <a:rPr lang="zh-CN" sz="1800" b="1">
                <a:solidFill>
                  <a:schemeClr val="tx1">
                    <a:lumMod val="95000"/>
                    <a:lumOff val="5000"/>
                  </a:schemeClr>
                </a:solidFill>
                <a:latin typeface="+mj-ea"/>
                <a:ea typeface="+mj-ea"/>
                <a:cs typeface="+mj-ea"/>
                <a:sym typeface="+mn-ea"/>
              </a:rPr>
              <a:t>t</a:t>
            </a:r>
            <a:r>
              <a:rPr lang="en-US" altLang="zh-CN" sz="1800" b="1">
                <a:solidFill>
                  <a:schemeClr val="tx1">
                    <a:lumMod val="95000"/>
                    <a:lumOff val="5000"/>
                  </a:schemeClr>
                </a:solidFill>
                <a:latin typeface="+mj-ea"/>
                <a:ea typeface="+mj-ea"/>
                <a:cs typeface="+mj-ea"/>
                <a:sym typeface="+mn-ea"/>
              </a:rPr>
              <a:t>ew</a:t>
            </a:r>
            <a:r>
              <a:rPr lang="zh-CN" sz="1800" b="1">
                <a:solidFill>
                  <a:schemeClr val="tx1">
                    <a:lumMod val="95000"/>
                    <a:lumOff val="5000"/>
                  </a:schemeClr>
                </a:solidFill>
                <a:latin typeface="+mj-ea"/>
                <a:ea typeface="+mj-ea"/>
                <a:cs typeface="+mj-ea"/>
                <a:sym typeface="+mn-ea"/>
              </a:rPr>
              <a:t>ay，连接Barbier</a:t>
            </a:r>
            <a:r>
              <a:rPr lang="en-US" altLang="zh-CN" sz="1800" b="1">
                <a:solidFill>
                  <a:schemeClr val="tx1">
                    <a:lumMod val="95000"/>
                    <a:lumOff val="5000"/>
                  </a:schemeClr>
                </a:solidFill>
                <a:latin typeface="+mj-ea"/>
                <a:ea typeface="+mj-ea"/>
                <a:cs typeface="+mj-ea"/>
                <a:sym typeface="+mn-ea"/>
              </a:rPr>
              <a:t>i</a:t>
            </a:r>
            <a:r>
              <a:rPr lang="zh-CN" sz="1800" b="1">
                <a:solidFill>
                  <a:schemeClr val="tx1">
                    <a:lumMod val="95000"/>
                    <a:lumOff val="5000"/>
                  </a:schemeClr>
                </a:solidFill>
                <a:latin typeface="+mj-ea"/>
                <a:ea typeface="+mj-ea"/>
                <a:cs typeface="+mj-ea"/>
                <a:sym typeface="+mn-ea"/>
              </a:rPr>
              <a:t>，双击绿色的</a:t>
            </a:r>
            <a:r>
              <a:rPr lang="en-US" altLang="zh-CN" sz="1800" b="1">
                <a:solidFill>
                  <a:schemeClr val="tx1">
                    <a:lumMod val="95000"/>
                    <a:lumOff val="5000"/>
                  </a:schemeClr>
                </a:solidFill>
                <a:latin typeface="+mj-ea"/>
                <a:ea typeface="+mj-ea"/>
                <a:cs typeface="+mj-ea"/>
                <a:sym typeface="+mn-ea"/>
              </a:rPr>
              <a:t>+</a:t>
            </a:r>
            <a:r>
              <a:rPr lang="zh-CN" altLang="en-US" sz="1800" b="1">
                <a:solidFill>
                  <a:schemeClr val="tx1">
                    <a:lumMod val="95000"/>
                    <a:lumOff val="5000"/>
                  </a:schemeClr>
                </a:solidFill>
                <a:latin typeface="+mj-ea"/>
                <a:ea typeface="+mj-ea"/>
                <a:cs typeface="+mj-ea"/>
                <a:sym typeface="+mn-ea"/>
              </a:rPr>
              <a:t>号，新建一个工作流</a:t>
            </a:r>
            <a:r>
              <a:rPr lang="zh-CN" sz="1800" b="1">
                <a:solidFill>
                  <a:schemeClr val="tx1">
                    <a:lumMod val="95000"/>
                    <a:lumOff val="5000"/>
                  </a:schemeClr>
                </a:solidFill>
                <a:latin typeface="+mj-ea"/>
                <a:ea typeface="+mj-ea"/>
                <a:cs typeface="+mj-ea"/>
                <a:sym typeface="+mn-ea"/>
              </a:rPr>
              <a:t>。</a:t>
            </a: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9" name="图片 8"/>
          <p:cNvPicPr>
            <a:picLocks noChangeAspect="1"/>
          </p:cNvPicPr>
          <p:nvPr/>
        </p:nvPicPr>
        <p:blipFill>
          <a:blip r:embed="rId3"/>
          <a:srcRect r="9174"/>
          <a:stretch>
            <a:fillRect/>
          </a:stretch>
        </p:blipFill>
        <p:spPr>
          <a:xfrm>
            <a:off x="4443150" y="2205230"/>
            <a:ext cx="7151565" cy="337996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2635215"/>
            <a:ext cx="3543094" cy="2168525"/>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11.</a:t>
            </a:r>
            <a:r>
              <a:rPr lang="zh-CN" sz="1800" b="1">
                <a:solidFill>
                  <a:schemeClr val="tx1">
                    <a:lumMod val="95000"/>
                    <a:lumOff val="5000"/>
                  </a:schemeClr>
                </a:solidFill>
                <a:latin typeface="+mj-ea"/>
                <a:ea typeface="+mj-ea"/>
                <a:cs typeface="+mj-ea"/>
                <a:sym typeface="+mn-ea"/>
              </a:rPr>
              <a:t>双击这个蓝色的任务选项，创建新任务，如果没有看到这个蓝色的图标，那么请将左下方的滑扭从Easy移动到Advanced。</a:t>
            </a: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12" name="图片 7"/>
          <p:cNvPicPr>
            <a:picLocks noChangeAspect="1"/>
          </p:cNvPicPr>
          <p:nvPr/>
        </p:nvPicPr>
        <p:blipFill>
          <a:blip r:embed="rId3"/>
          <a:stretch>
            <a:fillRect/>
          </a:stretch>
        </p:blipFill>
        <p:spPr>
          <a:xfrm>
            <a:off x="4335563" y="1845335"/>
            <a:ext cx="7556851" cy="4124979"/>
          </a:xfrm>
          <a:prstGeom prst="rect">
            <a:avLst/>
          </a:prstGeom>
          <a:noFill/>
          <a:ln w="9525">
            <a:noFill/>
          </a:ln>
        </p:spPr>
      </p:pic>
      <p:sp>
        <p:nvSpPr>
          <p:cNvPr id="7" name="矩形 6"/>
          <p:cNvSpPr/>
          <p:nvPr/>
        </p:nvSpPr>
        <p:spPr>
          <a:xfrm>
            <a:off x="4335879" y="5156750"/>
            <a:ext cx="1042870" cy="431620"/>
          </a:xfrm>
          <a:prstGeom prst="rect">
            <a:avLst/>
          </a:prstGeom>
          <a:noFill/>
          <a:ln w="28575" cap="flat" cmpd="sng" algn="ctr">
            <a:solidFill>
              <a:srgbClr val="FF0000"/>
            </a:solidFill>
            <a:prstDash val="solid"/>
            <a:round/>
            <a:headEnd type="none" w="med" len="med"/>
            <a:tailEnd type="none" w="med" len="med"/>
          </a:ln>
        </p:spPr>
        <p:txBody>
          <a:bodyPr vert="horz" wrap="square" lIns="91401" tIns="45700" rIns="91401" bIns="4570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6242625" y="2636850"/>
            <a:ext cx="710269" cy="498902"/>
          </a:xfrm>
          <a:prstGeom prst="rect">
            <a:avLst/>
          </a:prstGeom>
          <a:noFill/>
          <a:ln w="28575" cap="flat" cmpd="sng" algn="ctr">
            <a:solidFill>
              <a:srgbClr val="FF0000"/>
            </a:solidFill>
            <a:prstDash val="solid"/>
            <a:round/>
            <a:headEnd type="none" w="med" len="med"/>
            <a:tailEnd type="none" w="med" len="med"/>
          </a:ln>
        </p:spPr>
        <p:txBody>
          <a:bodyPr vert="horz" wrap="square" lIns="91401" tIns="45700" rIns="91401" bIns="4570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630645"/>
            <a:ext cx="4165135" cy="4661535"/>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12.</a:t>
            </a:r>
            <a:r>
              <a:rPr lang="zh-CN" sz="1800" b="1">
                <a:solidFill>
                  <a:schemeClr val="tx1">
                    <a:lumMod val="95000"/>
                    <a:lumOff val="5000"/>
                  </a:schemeClr>
                </a:solidFill>
                <a:latin typeface="+mj-ea"/>
                <a:ea typeface="+mj-ea"/>
                <a:cs typeface="+mj-ea"/>
                <a:sym typeface="+mn-ea"/>
              </a:rPr>
              <a:t>点击参考文件（CMYK值）右边的省略号按钮打开之前在i1 profile中保存的CXF色块集文件，并按要求填写。</a:t>
            </a:r>
            <a:endParaRPr lang="zh-CN" sz="1800" b="1">
              <a:solidFill>
                <a:schemeClr val="tx1">
                  <a:lumMod val="95000"/>
                  <a:lumOff val="5000"/>
                </a:schemeClr>
              </a:solidFill>
              <a:latin typeface="+mj-ea"/>
              <a:ea typeface="+mj-ea"/>
              <a:cs typeface="+mj-ea"/>
              <a:sym typeface="+mn-ea"/>
            </a:endParaRPr>
          </a:p>
          <a:p>
            <a:pPr>
              <a:lnSpc>
                <a:spcPct val="150000"/>
              </a:lnSpc>
            </a:pPr>
            <a:r>
              <a:rPr lang="zh-CN" sz="1800" b="1">
                <a:solidFill>
                  <a:schemeClr val="tx1">
                    <a:lumMod val="95000"/>
                    <a:lumOff val="5000"/>
                  </a:schemeClr>
                </a:solidFill>
                <a:latin typeface="+mj-ea"/>
                <a:ea typeface="+mj-ea"/>
                <a:cs typeface="+mj-ea"/>
                <a:sym typeface="+mn-ea"/>
              </a:rPr>
              <a:t>x方向色块数量：37.</a:t>
            </a:r>
            <a:endParaRPr lang="zh-CN" sz="1800" b="1">
              <a:solidFill>
                <a:schemeClr val="tx1">
                  <a:lumMod val="95000"/>
                  <a:lumOff val="5000"/>
                </a:schemeClr>
              </a:solidFill>
              <a:latin typeface="+mj-ea"/>
              <a:ea typeface="+mj-ea"/>
              <a:cs typeface="+mj-ea"/>
              <a:sym typeface="+mn-ea"/>
            </a:endParaRPr>
          </a:p>
          <a:p>
            <a:pPr>
              <a:lnSpc>
                <a:spcPct val="150000"/>
              </a:lnSpc>
            </a:pPr>
            <a:r>
              <a:rPr lang="zh-CN" sz="1800" b="1">
                <a:solidFill>
                  <a:schemeClr val="tx1">
                    <a:lumMod val="95000"/>
                    <a:lumOff val="5000"/>
                  </a:schemeClr>
                </a:solidFill>
                <a:latin typeface="+mj-ea"/>
                <a:ea typeface="+mj-ea"/>
                <a:cs typeface="+mj-ea"/>
                <a:sym typeface="+mn-ea"/>
              </a:rPr>
              <a:t>y方向色块数量：30.页数：</a:t>
            </a:r>
            <a:r>
              <a:rPr lang="en-US" sz="1800" b="1">
                <a:solidFill>
                  <a:schemeClr val="tx1">
                    <a:lumMod val="95000"/>
                    <a:lumOff val="5000"/>
                  </a:schemeClr>
                </a:solidFill>
                <a:latin typeface="+mj-ea"/>
                <a:ea typeface="+mj-ea"/>
                <a:cs typeface="+mj-ea"/>
                <a:sym typeface="+mn-ea"/>
              </a:rPr>
              <a:t>2</a:t>
            </a:r>
            <a:r>
              <a:rPr lang="zh-CN" sz="1800" b="1">
                <a:solidFill>
                  <a:schemeClr val="tx1">
                    <a:lumMod val="95000"/>
                    <a:lumOff val="5000"/>
                  </a:schemeClr>
                </a:solidFill>
                <a:latin typeface="+mj-ea"/>
                <a:ea typeface="+mj-ea"/>
                <a:cs typeface="+mj-ea"/>
                <a:sym typeface="+mn-ea"/>
              </a:rPr>
              <a:t>色块数目：</a:t>
            </a:r>
            <a:r>
              <a:rPr lang="en-US" sz="1800" b="1">
                <a:solidFill>
                  <a:schemeClr val="tx1">
                    <a:lumMod val="95000"/>
                    <a:lumOff val="5000"/>
                  </a:schemeClr>
                </a:solidFill>
                <a:latin typeface="+mj-ea"/>
                <a:ea typeface="+mj-ea"/>
                <a:cs typeface="+mj-ea"/>
                <a:sym typeface="+mn-ea"/>
              </a:rPr>
              <a:t>2033</a:t>
            </a:r>
            <a:endParaRPr lang="en-US" sz="1800" b="1">
              <a:solidFill>
                <a:schemeClr val="tx1">
                  <a:lumMod val="95000"/>
                  <a:lumOff val="5000"/>
                </a:schemeClr>
              </a:solidFill>
              <a:latin typeface="+mj-ea"/>
              <a:ea typeface="+mj-ea"/>
              <a:cs typeface="+mj-ea"/>
              <a:sym typeface="+mn-ea"/>
            </a:endParaRPr>
          </a:p>
          <a:p>
            <a:pPr>
              <a:lnSpc>
                <a:spcPct val="150000"/>
              </a:lnSpc>
            </a:pPr>
            <a:r>
              <a:rPr lang="zh-CN" sz="1800" b="1">
                <a:solidFill>
                  <a:schemeClr val="tx1">
                    <a:lumMod val="95000"/>
                    <a:lumOff val="5000"/>
                  </a:schemeClr>
                </a:solidFill>
                <a:latin typeface="+mj-ea"/>
                <a:ea typeface="+mj-ea"/>
                <a:cs typeface="+mj-ea"/>
                <a:sym typeface="+mn-ea"/>
              </a:rPr>
              <a:t>目标大小x（毫米）：215.目标大小y(毫米):177.然后下一步。</a:t>
            </a: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5" name="图片 4"/>
          <p:cNvPicPr>
            <a:picLocks noChangeAspect="1"/>
          </p:cNvPicPr>
          <p:nvPr/>
        </p:nvPicPr>
        <p:blipFill>
          <a:blip r:embed="rId3"/>
          <a:stretch>
            <a:fillRect/>
          </a:stretch>
        </p:blipFill>
        <p:spPr>
          <a:xfrm>
            <a:off x="4803045" y="1774760"/>
            <a:ext cx="6768292" cy="395835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200115"/>
            <a:ext cx="4165135" cy="4661535"/>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13.</a:t>
            </a:r>
            <a:r>
              <a:rPr lang="zh-CN" sz="1800" b="1">
                <a:solidFill>
                  <a:schemeClr val="tx1">
                    <a:lumMod val="95000"/>
                    <a:lumOff val="5000"/>
                  </a:schemeClr>
                </a:solidFill>
                <a:latin typeface="+mj-ea"/>
                <a:ea typeface="+mj-ea"/>
                <a:cs typeface="+mj-ea"/>
                <a:sym typeface="+mn-ea"/>
              </a:rPr>
              <a:t>确认设置和右图一致后下一步。</a:t>
            </a: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14.</a:t>
            </a:r>
            <a:r>
              <a:rPr lang="zh-CN" sz="1800" b="1">
                <a:solidFill>
                  <a:schemeClr val="tx1">
                    <a:lumMod val="95000"/>
                    <a:lumOff val="5000"/>
                  </a:schemeClr>
                </a:solidFill>
                <a:latin typeface="+mj-ea"/>
                <a:ea typeface="+mj-ea"/>
                <a:cs typeface="+mj-ea"/>
                <a:sym typeface="+mn-ea"/>
              </a:rPr>
              <a:t>确认一致后下一步保存作业(作业名称随便)。</a:t>
            </a:r>
            <a:endParaRPr lang="zh-CN"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13" name="图片 8"/>
          <p:cNvPicPr>
            <a:picLocks noChangeAspect="1"/>
          </p:cNvPicPr>
          <p:nvPr/>
        </p:nvPicPr>
        <p:blipFill>
          <a:blip r:embed="rId3"/>
          <a:srcRect r="28263"/>
          <a:stretch>
            <a:fillRect/>
          </a:stretch>
        </p:blipFill>
        <p:spPr>
          <a:xfrm>
            <a:off x="4803140" y="842010"/>
            <a:ext cx="6402705" cy="3602355"/>
          </a:xfrm>
          <a:prstGeom prst="rect">
            <a:avLst/>
          </a:prstGeom>
          <a:noFill/>
          <a:ln w="9525">
            <a:noFill/>
          </a:ln>
        </p:spPr>
      </p:pic>
      <p:pic>
        <p:nvPicPr>
          <p:cNvPr id="14" name="图片 9"/>
          <p:cNvPicPr>
            <a:picLocks noChangeAspect="1"/>
          </p:cNvPicPr>
          <p:nvPr>
            <p:custDataLst>
              <p:tags r:id="rId4"/>
            </p:custDataLst>
          </p:nvPr>
        </p:nvPicPr>
        <p:blipFill>
          <a:blip r:embed="rId5"/>
          <a:stretch>
            <a:fillRect/>
          </a:stretch>
        </p:blipFill>
        <p:spPr>
          <a:xfrm>
            <a:off x="4803140" y="4437380"/>
            <a:ext cx="4950460" cy="2330450"/>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3392661" cy="2999740"/>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15.</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回到主页后可以看到已经生成一个新的模板，双击模板，</a:t>
            </a:r>
            <a:r>
              <a:rPr lang="zh-CN" altLang="en-US" sz="1800" b="1">
                <a:solidFill>
                  <a:schemeClr val="tx1">
                    <a:lumMod val="95000"/>
                    <a:lumOff val="5000"/>
                  </a:schemeClr>
                </a:solidFill>
                <a:latin typeface="+mj-ea"/>
                <a:ea typeface="+mj-ea"/>
                <a:cs typeface="+mj-ea"/>
                <a:sym typeface="+mn-ea"/>
              </a:rPr>
              <a:t>确认图表设置和测量环境设置无问题，准备扫描。</a:t>
            </a:r>
            <a:endParaRPr lang="zh-CN" sz="1800" b="1">
              <a:solidFill>
                <a:schemeClr val="tx1">
                  <a:lumMod val="95000"/>
                  <a:lumOff val="5000"/>
                </a:schemeClr>
              </a:solidFill>
              <a:latin typeface="+mj-ea"/>
              <a:ea typeface="+mj-ea"/>
              <a:cs typeface="+mj-ea"/>
            </a:endParaRPr>
          </a:p>
          <a:p>
            <a:pPr>
              <a:lnSpc>
                <a:spcPct val="150000"/>
              </a:lnSpc>
            </a:pP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5" name="图片 4"/>
          <p:cNvPicPr>
            <a:picLocks noChangeAspect="1"/>
          </p:cNvPicPr>
          <p:nvPr/>
        </p:nvPicPr>
        <p:blipFill>
          <a:blip r:embed="rId3"/>
          <a:stretch>
            <a:fillRect/>
          </a:stretch>
        </p:blipFill>
        <p:spPr>
          <a:xfrm>
            <a:off x="4021051" y="2061145"/>
            <a:ext cx="7556851" cy="327314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558890"/>
            <a:ext cx="5093753" cy="2584450"/>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16.</a:t>
            </a:r>
            <a:r>
              <a:rPr lang="zh-CN" sz="1800" b="1">
                <a:solidFill>
                  <a:schemeClr val="tx1">
                    <a:lumMod val="95000"/>
                    <a:lumOff val="5000"/>
                  </a:schemeClr>
                </a:solidFill>
                <a:latin typeface="+mj-ea"/>
                <a:ea typeface="+mj-ea"/>
                <a:cs typeface="+mj-ea"/>
                <a:sym typeface="+mn-ea"/>
              </a:rPr>
              <a:t>把灯片或软膜材料按照要求裁剪好并用美工胶带粘在barbieri附带的</a:t>
            </a:r>
            <a:r>
              <a:rPr lang="zh-CN" sz="1800" b="1">
                <a:solidFill>
                  <a:schemeClr val="tx1">
                    <a:lumMod val="95000"/>
                    <a:lumOff val="5000"/>
                  </a:schemeClr>
                </a:solidFill>
                <a:latin typeface="+mj-ea"/>
                <a:ea typeface="+mj-ea"/>
                <a:cs typeface="+mj-ea"/>
                <a:sym typeface="+mn-ea"/>
              </a:rPr>
              <a:t>透明膜上，如图所示：</a:t>
            </a:r>
            <a:endParaRPr lang="zh-CN" altLang="en-US" sz="1800" b="1">
              <a:solidFill>
                <a:schemeClr val="tx1">
                  <a:lumMod val="95000"/>
                  <a:lumOff val="5000"/>
                </a:schemeClr>
              </a:solidFill>
              <a:latin typeface="+mj-ea"/>
              <a:ea typeface="+mj-ea"/>
              <a:cs typeface="+mj-ea"/>
            </a:endParaRPr>
          </a:p>
          <a:p>
            <a:pPr>
              <a:lnSpc>
                <a:spcPct val="150000"/>
              </a:lnSpc>
            </a:pPr>
            <a:endParaRPr lang="zh-CN" sz="1800" b="1">
              <a:solidFill>
                <a:schemeClr val="tx1">
                  <a:lumMod val="95000"/>
                  <a:lumOff val="5000"/>
                </a:schemeClr>
              </a:solidFill>
              <a:latin typeface="+mj-ea"/>
              <a:ea typeface="+mj-ea"/>
              <a:cs typeface="+mj-ea"/>
            </a:endParaRPr>
          </a:p>
          <a:p>
            <a:pPr>
              <a:lnSpc>
                <a:spcPct val="150000"/>
              </a:lnSpc>
            </a:pP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15" name="图片 10"/>
          <p:cNvPicPr>
            <a:picLocks noChangeAspect="1"/>
          </p:cNvPicPr>
          <p:nvPr/>
        </p:nvPicPr>
        <p:blipFill>
          <a:blip r:embed="rId3"/>
          <a:stretch>
            <a:fillRect/>
          </a:stretch>
        </p:blipFill>
        <p:spPr>
          <a:xfrm>
            <a:off x="5882413" y="1485440"/>
            <a:ext cx="5160170" cy="4678051"/>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5415564" cy="3415030"/>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17.</a:t>
            </a:r>
            <a:r>
              <a:rPr lang="zh-CN" sz="1800" b="1">
                <a:solidFill>
                  <a:schemeClr val="tx1">
                    <a:lumMod val="95000"/>
                    <a:lumOff val="5000"/>
                  </a:schemeClr>
                </a:solidFill>
                <a:latin typeface="+mj-ea"/>
                <a:ea typeface="+mj-ea"/>
                <a:cs typeface="+mj-ea"/>
                <a:sym typeface="+mn-ea"/>
              </a:rPr>
              <a:t>扫描完成之后打开测量文件夹，找到对应作业名字的mxf文件复制到一个容易找到的文件夹里面，因为Gateway只是扫描，不能生成icc，所以得到测量数据就可以了，下一步要回到</a:t>
            </a:r>
            <a:r>
              <a:rPr lang="en-US" altLang="zh-CN" sz="1800" b="1">
                <a:solidFill>
                  <a:schemeClr val="tx1">
                    <a:lumMod val="95000"/>
                    <a:lumOff val="5000"/>
                  </a:schemeClr>
                </a:solidFill>
                <a:latin typeface="+mj-ea"/>
                <a:ea typeface="+mj-ea"/>
                <a:cs typeface="+mj-ea"/>
                <a:sym typeface="+mn-ea"/>
              </a:rPr>
              <a:t>I1profile</a:t>
            </a:r>
            <a:r>
              <a:rPr lang="zh-CN" altLang="en-US" sz="1800" b="1">
                <a:solidFill>
                  <a:schemeClr val="tx1">
                    <a:lumMod val="95000"/>
                    <a:lumOff val="5000"/>
                  </a:schemeClr>
                </a:solidFill>
                <a:latin typeface="+mj-ea"/>
                <a:ea typeface="+mj-ea"/>
                <a:cs typeface="+mj-ea"/>
                <a:sym typeface="+mn-ea"/>
              </a:rPr>
              <a:t>里面。</a:t>
            </a:r>
            <a:endParaRPr lang="zh-CN" altLang="en-US" sz="1800" b="1">
              <a:solidFill>
                <a:schemeClr val="tx1">
                  <a:lumMod val="95000"/>
                  <a:lumOff val="5000"/>
                </a:schemeClr>
              </a:solidFill>
              <a:latin typeface="+mj-ea"/>
              <a:ea typeface="+mj-ea"/>
              <a:cs typeface="+mj-ea"/>
            </a:endParaRPr>
          </a:p>
          <a:p>
            <a:pPr>
              <a:lnSpc>
                <a:spcPct val="150000"/>
              </a:lnSpc>
            </a:pPr>
            <a:endParaRPr lang="zh-CN" sz="1800" b="1">
              <a:solidFill>
                <a:schemeClr val="tx1">
                  <a:lumMod val="95000"/>
                  <a:lumOff val="5000"/>
                </a:schemeClr>
              </a:solidFill>
              <a:latin typeface="+mj-ea"/>
              <a:ea typeface="+mj-ea"/>
              <a:cs typeface="+mj-ea"/>
            </a:endParaRPr>
          </a:p>
          <a:p>
            <a:pPr>
              <a:lnSpc>
                <a:spcPct val="150000"/>
              </a:lnSpc>
            </a:pP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a:solidFill>
                <a:schemeClr val="tx1">
                  <a:lumMod val="95000"/>
                  <a:lumOff val="5000"/>
                </a:schemeClr>
              </a:solidFill>
              <a:latin typeface="+mj-ea"/>
              <a:ea typeface="+mj-ea"/>
              <a:cs typeface="+mj-ea"/>
            </a:endParaRPr>
          </a:p>
          <a:p>
            <a:pPr>
              <a:lnSpc>
                <a:spcPct val="150000"/>
              </a:lnSpc>
            </a:pPr>
            <a:endPar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endParaRPr>
          </a:p>
        </p:txBody>
      </p:sp>
      <p:pic>
        <p:nvPicPr>
          <p:cNvPr id="17" name="图片 12"/>
          <p:cNvPicPr>
            <a:picLocks noChangeAspect="1"/>
          </p:cNvPicPr>
          <p:nvPr/>
        </p:nvPicPr>
        <p:blipFill>
          <a:blip r:embed="rId3"/>
          <a:stretch>
            <a:fillRect/>
          </a:stretch>
        </p:blipFill>
        <p:spPr>
          <a:xfrm>
            <a:off x="6098223" y="1413715"/>
            <a:ext cx="5059140" cy="2878800"/>
          </a:xfrm>
          <a:prstGeom prst="rect">
            <a:avLst/>
          </a:prstGeom>
          <a:noFill/>
          <a:ln w="9525">
            <a:noFill/>
          </a:ln>
        </p:spPr>
      </p:pic>
      <p:pic>
        <p:nvPicPr>
          <p:cNvPr id="16" name="图片 11"/>
          <p:cNvPicPr>
            <a:picLocks noChangeAspect="1"/>
          </p:cNvPicPr>
          <p:nvPr/>
        </p:nvPicPr>
        <p:blipFill>
          <a:blip r:embed="rId4"/>
          <a:stretch>
            <a:fillRect/>
          </a:stretch>
        </p:blipFill>
        <p:spPr>
          <a:xfrm>
            <a:off x="6098540" y="4580093"/>
            <a:ext cx="5037901" cy="77165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428625" y="1558925"/>
            <a:ext cx="7884795" cy="5492750"/>
          </a:xfrm>
          <a:prstGeom prst="rect">
            <a:avLst/>
          </a:prstGeom>
          <a:noFill/>
        </p:spPr>
        <p:txBody>
          <a:bodyPr wrap="square" rtlCol="0" anchor="t">
            <a:spAutoFit/>
          </a:bodyPr>
          <a:p>
            <a:pPr>
              <a:lnSpc>
                <a:spcPct val="150000"/>
              </a:lnSpc>
            </a:pPr>
            <a:r>
              <a:rPr lang="zh-CN" altLang="en-US" sz="1800" b="1">
                <a:solidFill>
                  <a:schemeClr val="tx1">
                    <a:lumMod val="95000"/>
                    <a:lumOff val="5000"/>
                  </a:schemeClr>
                </a:solidFill>
                <a:latin typeface="+mj-ea"/>
                <a:ea typeface="+mj-ea"/>
                <a:cs typeface="+mj-ea"/>
                <a:sym typeface="+mn-ea"/>
              </a:rPr>
              <a:t>网点类型：可变点与不可变点（俗称</a:t>
            </a:r>
            <a:r>
              <a:rPr lang="en-US" altLang="zh-CN" sz="1800" b="1">
                <a:solidFill>
                  <a:schemeClr val="tx1">
                    <a:lumMod val="95000"/>
                    <a:lumOff val="5000"/>
                  </a:schemeClr>
                </a:solidFill>
                <a:latin typeface="+mj-ea"/>
                <a:ea typeface="+mj-ea"/>
                <a:cs typeface="+mj-ea"/>
                <a:sym typeface="+mn-ea"/>
              </a:rPr>
              <a:t>1bit</a:t>
            </a:r>
            <a:r>
              <a:rPr lang="zh-CN" altLang="en-US" sz="1800" b="1">
                <a:solidFill>
                  <a:schemeClr val="tx1">
                    <a:lumMod val="95000"/>
                    <a:lumOff val="5000"/>
                  </a:schemeClr>
                </a:solidFill>
                <a:latin typeface="+mj-ea"/>
                <a:ea typeface="+mj-ea"/>
                <a:cs typeface="+mj-ea"/>
                <a:sym typeface="+mn-ea"/>
              </a:rPr>
              <a:t>，</a:t>
            </a:r>
            <a:r>
              <a:rPr lang="en-US" altLang="zh-CN" sz="1800" b="1">
                <a:solidFill>
                  <a:schemeClr val="tx1">
                    <a:lumMod val="95000"/>
                    <a:lumOff val="5000"/>
                  </a:schemeClr>
                </a:solidFill>
                <a:latin typeface="+mj-ea"/>
                <a:ea typeface="+mj-ea"/>
                <a:cs typeface="+mj-ea"/>
                <a:sym typeface="+mn-ea"/>
              </a:rPr>
              <a:t>2bit</a:t>
            </a:r>
            <a:r>
              <a:rPr lang="zh-CN" altLang="en-US" sz="1800" b="1">
                <a:solidFill>
                  <a:schemeClr val="tx1">
                    <a:lumMod val="95000"/>
                    <a:lumOff val="5000"/>
                  </a:schemeClr>
                </a:solidFill>
                <a:latin typeface="+mj-ea"/>
                <a:ea typeface="+mj-ea"/>
                <a:cs typeface="+mj-ea"/>
                <a:sym typeface="+mn-ea"/>
              </a:rPr>
              <a:t>）</a:t>
            </a:r>
            <a:br>
              <a:rPr lang="zh-CN" altLang="en-US" sz="1800" b="1">
                <a:solidFill>
                  <a:schemeClr val="tx1">
                    <a:lumMod val="95000"/>
                    <a:lumOff val="5000"/>
                  </a:schemeClr>
                </a:solidFill>
                <a:latin typeface="+mj-ea"/>
                <a:ea typeface="+mj-ea"/>
                <a:cs typeface="+mj-ea"/>
                <a:sym typeface="+mn-ea"/>
              </a:rPr>
            </a:br>
            <a:r>
              <a:rPr lang="en-US" altLang="zh-CN" sz="1800" b="1">
                <a:solidFill>
                  <a:schemeClr val="tx1">
                    <a:lumMod val="95000"/>
                    <a:lumOff val="5000"/>
                  </a:schemeClr>
                </a:solidFill>
                <a:latin typeface="+mj-ea"/>
                <a:ea typeface="+mj-ea"/>
                <a:cs typeface="+mj-ea"/>
                <a:sym typeface="+mn-ea"/>
              </a:rPr>
              <a:t>1BIT_DITHER:  </a:t>
            </a:r>
            <a:r>
              <a:rPr lang="zh-CN" altLang="en-US" sz="1800" b="1">
                <a:solidFill>
                  <a:schemeClr val="tx1">
                    <a:lumMod val="95000"/>
                    <a:lumOff val="5000"/>
                  </a:schemeClr>
                </a:solidFill>
                <a:latin typeface="+mj-ea"/>
                <a:ea typeface="+mj-ea"/>
                <a:cs typeface="+mj-ea"/>
                <a:sym typeface="+mn-ea"/>
              </a:rPr>
              <a:t>纯大点，用于不可变点喷头（喷绘机等）</a:t>
            </a:r>
            <a:br>
              <a:rPr lang="zh-CN" altLang="en-US" sz="1800" b="1">
                <a:solidFill>
                  <a:schemeClr val="tx1">
                    <a:lumMod val="95000"/>
                    <a:lumOff val="5000"/>
                  </a:schemeClr>
                </a:solidFill>
                <a:latin typeface="+mj-ea"/>
                <a:ea typeface="+mj-ea"/>
                <a:cs typeface="+mj-ea"/>
                <a:sym typeface="+mn-ea"/>
              </a:rPr>
            </a:br>
            <a:r>
              <a:rPr lang="zh-CN" altLang="en-US" sz="1800" b="1">
                <a:solidFill>
                  <a:schemeClr val="tx1"/>
                </a:solidFill>
                <a:latin typeface="微软雅黑" panose="020B0503020204020204" pitchFamily="34" charset="-122"/>
                <a:ea typeface="微软雅黑" panose="020B0503020204020204" pitchFamily="34" charset="-122"/>
                <a:sym typeface="+mn-ea"/>
              </a:rPr>
              <a:t>2BIT_LMPCS：点型较细，但是比较挑墨水，过渡不好调整（</a:t>
            </a:r>
            <a:r>
              <a:rPr lang="zh-CN" altLang="en-US" sz="1800" b="1">
                <a:solidFill>
                  <a:srgbClr val="FF0000"/>
                </a:solidFill>
                <a:latin typeface="微软雅黑" panose="020B0503020204020204" pitchFamily="34" charset="-122"/>
                <a:ea typeface="微软雅黑" panose="020B0503020204020204" pitchFamily="34" charset="-122"/>
                <a:sym typeface="+mn-ea"/>
              </a:rPr>
              <a:t>可通过参数设置关闭中点来优化过渡问题</a:t>
            </a:r>
            <a:r>
              <a:rPr lang="zh-CN" altLang="en-US" sz="1800" b="1">
                <a:solidFill>
                  <a:schemeClr val="tx1"/>
                </a:solidFill>
                <a:latin typeface="微软雅黑" panose="020B0503020204020204" pitchFamily="34" charset="-122"/>
                <a:ea typeface="微软雅黑" panose="020B0503020204020204" pitchFamily="34" charset="-122"/>
                <a:sym typeface="+mn-ea"/>
              </a:rPr>
              <a:t>）</a:t>
            </a:r>
            <a:endParaRPr lang="zh-CN" altLang="en-US" sz="1800" b="1">
              <a:solidFill>
                <a:schemeClr val="tx1"/>
              </a:solidFill>
              <a:latin typeface="微软雅黑" panose="020B0503020204020204" pitchFamily="34" charset="-122"/>
              <a:ea typeface="微软雅黑" panose="020B0503020204020204" pitchFamily="34" charset="-122"/>
              <a:sym typeface="+mn-ea"/>
            </a:endParaRPr>
          </a:p>
          <a:p>
            <a:pPr>
              <a:lnSpc>
                <a:spcPct val="150000"/>
              </a:lnSpc>
            </a:pPr>
            <a:r>
              <a:rPr lang="zh-CN" altLang="en-US" sz="1800" b="1">
                <a:solidFill>
                  <a:schemeClr val="tx1"/>
                </a:solidFill>
                <a:latin typeface="微软雅黑" panose="020B0503020204020204" pitchFamily="34" charset="-122"/>
                <a:ea typeface="微软雅黑" panose="020B0503020204020204" pitchFamily="34" charset="-122"/>
                <a:sym typeface="+mn-ea"/>
              </a:rPr>
              <a:t>2BIT_</a:t>
            </a:r>
            <a:r>
              <a:rPr lang="en-US" altLang="zh-CN" sz="1800" b="1">
                <a:solidFill>
                  <a:schemeClr val="tx1"/>
                </a:solidFill>
                <a:latin typeface="微软雅黑" panose="020B0503020204020204" pitchFamily="34" charset="-122"/>
                <a:ea typeface="微软雅黑" panose="020B0503020204020204" pitchFamily="34" charset="-122"/>
                <a:sym typeface="+mn-ea"/>
              </a:rPr>
              <a:t>KMPCS_UV</a:t>
            </a:r>
            <a:r>
              <a:rPr lang="zh-CN" altLang="en-US" sz="1800" b="1">
                <a:solidFill>
                  <a:schemeClr val="tx1"/>
                </a:solidFill>
                <a:latin typeface="微软雅黑" panose="020B0503020204020204" pitchFamily="34" charset="-122"/>
                <a:ea typeface="微软雅黑" panose="020B0503020204020204" pitchFamily="34" charset="-122"/>
                <a:sym typeface="+mn-ea"/>
              </a:rPr>
              <a:t>：色块均匀，打印色彩丰富，过渡流畅（</a:t>
            </a:r>
            <a:r>
              <a:rPr lang="zh-CN" altLang="en-US" sz="1800" b="1">
                <a:solidFill>
                  <a:srgbClr val="FF0000"/>
                </a:solidFill>
                <a:latin typeface="微软雅黑" panose="020B0503020204020204" pitchFamily="34" charset="-122"/>
                <a:ea typeface="微软雅黑" panose="020B0503020204020204" pitchFamily="34" charset="-122"/>
                <a:sym typeface="+mn-ea"/>
              </a:rPr>
              <a:t>常用于</a:t>
            </a:r>
            <a:r>
              <a:rPr lang="en-US" altLang="zh-CN" sz="1800" b="1">
                <a:solidFill>
                  <a:srgbClr val="FF0000"/>
                </a:solidFill>
                <a:latin typeface="微软雅黑" panose="020B0503020204020204" pitchFamily="34" charset="-122"/>
                <a:ea typeface="微软雅黑" panose="020B0503020204020204" pitchFamily="34" charset="-122"/>
                <a:sym typeface="+mn-ea"/>
              </a:rPr>
              <a:t>8</a:t>
            </a:r>
            <a:r>
              <a:rPr lang="zh-CN" altLang="en-US" sz="1800" b="1">
                <a:solidFill>
                  <a:srgbClr val="FF0000"/>
                </a:solidFill>
                <a:latin typeface="微软雅黑" panose="020B0503020204020204" pitchFamily="34" charset="-122"/>
                <a:ea typeface="微软雅黑" panose="020B0503020204020204" pitchFamily="34" charset="-122"/>
                <a:sym typeface="+mn-ea"/>
              </a:rPr>
              <a:t>色浅浅黑方案</a:t>
            </a:r>
            <a:r>
              <a:rPr lang="zh-CN" altLang="en-US" sz="1800" b="1">
                <a:solidFill>
                  <a:schemeClr val="tx1"/>
                </a:solidFill>
                <a:latin typeface="微软雅黑" panose="020B0503020204020204" pitchFamily="34" charset="-122"/>
                <a:ea typeface="微软雅黑" panose="020B0503020204020204" pitchFamily="34" charset="-122"/>
                <a:sym typeface="+mn-ea"/>
              </a:rPr>
              <a:t>）</a:t>
            </a:r>
            <a:endParaRPr lang="zh-CN" altLang="en-US" sz="1800" b="1">
              <a:solidFill>
                <a:schemeClr val="tx1"/>
              </a:solidFill>
              <a:latin typeface="微软雅黑" panose="020B0503020204020204" pitchFamily="34" charset="-122"/>
              <a:ea typeface="微软雅黑" panose="020B0503020204020204" pitchFamily="34" charset="-122"/>
              <a:sym typeface="+mn-ea"/>
            </a:endParaRPr>
          </a:p>
          <a:p>
            <a:pPr>
              <a:lnSpc>
                <a:spcPct val="150000"/>
              </a:lnSpc>
            </a:pPr>
            <a:r>
              <a:rPr lang="zh-CN" altLang="en-US" sz="1800" b="1">
                <a:latin typeface="微软雅黑" panose="020B0503020204020204" pitchFamily="34" charset="-122"/>
                <a:ea typeface="微软雅黑" panose="020B0503020204020204" pitchFamily="34" charset="-122"/>
                <a:sym typeface="+mn-ea"/>
              </a:rPr>
              <a:t>2BIT_</a:t>
            </a:r>
            <a:r>
              <a:rPr lang="en-US" altLang="zh-CN" sz="1800" b="1">
                <a:solidFill>
                  <a:schemeClr val="tx1"/>
                </a:solidFill>
                <a:latin typeface="+mj-ea"/>
                <a:ea typeface="+mj-ea"/>
                <a:cs typeface="+mj-ea"/>
                <a:sym typeface="+mn-ea"/>
              </a:rPr>
              <a:t>MMH</a:t>
            </a:r>
            <a:r>
              <a:rPr lang="zh-CN" altLang="en-US" sz="1800" b="1">
                <a:solidFill>
                  <a:schemeClr val="tx1"/>
                </a:solidFill>
                <a:latin typeface="+mj-ea"/>
                <a:ea typeface="+mj-ea"/>
                <a:cs typeface="+mj-ea"/>
                <a:sym typeface="+mn-ea"/>
              </a:rPr>
              <a:t>：运用于多喷头使用，打印细腻，适用于大部分墨水（</a:t>
            </a:r>
            <a:r>
              <a:rPr lang="zh-CN" altLang="en-US" sz="1800" b="1">
                <a:solidFill>
                  <a:srgbClr val="FF0000"/>
                </a:solidFill>
                <a:latin typeface="+mj-ea"/>
                <a:ea typeface="+mj-ea"/>
                <a:cs typeface="+mj-ea"/>
                <a:sym typeface="+mn-ea"/>
              </a:rPr>
              <a:t>可通过参数设置关闭中点使其更加细腻</a:t>
            </a:r>
            <a:r>
              <a:rPr lang="zh-CN" altLang="en-US" sz="1800" b="1">
                <a:solidFill>
                  <a:schemeClr val="tx1"/>
                </a:solidFill>
                <a:latin typeface="+mj-ea"/>
                <a:ea typeface="+mj-ea"/>
                <a:cs typeface="+mj-ea"/>
                <a:sym typeface="+mn-ea"/>
              </a:rPr>
              <a:t>）</a:t>
            </a:r>
            <a:endParaRPr lang="zh-CN" altLang="en-US" sz="1800" b="1">
              <a:solidFill>
                <a:schemeClr val="tx1"/>
              </a:solidFill>
              <a:latin typeface="+mj-ea"/>
              <a:ea typeface="+mj-ea"/>
              <a:cs typeface="+mj-ea"/>
              <a:sym typeface="+mn-ea"/>
            </a:endParaRPr>
          </a:p>
          <a:p>
            <a:pPr>
              <a:lnSpc>
                <a:spcPct val="150000"/>
              </a:lnSpc>
            </a:pPr>
            <a:r>
              <a:rPr lang="zh-CN" altLang="en-US" sz="1800" b="1">
                <a:latin typeface="微软雅黑" panose="020B0503020204020204" pitchFamily="34" charset="-122"/>
                <a:ea typeface="微软雅黑" panose="020B0503020204020204" pitchFamily="34" charset="-122"/>
                <a:sym typeface="+mn-ea"/>
              </a:rPr>
              <a:t>2BIT</a:t>
            </a:r>
            <a:r>
              <a:rPr lang="en-US" altLang="zh-CN" sz="1800" b="1">
                <a:latin typeface="微软雅黑" panose="020B0503020204020204" pitchFamily="34" charset="-122"/>
                <a:ea typeface="微软雅黑" panose="020B0503020204020204" pitchFamily="34" charset="-122"/>
                <a:sym typeface="+mn-ea"/>
              </a:rPr>
              <a:t>_MMH(D5)_MIX:</a:t>
            </a:r>
            <a:r>
              <a:rPr lang="zh-CN" altLang="en-US" sz="1800" b="1">
                <a:latin typeface="微软雅黑" panose="020B0503020204020204" pitchFamily="34" charset="-122"/>
                <a:ea typeface="微软雅黑" panose="020B0503020204020204" pitchFamily="34" charset="-122"/>
                <a:sym typeface="+mn-ea"/>
              </a:rPr>
              <a:t>运用于多喷头，相对于</a:t>
            </a:r>
            <a:r>
              <a:rPr lang="en-US" altLang="zh-CN" sz="1800" b="1">
                <a:latin typeface="微软雅黑" panose="020B0503020204020204" pitchFamily="34" charset="-122"/>
                <a:ea typeface="微软雅黑" panose="020B0503020204020204" pitchFamily="34" charset="-122"/>
                <a:sym typeface="+mn-ea"/>
              </a:rPr>
              <a:t>mmh</a:t>
            </a:r>
            <a:r>
              <a:rPr lang="zh-CN" altLang="en-US" sz="1800" b="1">
                <a:latin typeface="微软雅黑" panose="020B0503020204020204" pitchFamily="34" charset="-122"/>
                <a:ea typeface="微软雅黑" panose="020B0503020204020204" pitchFamily="34" charset="-122"/>
                <a:sym typeface="+mn-ea"/>
              </a:rPr>
              <a:t>色彩分布均匀，（</a:t>
            </a:r>
            <a:r>
              <a:rPr lang="zh-CN" altLang="en-US" sz="1800" b="1">
                <a:solidFill>
                  <a:srgbClr val="FF0000"/>
                </a:solidFill>
                <a:latin typeface="微软雅黑" panose="020B0503020204020204" pitchFamily="34" charset="-122"/>
                <a:ea typeface="微软雅黑" panose="020B0503020204020204" pitchFamily="34" charset="-122"/>
                <a:sym typeface="+mn-ea"/>
              </a:rPr>
              <a:t>对于羽化道有较大的改善，但相比</a:t>
            </a:r>
            <a:r>
              <a:rPr lang="en-US" altLang="zh-CN" sz="1800" b="1">
                <a:solidFill>
                  <a:srgbClr val="FF0000"/>
                </a:solidFill>
                <a:latin typeface="微软雅黑" panose="020B0503020204020204" pitchFamily="34" charset="-122"/>
                <a:ea typeface="微软雅黑" panose="020B0503020204020204" pitchFamily="34" charset="-122"/>
                <a:sym typeface="+mn-ea"/>
              </a:rPr>
              <a:t>mmh</a:t>
            </a:r>
            <a:r>
              <a:rPr lang="zh-CN" altLang="en-US" sz="1800" b="1">
                <a:solidFill>
                  <a:srgbClr val="FF0000"/>
                </a:solidFill>
                <a:latin typeface="微软雅黑" panose="020B0503020204020204" pitchFamily="34" charset="-122"/>
                <a:ea typeface="微软雅黑" panose="020B0503020204020204" pitchFamily="34" charset="-122"/>
                <a:sym typeface="+mn-ea"/>
              </a:rPr>
              <a:t>网点点型变粗</a:t>
            </a:r>
            <a:r>
              <a:rPr lang="zh-CN" altLang="en-US" sz="1800" b="1">
                <a:solidFill>
                  <a:schemeClr val="tx1"/>
                </a:solidFill>
                <a:latin typeface="微软雅黑" panose="020B0503020204020204" pitchFamily="34" charset="-122"/>
                <a:ea typeface="微软雅黑" panose="020B0503020204020204" pitchFamily="34" charset="-122"/>
                <a:sym typeface="+mn-ea"/>
              </a:rPr>
              <a:t>）</a:t>
            </a:r>
            <a:endParaRPr lang="zh-CN" altLang="en-US" sz="1800" b="1">
              <a:latin typeface="微软雅黑" panose="020B0503020204020204" pitchFamily="34" charset="-122"/>
              <a:ea typeface="微软雅黑" panose="020B0503020204020204" pitchFamily="34" charset="-122"/>
              <a:sym typeface="+mn-ea"/>
            </a:endParaRPr>
          </a:p>
          <a:p>
            <a:pPr>
              <a:lnSpc>
                <a:spcPct val="150000"/>
              </a:lnSpc>
            </a:pPr>
            <a:r>
              <a:rPr lang="zh-CN" altLang="en-US" sz="1800" b="1">
                <a:latin typeface="微软雅黑" panose="020B0503020204020204" pitchFamily="34" charset="-122"/>
                <a:ea typeface="微软雅黑" panose="020B0503020204020204" pitchFamily="34" charset="-122"/>
                <a:sym typeface="+mn-ea"/>
              </a:rPr>
              <a:t>注：使用</a:t>
            </a:r>
            <a:r>
              <a:rPr lang="en-US" altLang="zh-CN" sz="1800" b="1">
                <a:latin typeface="微软雅黑" panose="020B0503020204020204" pitchFamily="34" charset="-122"/>
                <a:ea typeface="微软雅黑" panose="020B0503020204020204" pitchFamily="34" charset="-122"/>
                <a:sym typeface="+mn-ea"/>
              </a:rPr>
              <a:t>mmh</a:t>
            </a:r>
            <a:r>
              <a:rPr lang="zh-CN" altLang="en-US" sz="1800" b="1">
                <a:latin typeface="微软雅黑" panose="020B0503020204020204" pitchFamily="34" charset="-122"/>
                <a:ea typeface="微软雅黑" panose="020B0503020204020204" pitchFamily="34" charset="-122"/>
                <a:sym typeface="+mn-ea"/>
              </a:rPr>
              <a:t>系列网点，</a:t>
            </a:r>
            <a:r>
              <a:rPr lang="zh-CN" altLang="en-US" sz="1800" b="1">
                <a:solidFill>
                  <a:srgbClr val="FF0000"/>
                </a:solidFill>
                <a:latin typeface="微软雅黑" panose="020B0503020204020204" pitchFamily="34" charset="-122"/>
                <a:ea typeface="微软雅黑" panose="020B0503020204020204" pitchFamily="34" charset="-122"/>
                <a:sym typeface="+mn-ea"/>
              </a:rPr>
              <a:t>必须点击参数设置选择模式否则效果不生效</a:t>
            </a:r>
            <a:r>
              <a:rPr lang="zh-CN" altLang="en-US" sz="1800" b="1">
                <a:latin typeface="微软雅黑" panose="020B0503020204020204" pitchFamily="34" charset="-122"/>
                <a:ea typeface="微软雅黑" panose="020B0503020204020204" pitchFamily="34" charset="-122"/>
                <a:sym typeface="+mn-ea"/>
              </a:rPr>
              <a:t>（如</a:t>
            </a:r>
            <a:r>
              <a:rPr lang="zh-CN" altLang="en-US" sz="1800" b="1">
                <a:latin typeface="微软雅黑" panose="020B0503020204020204" pitchFamily="34" charset="-122"/>
                <a:ea typeface="微软雅黑" panose="020B0503020204020204" pitchFamily="34" charset="-122"/>
                <a:sym typeface="+mn-ea"/>
              </a:rPr>
              <a:t>模式不选会有</a:t>
            </a:r>
            <a:r>
              <a:rPr lang="zh-CN" altLang="en-US" sz="1800" b="1">
                <a:latin typeface="微软雅黑" panose="020B0503020204020204" pitchFamily="34" charset="-122"/>
                <a:ea typeface="微软雅黑" panose="020B0503020204020204" pitchFamily="34" charset="-122"/>
                <a:sym typeface="+mn-ea"/>
              </a:rPr>
              <a:t>提示）</a:t>
            </a:r>
            <a:endParaRPr lang="zh-CN" sz="1800" b="1">
              <a:solidFill>
                <a:schemeClr val="tx1"/>
              </a:solidFill>
              <a:latin typeface="+mj-ea"/>
              <a:ea typeface="+mj-ea"/>
              <a:cs typeface="+mj-ea"/>
              <a:sym typeface="+mn-ea"/>
            </a:endParaRPr>
          </a:p>
          <a:p>
            <a:pPr>
              <a:lnSpc>
                <a:spcPct val="150000"/>
              </a:lnSpc>
            </a:pPr>
            <a:endParaRPr lang="zh-CN" altLang="en-US" sz="1800" b="1">
              <a:solidFill>
                <a:schemeClr val="tx1"/>
              </a:solidFill>
              <a:latin typeface="+mj-ea"/>
              <a:ea typeface="+mj-ea"/>
              <a:cs typeface="+mj-ea"/>
              <a:sym typeface="+mn-ea"/>
            </a:endParaRPr>
          </a:p>
        </p:txBody>
      </p:sp>
      <p:sp>
        <p:nvSpPr>
          <p:cNvPr id="5" name="文本框 4"/>
          <p:cNvSpPr txBox="1"/>
          <p:nvPr>
            <p:custDataLst>
              <p:tags r:id="rId3"/>
            </p:custDataLst>
          </p:nvPr>
        </p:nvSpPr>
        <p:spPr>
          <a:xfrm>
            <a:off x="556664" y="1126725"/>
            <a:ext cx="1466850" cy="368300"/>
          </a:xfrm>
          <a:prstGeom prst="rect">
            <a:avLst/>
          </a:prstGeom>
          <a:noFill/>
        </p:spPr>
        <p:txBody>
          <a:bodyPr wrap="none" rtlCol="0" anchor="t">
            <a:spAutoFit/>
          </a:bodyPr>
          <a:p>
            <a:pPr algn="l"/>
            <a:r>
              <a:rPr lang="en-US" altLang="zh-CN" sz="1800" b="1">
                <a:solidFill>
                  <a:srgbClr val="2C2626"/>
                </a:solidFill>
                <a:latin typeface="微软雅黑" panose="020B0503020204020204" pitchFamily="34" charset="-122"/>
                <a:ea typeface="微软雅黑" panose="020B0503020204020204" pitchFamily="34" charset="-122"/>
                <a:sym typeface="+mn-ea"/>
              </a:rPr>
              <a:t>3</a:t>
            </a:r>
            <a:r>
              <a:rPr lang="zh-CN" altLang="en-US" sz="1800" b="1">
                <a:solidFill>
                  <a:srgbClr val="2C2626"/>
                </a:solidFill>
                <a:latin typeface="微软雅黑" panose="020B0503020204020204" pitchFamily="34" charset="-122"/>
                <a:ea typeface="微软雅黑" panose="020B0503020204020204" pitchFamily="34" charset="-122"/>
                <a:sym typeface="+mn-ea"/>
              </a:rPr>
              <a:t>、网点介绍</a:t>
            </a:r>
            <a:endParaRPr lang="zh-CN" altLang="en-US" sz="1800" b="1">
              <a:solidFill>
                <a:srgbClr val="2C2626"/>
              </a:solidFill>
              <a:latin typeface="微软雅黑" panose="020B0503020204020204" pitchFamily="34" charset="-122"/>
              <a:ea typeface="微软雅黑" panose="020B0503020204020204" pitchFamily="34" charset="-122"/>
              <a:sym typeface="+mn-ea"/>
            </a:endParaRPr>
          </a:p>
        </p:txBody>
      </p:sp>
      <p:pic>
        <p:nvPicPr>
          <p:cNvPr id="9" name="图片 8" descr="微信截图_20230703165751"/>
          <p:cNvPicPr>
            <a:picLocks noChangeAspect="1"/>
          </p:cNvPicPr>
          <p:nvPr/>
        </p:nvPicPr>
        <p:blipFill>
          <a:blip r:embed="rId4"/>
          <a:stretch>
            <a:fillRect/>
          </a:stretch>
        </p:blipFill>
        <p:spPr>
          <a:xfrm>
            <a:off x="8312785" y="905510"/>
            <a:ext cx="2618105" cy="2894330"/>
          </a:xfrm>
          <a:prstGeom prst="rect">
            <a:avLst/>
          </a:prstGeom>
        </p:spPr>
      </p:pic>
      <p:pic>
        <p:nvPicPr>
          <p:cNvPr id="14" name="图片 13"/>
          <p:cNvPicPr>
            <a:picLocks noChangeAspect="1"/>
          </p:cNvPicPr>
          <p:nvPr>
            <p:custDataLst>
              <p:tags r:id="rId5"/>
            </p:custDataLst>
          </p:nvPr>
        </p:nvPicPr>
        <p:blipFill>
          <a:blip r:embed="rId6"/>
          <a:stretch>
            <a:fillRect/>
          </a:stretch>
        </p:blipFill>
        <p:spPr>
          <a:xfrm>
            <a:off x="8402320" y="3933190"/>
            <a:ext cx="3296920" cy="226822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锐印的色彩管理</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0" name="文本框 9"/>
          <p:cNvSpPr txBox="1"/>
          <p:nvPr/>
        </p:nvSpPr>
        <p:spPr>
          <a:xfrm>
            <a:off x="628389" y="1989420"/>
            <a:ext cx="3261906" cy="3830955"/>
          </a:xfrm>
          <a:prstGeom prst="rect">
            <a:avLst/>
          </a:prstGeom>
          <a:noFill/>
        </p:spPr>
        <p:txBody>
          <a:bodyPr wrap="square" rtlCol="0" anchor="t">
            <a:spAutoFit/>
          </a:bodyPr>
          <a:p>
            <a:pPr>
              <a:lnSpc>
                <a:spcPct val="150000"/>
              </a:lnSpc>
            </a:pPr>
            <a:r>
              <a:rPr 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18.</a:t>
            </a:r>
            <a:r>
              <a:rPr lang="zh-CN" sz="1800" b="1">
                <a:solidFill>
                  <a:schemeClr val="tx1">
                    <a:lumMod val="95000"/>
                    <a:lumOff val="5000"/>
                  </a:schemeClr>
                </a:solidFill>
                <a:latin typeface="+mj-ea"/>
                <a:ea typeface="+mj-ea"/>
                <a:cs typeface="+mj-ea"/>
                <a:sym typeface="+mn-ea"/>
              </a:rPr>
              <a:t>返回i1 profile软件，点击到测量界面，点击右下角的载入，选中刚刚在Gateway中保存的MXF文件读取.</a:t>
            </a:r>
            <a:endParaRPr lang="zh-CN" sz="1800" b="1">
              <a:solidFill>
                <a:schemeClr val="tx1">
                  <a:lumMod val="95000"/>
                  <a:lumOff val="5000"/>
                </a:schemeClr>
              </a:solidFill>
              <a:latin typeface="+mj-ea"/>
              <a:ea typeface="+mj-ea"/>
              <a:cs typeface="+mj-ea"/>
            </a:endParaRPr>
          </a:p>
          <a:p>
            <a:pPr>
              <a:lnSpc>
                <a:spcPct val="150000"/>
              </a:lnSpc>
            </a:pPr>
            <a:r>
              <a:rPr lang="zh-CN" altLang="en-US" sz="1800" b="1" kern="0" noProof="0" dirty="0">
                <a:ln>
                  <a:noFill/>
                </a:ln>
                <a:solidFill>
                  <a:srgbClr val="FF0000"/>
                </a:solidFill>
                <a:effectLst/>
                <a:uLnTx/>
                <a:uFillTx/>
                <a:latin typeface="+mj-ea"/>
                <a:ea typeface="+mj-ea"/>
                <a:cs typeface="+mj-ea"/>
                <a:sym typeface="Arial" panose="020B0604020202020204" pitchFamily="34" charset="0"/>
              </a:rPr>
              <a:t>之后的曲线步骤按照四色的走就</a:t>
            </a:r>
            <a:r>
              <a:rPr lang="en-US" altLang="zh-CN" sz="1800" b="1" kern="0" noProof="0" dirty="0">
                <a:ln>
                  <a:noFill/>
                </a:ln>
                <a:solidFill>
                  <a:srgbClr val="FF0000"/>
                </a:solidFill>
                <a:effectLst/>
                <a:uLnTx/>
                <a:uFillTx/>
                <a:latin typeface="+mj-ea"/>
                <a:ea typeface="+mj-ea"/>
                <a:cs typeface="+mj-ea"/>
                <a:sym typeface="Arial" panose="020B0604020202020204" pitchFamily="34" charset="0"/>
              </a:rPr>
              <a:t>ok</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了。</a:t>
            </a:r>
            <a:endParaRPr lang="zh-CN" altLang="en-US" sz="1800" b="1" kern="0" noProof="0" dirty="0">
              <a:ln>
                <a:noFill/>
              </a:ln>
              <a:solidFill>
                <a:srgbClr val="FF0000"/>
              </a:solidFill>
              <a:effectLst/>
              <a:uLnTx/>
              <a:uFillTx/>
              <a:latin typeface="+mj-ea"/>
              <a:ea typeface="+mj-ea"/>
              <a:cs typeface="+mj-ea"/>
              <a:sym typeface="Arial" panose="020B0604020202020204" pitchFamily="34" charset="0"/>
            </a:endParaRPr>
          </a:p>
          <a:p>
            <a:pPr>
              <a:lnSpc>
                <a:spcPct val="150000"/>
              </a:lnSpc>
            </a:pPr>
            <a:r>
              <a:rPr lang="zh-CN" altLang="en-US" sz="1800" b="1" kern="0" noProof="0" dirty="0">
                <a:ln>
                  <a:noFill/>
                </a:ln>
                <a:solidFill>
                  <a:srgbClr val="FF0000"/>
                </a:solidFill>
                <a:effectLst/>
                <a:uLnTx/>
                <a:uFillTx/>
                <a:latin typeface="+mj-ea"/>
                <a:ea typeface="+mj-ea"/>
                <a:cs typeface="+mj-ea"/>
                <a:sym typeface="Arial" panose="020B0604020202020204" pitchFamily="34" charset="0"/>
              </a:rPr>
              <a:t>生成</a:t>
            </a:r>
            <a:r>
              <a:rPr lang="en-US" altLang="zh-CN" sz="1800" b="1" kern="0" noProof="0" dirty="0">
                <a:ln>
                  <a:noFill/>
                </a:ln>
                <a:solidFill>
                  <a:srgbClr val="FF0000"/>
                </a:solidFill>
                <a:effectLst/>
                <a:uLnTx/>
                <a:uFillTx/>
                <a:latin typeface="+mj-ea"/>
                <a:ea typeface="+mj-ea"/>
                <a:cs typeface="+mj-ea"/>
                <a:sym typeface="Arial" panose="020B0604020202020204" pitchFamily="34" charset="0"/>
              </a:rPr>
              <a:t>ICC</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之后在锐印中加载和应用即可。</a:t>
            </a:r>
            <a:endParaRPr lang="zh-CN" altLang="en-US" sz="1800" b="1">
              <a:solidFill>
                <a:schemeClr val="bg1">
                  <a:lumMod val="50000"/>
                </a:schemeClr>
              </a:solidFill>
              <a:latin typeface="+mj-ea"/>
              <a:ea typeface="+mj-ea"/>
              <a:cs typeface="+mj-ea"/>
            </a:endParaRPr>
          </a:p>
          <a:p>
            <a:pPr>
              <a:lnSpc>
                <a:spcPct val="150000"/>
              </a:lnSpc>
            </a:pPr>
            <a:endParaRPr lang="zh-CN" altLang="en-US" sz="1800" b="1" kern="0" noProof="0" dirty="0">
              <a:ln>
                <a:noFill/>
              </a:ln>
              <a:solidFill>
                <a:schemeClr val="bg1">
                  <a:lumMod val="50000"/>
                </a:schemeClr>
              </a:solidFill>
              <a:effectLst/>
              <a:uLnTx/>
              <a:uFillTx/>
              <a:latin typeface="+mj-ea"/>
              <a:ea typeface="+mj-ea"/>
              <a:cs typeface="+mj-ea"/>
              <a:sym typeface="Arial" panose="020B0604020202020204" pitchFamily="34" charset="0"/>
            </a:endParaRPr>
          </a:p>
        </p:txBody>
      </p:sp>
      <p:pic>
        <p:nvPicPr>
          <p:cNvPr id="5" name="图片 4"/>
          <p:cNvPicPr>
            <a:picLocks noChangeAspect="1"/>
          </p:cNvPicPr>
          <p:nvPr/>
        </p:nvPicPr>
        <p:blipFill>
          <a:blip r:embed="rId3"/>
          <a:stretch>
            <a:fillRect/>
          </a:stretch>
        </p:blipFill>
        <p:spPr>
          <a:xfrm>
            <a:off x="4154980" y="1701250"/>
            <a:ext cx="7556851" cy="414705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9" name="文本框 34"/>
          <p:cNvSpPr txBox="1"/>
          <p:nvPr>
            <p:custDataLst>
              <p:tags r:id="rId3"/>
            </p:custDataLst>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5" name="矩形 4"/>
          <p:cNvSpPr/>
          <p:nvPr>
            <p:custDataLst>
              <p:tags r:id="rId4"/>
            </p:custDataLst>
          </p:nvPr>
        </p:nvSpPr>
        <p:spPr>
          <a:xfrm>
            <a:off x="1106919" y="2518550"/>
            <a:ext cx="9122737" cy="1782020"/>
          </a:xfrm>
          <a:prstGeom prst="rect">
            <a:avLst/>
          </a:prstGeom>
          <a:noFill/>
          <a:ln w="28575" cmpd="sng">
            <a:noFill/>
            <a:prstDash val="solid"/>
          </a:ln>
          <a:extLst>
            <a:ext uri="{909E8E84-426E-40DD-AFC4-6F175D3DCCD1}">
              <a14:hiddenFill xmlns:a14="http://schemas.microsoft.com/office/drawing/2010/main">
                <a:solidFill>
                  <a:schemeClr val="bg1">
                    <a:lumMod val="7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marL="0" lvl="1" algn="ctr" fontAlgn="base">
              <a:spcAft>
                <a:spcPct val="15000"/>
              </a:spcAft>
              <a:buFont typeface="Wingdings" panose="05000000000000000000" charset="0"/>
            </a:pPr>
            <a:r>
              <a:rPr lang="en-US" altLang="zh-CN" sz="6000" b="1" strike="noStrike" noProof="1">
                <a:solidFill>
                  <a:srgbClr val="0052A4"/>
                </a:solidFill>
                <a:latin typeface="微软雅黑" panose="020B0503020204020204" pitchFamily="34" charset="-122"/>
                <a:ea typeface="微软雅黑" panose="020B0503020204020204" pitchFamily="34" charset="-122"/>
                <a:sym typeface="+mn-ea"/>
              </a:rPr>
              <a:t>   </a:t>
            </a:r>
            <a:r>
              <a:rPr lang="zh-CN" altLang="en-US" sz="6000" b="1" strike="noStrike" noProof="1">
                <a:solidFill>
                  <a:srgbClr val="0052A4"/>
                </a:solidFill>
                <a:latin typeface="微软雅黑" panose="020B0503020204020204" pitchFamily="34" charset="-122"/>
                <a:ea typeface="微软雅黑" panose="020B0503020204020204" pitchFamily="34" charset="-122"/>
                <a:sym typeface="+mn-ea"/>
              </a:rPr>
              <a:t>谢 谢 ！</a:t>
            </a:r>
            <a:endParaRPr lang="zh-CN" altLang="en-US" sz="6000" b="1" strike="noStrike" noProof="1">
              <a:solidFill>
                <a:srgbClr val="0052A4"/>
              </a:solidFill>
              <a:latin typeface="微软雅黑" panose="020B0503020204020204" pitchFamily="34" charset="-122"/>
              <a:ea typeface="微软雅黑" panose="020B0503020204020204" pitchFamily="34" charset="-122"/>
              <a:sym typeface="+mn-ea"/>
            </a:endParaRPr>
          </a:p>
          <a:p>
            <a:pPr marL="0" lvl="1" algn="ctr" fontAlgn="base">
              <a:spcAft>
                <a:spcPct val="15000"/>
              </a:spcAft>
              <a:buFont typeface="Wingdings" panose="05000000000000000000" charset="0"/>
            </a:pPr>
            <a:r>
              <a:rPr lang="en-US" altLang="zh-CN" sz="6000" b="1" strike="noStrike" noProof="1">
                <a:solidFill>
                  <a:srgbClr val="0052A4"/>
                </a:solidFill>
                <a:latin typeface="微软雅黑" panose="020B0503020204020204" pitchFamily="34" charset="-122"/>
                <a:ea typeface="微软雅黑" panose="020B0503020204020204" pitchFamily="34" charset="-122"/>
                <a:sym typeface="+mn-ea"/>
              </a:rPr>
              <a:t>Thank  Y</a:t>
            </a:r>
            <a:r>
              <a:rPr lang="en-US" altLang="zh-CN" sz="6000" b="1" strike="noStrike" noProof="1">
                <a:solidFill>
                  <a:srgbClr val="0052A4"/>
                </a:solidFill>
                <a:latin typeface="微软雅黑" panose="020B0503020204020204" pitchFamily="34" charset="-122"/>
                <a:ea typeface="微软雅黑" panose="020B0503020204020204" pitchFamily="34" charset="-122"/>
                <a:sym typeface="+mn-ea"/>
              </a:rPr>
              <a:t>ou</a:t>
            </a:r>
            <a:endParaRPr lang="en-US" altLang="zh-CN" sz="6000" b="1" strike="noStrike" noProof="1">
              <a:solidFill>
                <a:srgbClr val="0052A4"/>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8" name="副标题 5"/>
          <p:cNvSpPr>
            <a:spLocks noGrp="1"/>
          </p:cNvSpPr>
          <p:nvPr/>
        </p:nvSpPr>
        <p:spPr>
          <a:xfrm>
            <a:off x="1563989" y="1197270"/>
            <a:ext cx="9563560" cy="1424347"/>
          </a:xfrm>
          <a:prstGeom prst="rect">
            <a:avLst/>
          </a:prstGeom>
        </p:spPr>
        <p:txBody>
          <a:bodyPr vert="horz" lIns="91401" tIns="45700" rIns="91401" bIns="457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effectLst/>
                <a:latin typeface="+mj-lt"/>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zh-CN" altLang="en-US"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custDataLst>
              <p:tags r:id="rId3"/>
            </p:custDataLst>
          </p:nvPr>
        </p:nvPicPr>
        <p:blipFill>
          <a:blip r:embed="rId4"/>
          <a:stretch>
            <a:fillRect/>
          </a:stretch>
        </p:blipFill>
        <p:spPr>
          <a:xfrm>
            <a:off x="5087620" y="1411605"/>
            <a:ext cx="6771640" cy="4836795"/>
          </a:xfrm>
          <a:prstGeom prst="rect">
            <a:avLst/>
          </a:prstGeom>
        </p:spPr>
      </p:pic>
      <p:sp>
        <p:nvSpPr>
          <p:cNvPr id="10" name="文本框 9"/>
          <p:cNvSpPr txBox="1"/>
          <p:nvPr>
            <p:custDataLst>
              <p:tags r:id="rId5"/>
            </p:custDataLst>
          </p:nvPr>
        </p:nvSpPr>
        <p:spPr>
          <a:xfrm>
            <a:off x="428625" y="1459230"/>
            <a:ext cx="4330065" cy="3830955"/>
          </a:xfrm>
          <a:prstGeom prst="rect">
            <a:avLst/>
          </a:prstGeom>
          <a:noFill/>
        </p:spPr>
        <p:txBody>
          <a:bodyPr wrap="square" rtlCol="0" anchor="t">
            <a:spAutoFit/>
          </a:bodyPr>
          <a:p>
            <a:pPr>
              <a:lnSpc>
                <a:spcPct val="150000"/>
              </a:lnSpc>
            </a:pPr>
            <a:r>
              <a:rPr lang="en-US" sz="1800" b="1">
                <a:solidFill>
                  <a:schemeClr val="tx1">
                    <a:lumMod val="95000"/>
                    <a:lumOff val="5000"/>
                  </a:schemeClr>
                </a:solidFill>
                <a:latin typeface="+mj-ea"/>
                <a:ea typeface="+mj-ea"/>
                <a:cs typeface="+mj-ea"/>
                <a:sym typeface="+mn-ea"/>
              </a:rPr>
              <a:t>4</a:t>
            </a:r>
            <a:r>
              <a:rPr lang="zh-CN" altLang="en-US" sz="1800" b="1">
                <a:solidFill>
                  <a:schemeClr val="tx1">
                    <a:lumMod val="95000"/>
                    <a:lumOff val="5000"/>
                  </a:schemeClr>
                </a:solidFill>
                <a:latin typeface="+mj-ea"/>
                <a:ea typeface="+mj-ea"/>
                <a:cs typeface="+mj-ea"/>
                <a:sym typeface="+mn-ea"/>
              </a:rPr>
              <a:t>、单倍墨量截墨：打印在介质上吸收最大墨量</a:t>
            </a:r>
            <a:endParaRPr lang="zh-CN" altLang="en-US" sz="1800" b="1">
              <a:solidFill>
                <a:schemeClr val="tx1">
                  <a:lumMod val="95000"/>
                  <a:lumOff val="5000"/>
                </a:schemeClr>
              </a:solidFill>
              <a:latin typeface="+mj-ea"/>
              <a:ea typeface="+mj-ea"/>
              <a:cs typeface="+mj-ea"/>
              <a:sym typeface="+mn-ea"/>
            </a:endParaRPr>
          </a:p>
          <a:p>
            <a:pPr>
              <a:lnSpc>
                <a:spcPct val="150000"/>
              </a:lnSpc>
            </a:pPr>
            <a:r>
              <a:rPr lang="zh-CN" altLang="en-US" sz="1800" b="1">
                <a:solidFill>
                  <a:schemeClr val="tx1">
                    <a:lumMod val="95000"/>
                    <a:lumOff val="5000"/>
                  </a:schemeClr>
                </a:solidFill>
                <a:latin typeface="+mj-ea"/>
                <a:ea typeface="+mj-ea"/>
                <a:cs typeface="+mj-ea"/>
                <a:sym typeface="+mn-ea"/>
              </a:rPr>
              <a:t>目前锐印分为两种打印图表方式（目视图表，扫描图表），目视图表需要根据打印材料上於墨，过渡情况来进行截墨，扫描图表需要使用设备来进行扫描，实现自动截墨（软件会根据扫描后的数据自动生成</a:t>
            </a:r>
            <a:r>
              <a:rPr lang="en-US" altLang="zh-CN" sz="1800" b="1">
                <a:solidFill>
                  <a:schemeClr val="tx1">
                    <a:lumMod val="95000"/>
                    <a:lumOff val="5000"/>
                  </a:schemeClr>
                </a:solidFill>
                <a:latin typeface="+mj-ea"/>
                <a:ea typeface="+mj-ea"/>
                <a:cs typeface="+mj-ea"/>
                <a:sym typeface="+mn-ea"/>
              </a:rPr>
              <a:t>lab</a:t>
            </a:r>
            <a:r>
              <a:rPr lang="zh-CN" altLang="en-US" sz="1800" b="1">
                <a:solidFill>
                  <a:schemeClr val="tx1">
                    <a:lumMod val="95000"/>
                    <a:lumOff val="5000"/>
                  </a:schemeClr>
                </a:solidFill>
                <a:latin typeface="+mj-ea"/>
                <a:ea typeface="+mj-ea"/>
                <a:cs typeface="+mj-ea"/>
                <a:sym typeface="+mn-ea"/>
              </a:rPr>
              <a:t>以便查看）</a:t>
            </a:r>
            <a:endParaRPr lang="zh-CN" sz="1800" b="1">
              <a:solidFill>
                <a:schemeClr val="tx1"/>
              </a:solidFill>
              <a:latin typeface="+mj-ea"/>
              <a:ea typeface="+mj-ea"/>
              <a:cs typeface="+mj-ea"/>
              <a:sym typeface="+mn-ea"/>
            </a:endParaRPr>
          </a:p>
          <a:p>
            <a:pPr>
              <a:lnSpc>
                <a:spcPct val="150000"/>
              </a:lnSpc>
            </a:pPr>
            <a:endParaRPr lang="zh-CN" altLang="en-US" sz="1800" b="1">
              <a:solidFill>
                <a:schemeClr val="tx1"/>
              </a:solidFill>
              <a:latin typeface="+mj-ea"/>
              <a:ea typeface="+mj-ea"/>
              <a:cs typeface="+mj-ea"/>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8" name="副标题 5"/>
          <p:cNvSpPr>
            <a:spLocks noGrp="1"/>
          </p:cNvSpPr>
          <p:nvPr/>
        </p:nvSpPr>
        <p:spPr>
          <a:xfrm>
            <a:off x="1563989" y="1197270"/>
            <a:ext cx="9563560" cy="1424347"/>
          </a:xfrm>
          <a:prstGeom prst="rect">
            <a:avLst/>
          </a:prstGeom>
        </p:spPr>
        <p:txBody>
          <a:bodyPr vert="horz" lIns="91401" tIns="45700" rIns="91401" bIns="457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effectLst/>
                <a:latin typeface="+mj-lt"/>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zh-CN" altLang="en-US"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custDataLst>
              <p:tags r:id="rId3"/>
            </p:custDataLst>
          </p:nvPr>
        </p:nvSpPr>
        <p:spPr>
          <a:xfrm>
            <a:off x="428625" y="1530985"/>
            <a:ext cx="4330065" cy="2584450"/>
          </a:xfrm>
          <a:prstGeom prst="rect">
            <a:avLst/>
          </a:prstGeom>
          <a:noFill/>
        </p:spPr>
        <p:txBody>
          <a:bodyPr wrap="square" rtlCol="0" anchor="t">
            <a:spAutoFit/>
          </a:bodyPr>
          <a:p>
            <a:pPr>
              <a:lnSpc>
                <a:spcPct val="150000"/>
              </a:lnSpc>
            </a:pPr>
            <a:r>
              <a:rPr lang="en-US" altLang="zh-CN" sz="1800" b="1">
                <a:solidFill>
                  <a:schemeClr val="tx1">
                    <a:lumMod val="95000"/>
                    <a:lumOff val="5000"/>
                  </a:schemeClr>
                </a:solidFill>
                <a:latin typeface="+mj-ea"/>
                <a:ea typeface="+mj-ea"/>
                <a:cs typeface="+mj-ea"/>
                <a:sym typeface="+mn-ea"/>
              </a:rPr>
              <a:t>5</a:t>
            </a:r>
            <a:r>
              <a:rPr lang="zh-CN" altLang="en-US" sz="1800" b="1">
                <a:solidFill>
                  <a:schemeClr val="tx1">
                    <a:lumMod val="95000"/>
                    <a:lumOff val="5000"/>
                  </a:schemeClr>
                </a:solidFill>
                <a:latin typeface="+mj-ea"/>
                <a:ea typeface="+mj-ea"/>
                <a:cs typeface="+mj-ea"/>
                <a:sym typeface="+mn-ea"/>
              </a:rPr>
              <a:t>、线性化：控制单色墨量线性输出（</a:t>
            </a:r>
            <a:r>
              <a:rPr lang="zh-CN" altLang="en-US" sz="1800" b="1">
                <a:solidFill>
                  <a:schemeClr val="tx1">
                    <a:lumMod val="95000"/>
                    <a:lumOff val="5000"/>
                  </a:schemeClr>
                </a:solidFill>
                <a:latin typeface="+mj-ea"/>
                <a:ea typeface="+mj-ea"/>
                <a:cs typeface="+mj-ea"/>
                <a:sym typeface="+mn-ea"/>
              </a:rPr>
              <a:t>过渡）</a:t>
            </a:r>
            <a:endParaRPr lang="zh-CN" sz="1800" b="1">
              <a:solidFill>
                <a:schemeClr val="tx1"/>
              </a:solidFill>
              <a:latin typeface="+mj-ea"/>
              <a:ea typeface="+mj-ea"/>
              <a:cs typeface="+mj-ea"/>
              <a:sym typeface="+mn-ea"/>
            </a:endParaRPr>
          </a:p>
          <a:p>
            <a:pPr>
              <a:lnSpc>
                <a:spcPct val="150000"/>
              </a:lnSpc>
            </a:pPr>
            <a:r>
              <a:rPr lang="zh-CN" altLang="en-US" sz="1800" b="1">
                <a:solidFill>
                  <a:schemeClr val="tx1"/>
                </a:solidFill>
                <a:latin typeface="+mj-ea"/>
                <a:ea typeface="+mj-ea"/>
                <a:cs typeface="+mj-ea"/>
                <a:sym typeface="+mn-ea"/>
              </a:rPr>
              <a:t>打印扫描图表后使用设备进行扫描：根据</a:t>
            </a:r>
            <a:r>
              <a:rPr lang="en-US" altLang="zh-CN" sz="1800" b="1">
                <a:solidFill>
                  <a:schemeClr val="tx1"/>
                </a:solidFill>
                <a:latin typeface="+mj-ea"/>
                <a:ea typeface="+mj-ea"/>
                <a:cs typeface="+mj-ea"/>
                <a:sym typeface="+mn-ea"/>
              </a:rPr>
              <a:t>cmyk</a:t>
            </a:r>
            <a:r>
              <a:rPr lang="zh-CN" altLang="en-US" sz="1800" b="1">
                <a:solidFill>
                  <a:schemeClr val="tx1"/>
                </a:solidFill>
                <a:latin typeface="+mj-ea"/>
                <a:ea typeface="+mj-ea"/>
                <a:cs typeface="+mj-ea"/>
                <a:sym typeface="+mn-ea"/>
              </a:rPr>
              <a:t>顺序扫描，由浅到深，缓慢匀速扫描，扫描完成后，线性曲线</a:t>
            </a:r>
            <a:r>
              <a:rPr lang="zh-CN" altLang="en-US" sz="1800" b="1" kern="0" noProof="0" dirty="0">
                <a:ln>
                  <a:noFill/>
                </a:ln>
                <a:solidFill>
                  <a:schemeClr val="tx1">
                    <a:lumMod val="95000"/>
                    <a:lumOff val="5000"/>
                  </a:schemeClr>
                </a:solidFill>
                <a:effectLst/>
                <a:uLnTx/>
                <a:uFillTx/>
                <a:latin typeface="+mj-ea"/>
                <a:ea typeface="+mj-ea"/>
                <a:cs typeface="+mj-ea"/>
                <a:sym typeface="Arial" panose="020B0604020202020204" pitchFamily="34" charset="0"/>
              </a:rPr>
              <a:t>保证过渡平和，没有那种</a:t>
            </a:r>
            <a:r>
              <a:rPr lang="zh-CN" altLang="en-US" sz="1800" b="1" kern="0" noProof="0" dirty="0">
                <a:ln>
                  <a:noFill/>
                </a:ln>
                <a:solidFill>
                  <a:srgbClr val="FF0000"/>
                </a:solidFill>
                <a:effectLst/>
                <a:uLnTx/>
                <a:uFillTx/>
                <a:latin typeface="+mj-ea"/>
                <a:ea typeface="+mj-ea"/>
                <a:cs typeface="+mj-ea"/>
                <a:sym typeface="Arial" panose="020B0604020202020204" pitchFamily="34" charset="0"/>
              </a:rPr>
              <a:t>断崖式的陡降视为正常。</a:t>
            </a:r>
            <a:endParaRPr lang="zh-CN" altLang="en-US" sz="1800" b="1" kern="0" noProof="0" dirty="0">
              <a:ln>
                <a:noFill/>
              </a:ln>
              <a:solidFill>
                <a:srgbClr val="FF0000"/>
              </a:solidFill>
              <a:effectLst/>
              <a:uLnTx/>
              <a:uFillTx/>
              <a:latin typeface="+mj-ea"/>
              <a:ea typeface="+mj-ea"/>
              <a:cs typeface="+mj-ea"/>
              <a:sym typeface="Arial" panose="020B0604020202020204" pitchFamily="34" charset="0"/>
            </a:endParaRPr>
          </a:p>
        </p:txBody>
      </p:sp>
      <p:pic>
        <p:nvPicPr>
          <p:cNvPr id="5" name="图片 4"/>
          <p:cNvPicPr>
            <a:picLocks noChangeAspect="1"/>
          </p:cNvPicPr>
          <p:nvPr>
            <p:custDataLst>
              <p:tags r:id="rId4"/>
            </p:custDataLst>
          </p:nvPr>
        </p:nvPicPr>
        <p:blipFill>
          <a:blip r:embed="rId5"/>
          <a:stretch>
            <a:fillRect/>
          </a:stretch>
        </p:blipFill>
        <p:spPr>
          <a:xfrm>
            <a:off x="5511165" y="1468755"/>
            <a:ext cx="5837555" cy="46824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p>
            <a:r>
              <a:rPr lang="zh-CN" altLang="en-US" sz="2800" b="1">
                <a:solidFill>
                  <a:srgbClr val="2C2626"/>
                </a:solidFill>
                <a:latin typeface="微软雅黑" panose="020B0503020204020204" pitchFamily="34" charset="-122"/>
                <a:ea typeface="微软雅黑" panose="020B0503020204020204" pitchFamily="34" charset="-122"/>
                <a:sym typeface="+mn-ea"/>
              </a:rPr>
              <a:t>锐印曲线制作</a:t>
            </a:r>
            <a:endParaRPr lang="zh-CN" altLang="en-US" sz="2800" b="1">
              <a:solidFill>
                <a:srgbClr val="2C26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35400" y="186136"/>
            <a:ext cx="1557006" cy="468435"/>
            <a:chOff x="643" y="411"/>
            <a:chExt cx="3378" cy="1016"/>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 y="411"/>
              <a:ext cx="960" cy="96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 y="421"/>
              <a:ext cx="2419" cy="1007"/>
            </a:xfrm>
            <a:prstGeom prst="rect">
              <a:avLst/>
            </a:prstGeom>
          </p:spPr>
        </p:pic>
      </p:grpSp>
      <p:sp>
        <p:nvSpPr>
          <p:cNvPr id="11" name="文本框 10"/>
          <p:cNvSpPr txBox="1"/>
          <p:nvPr/>
        </p:nvSpPr>
        <p:spPr>
          <a:xfrm>
            <a:off x="628650" y="1415415"/>
            <a:ext cx="2316480" cy="2861310"/>
          </a:xfrm>
          <a:prstGeom prst="rect">
            <a:avLst/>
          </a:prstGeom>
          <a:noFill/>
        </p:spPr>
        <p:txBody>
          <a:bodyPr wrap="square" rtlCol="0" anchor="t">
            <a:spAutoFit/>
          </a:bodyPr>
          <a:p>
            <a:pPr algn="l"/>
            <a:r>
              <a:rPr 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6</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、多倍</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墨量：</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gn="l"/>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如单色截墨相同，需要查看其在材料上表现进行截墨（於墨，</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过渡）</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gn="l"/>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目前四色截墨采用新算法，</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k100</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保持不动，通过</a:t>
            </a:r>
            <a:r>
              <a:rPr lang="en-US" altLang="zh-CN" sz="1800" b="1">
                <a:solidFill>
                  <a:schemeClr val="tx1">
                    <a:lumMod val="95000"/>
                    <a:lumOff val="5000"/>
                  </a:schemeClr>
                </a:solidFill>
                <a:latin typeface="微软雅黑" panose="020B0503020204020204" pitchFamily="34" charset="-122"/>
                <a:ea typeface="微软雅黑" panose="020B0503020204020204" pitchFamily="34" charset="-122"/>
                <a:sym typeface="+mn-ea"/>
              </a:rPr>
              <a:t>cmy</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的增加来保证四色黑打印不偏青的</a:t>
            </a:r>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rPr>
              <a:t>情况</a:t>
            </a:r>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pic>
        <p:nvPicPr>
          <p:cNvPr id="12" name="图片 11"/>
          <p:cNvPicPr>
            <a:picLocks noChangeAspect="1"/>
          </p:cNvPicPr>
          <p:nvPr>
            <p:custDataLst>
              <p:tags r:id="rId3"/>
            </p:custDataLst>
          </p:nvPr>
        </p:nvPicPr>
        <p:blipFill>
          <a:blip r:embed="rId4"/>
          <a:stretch>
            <a:fillRect/>
          </a:stretch>
        </p:blipFill>
        <p:spPr>
          <a:xfrm>
            <a:off x="2945130" y="1407160"/>
            <a:ext cx="5133975" cy="4177665"/>
          </a:xfrm>
          <a:prstGeom prst="rect">
            <a:avLst/>
          </a:prstGeom>
        </p:spPr>
      </p:pic>
      <p:pic>
        <p:nvPicPr>
          <p:cNvPr id="7" name="图片 6" descr="Ink Limited"/>
          <p:cNvPicPr>
            <a:picLocks noChangeAspect="1"/>
          </p:cNvPicPr>
          <p:nvPr/>
        </p:nvPicPr>
        <p:blipFill>
          <a:blip r:embed="rId5"/>
          <a:stretch>
            <a:fillRect/>
          </a:stretch>
        </p:blipFill>
        <p:spPr>
          <a:xfrm>
            <a:off x="6725285" y="1407160"/>
            <a:ext cx="5299075" cy="4404360"/>
          </a:xfrm>
          <a:prstGeom prst="rect">
            <a:avLst/>
          </a:prstGeom>
        </p:spPr>
      </p:pic>
      <p:cxnSp>
        <p:nvCxnSpPr>
          <p:cNvPr id="8" name="直接箭头连接符 7"/>
          <p:cNvCxnSpPr/>
          <p:nvPr/>
        </p:nvCxnSpPr>
        <p:spPr>
          <a:xfrm flipH="1" flipV="1">
            <a:off x="4789170" y="3224530"/>
            <a:ext cx="476250" cy="409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TEMPLATE_CATEGORY" val="diagram"/>
  <p:tag name="KSO_WM_TEMPLATE_INDEX" val="30177788"/>
  <p:tag name="KSO_WM_UNIT_TYPE" val="d"/>
  <p:tag name="KSO_WM_UNIT_INDEX" val="1"/>
  <p:tag name="KSO_WM_UNIT_ID" val="diagram30177788_1*d*1"/>
  <p:tag name="KSO_WM_UNIT_LAYERLEVEL" val="1"/>
  <p:tag name="KSO_WM_UNIT_VALUE" val="718*1356"/>
  <p:tag name="KSO_WM_UNIT_HIGHLIGHT" val="0"/>
  <p:tag name="KSO_WM_UNIT_COMPATIBLE" val="0"/>
  <p:tag name="KSO_WM_UNIT_CLEAR" val="0"/>
  <p:tag name="KSO_WM_BEAUTIFY_FLAG" val=""/>
  <p:tag name="KSO_WM_TAG_VERSION" val="1.0"/>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TEMPLATE_CATEGORY" val="diagram"/>
  <p:tag name="KSO_WM_TEMPLATE_INDEX" val="30177788"/>
  <p:tag name="KSO_WM_UNIT_TYPE" val="d"/>
  <p:tag name="KSO_WM_UNIT_INDEX" val="1"/>
  <p:tag name="KSO_WM_UNIT_ID" val="diagram30177788_1*d*1"/>
  <p:tag name="KSO_WM_UNIT_LAYERLEVEL" val="1"/>
  <p:tag name="KSO_WM_UNIT_VALUE" val="718*1356"/>
  <p:tag name="KSO_WM_UNIT_HIGHLIGHT" val="0"/>
  <p:tag name="KSO_WM_UNIT_COMPATIBLE" val="0"/>
  <p:tag name="KSO_WM_UNIT_CLEAR" val="0"/>
  <p:tag name="KSO_WM_BEAUTIFY_FLAG" val="#wm#"/>
  <p:tag name="KSO_WM_TAG_VERSION" val="1.0"/>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PP_MARK_KEY" val="1830f8d5-47f6-4791-940a-3baf355b6f89"/>
  <p:tag name="COMMONDATA" val="eyJoZGlkIjoiMjE3ODIzOTM1ZTU0MmIwOTQzYmRlYTZkMDc0NzkyMTkifQ=="/>
  <p:tag name="resource_record_key" val="{&quot;70&quot;:[3312617,3315845]}"/>
  <p:tag name="commondata" val="eyJoZGlkIjoiMWVjNDdhNDhmOGY0NzA1ZWQ0OTEyNWZkNWNlYmFjNDE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6_5*l_h_i*1_1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74.79992125984245,&quot;width&quot;:862.985511811023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306_5*l_h_i*1_1_2"/>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6_5*l_h_i*1_1_3"/>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LINE_FORE_SCHEMECOLOR_INDEX" val="5"/>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_BRIGHTNESS" val="0"/>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6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6_5*l_h_f*1_1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25"/>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1306_5*l_h_i*1_5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FILL_FORE_SCHEMECOLOR_INDEX" val="9"/>
  <p:tag name="KSO_WM_DIAGRAM_MAX_ITEMCNT" val="6"/>
  <p:tag name="KSO_WM_DIAGRAM_MIN_ITEMCNT" val="2"/>
  <p:tag name="KSO_WM_DIAGRAM_VIRTUALLY_FRAME" val="{&quot;height&quot;:374.79992125984245,&quot;width&quot;:862.9855118110233}"/>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31306_5*l_h_i*1_5_2"/>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306_5*l_h_i*1_5_3"/>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LINE_FORE_SCHEMECOLOR_INDEX" val="9"/>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solidLine&quot;:{&quot;brightness&quot;:0,&quot;colorType&quot;:1,&quot;foreColorIndex&quot;:9,&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_BRIGHTNESS" val="0"/>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306_5*l_h_f*1_5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25"/>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6_5*l_h_i*1_3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FILL_FORE_SCHEMECOLOR_INDEX" val="7"/>
  <p:tag name="KSO_WM_DIAGRAM_MAX_ITEMCNT" val="6"/>
  <p:tag name="KSO_WM_DIAGRAM_MIN_ITEMCNT" val="2"/>
  <p:tag name="KSO_WM_DIAGRAM_VIRTUALLY_FRAME" val="{&quot;height&quot;:374.79992125984245,&quot;width&quot;:862.9855118110233}"/>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31306_5*l_h_i*1_3_2"/>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6_5*l_h_i*1_3_3"/>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LINE_FORE_SCHEMECOLOR_INDEX" val="7"/>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_BRIGHTNESS" val="0"/>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6_5*l_h_f*1_3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25"/>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6_5*l_h_i*1_2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FILL_FORE_SCHEMECOLOR_INDEX" val="6"/>
  <p:tag name="KSO_WM_DIAGRAM_MAX_ITEMCNT" val="6"/>
  <p:tag name="KSO_WM_DIAGRAM_MIN_ITEMCNT" val="2"/>
  <p:tag name="KSO_WM_DIAGRAM_VIRTUALLY_FRAME" val="{&quot;height&quot;:374.79992125984245,&quot;width&quot;:862.9855118110233}"/>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31306_5*l_h_i*1_2_2"/>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6_5*l_h_i*1_2_3"/>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LINE_FORE_SCHEMECOLOR_INDEX" val="6"/>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_BRIGHTNESS" val="0"/>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6_5*l_h_f*1_2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25"/>
  <p:tag name="KSO_WM_UNIT_TEXT_FILL_FORE_SCHEMECOLOR_INDEX" val="13"/>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06_5*l_h_i*1_4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FILL_FORE_SCHEMECOLOR_INDEX" val="8"/>
  <p:tag name="KSO_WM_DIAGRAM_MAX_ITEMCNT" val="6"/>
  <p:tag name="KSO_WM_DIAGRAM_MIN_ITEMCNT" val="2"/>
  <p:tag name="KSO_WM_DIAGRAM_VIRTUALLY_FRAME" val="{&quot;height&quot;:374.79992125984245,&quot;width&quot;:862.9855118110233}"/>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31306_5*l_h_i*1_4_2"/>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06_5*l_h_i*1_4_3"/>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LINE_FORE_SCHEMECOLOR_INDEX" val="8"/>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_BRIGHTNESS" val="0"/>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6_5*l_h_f*1_4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25"/>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31306_5*l_h_i*1_6_3"/>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LINE_FORE_SCHEMECOLOR_INDEX" val="10"/>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solidLine&quot;:{&quot;brightness&quot;:0,&quot;colorType&quot;:1,&quot;foreColorIndex&quot;:10,&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_BRIGHTNESS" val="0"/>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1306_5*l_h_f*1_6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PRESET_TEXT" val="单击此处输入你的正文，文字是您思想的提炼。"/>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_BRIGHTNESS" val="0.25"/>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31306_5*l_h_i*1_6_1"/>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UNIT_FILL_FORE_SCHEMECOLOR_INDEX" val="10"/>
  <p:tag name="KSO_WM_DIAGRAM_MAX_ITEMCNT" val="6"/>
  <p:tag name="KSO_WM_DIAGRAM_MIN_ITEMCNT" val="2"/>
  <p:tag name="KSO_WM_DIAGRAM_VIRTUALLY_FRAME" val="{&quot;height&quot;:374.79992125984245,&quot;width&quot;:862.9855118110233}"/>
  <p:tag name="KSO_WM_DIAGRAM_COLOR_MATCH_VALUE" val="{&quot;shape&quot;:{&quot;fill&quot;:{&quot;solid&quot;:{&quot;brightness&quot;:0,&quot;colorType&quot;:1,&quot;foreColorIndex&quot;:10,&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31306_5*l_h_i*1_6_2"/>
  <p:tag name="KSO_WM_TEMPLATE_CATEGORY" val="diagram"/>
  <p:tag name="KSO_WM_TEMPLATE_INDEX" val="20231306"/>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74.79992125984245,&quot;width&quot;:862.985511811023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7.xml><?xml version="1.0" encoding="utf-8"?>
<p:tagLst xmlns:p="http://schemas.openxmlformats.org/presentationml/2006/main">
  <p:tag name="KSO_WM_SLIDE_ITEM_CNT" val="6"/>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SLIDE_ITEM_CNT" val="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ppt/theme/themeOverride2.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ppt/theme/themeOverride3.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6186</Words>
  <Application>WPS 演示</Application>
  <PresentationFormat>自定义</PresentationFormat>
  <Paragraphs>471</Paragraphs>
  <Slides>61</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61</vt:i4>
      </vt:variant>
    </vt:vector>
  </HeadingPairs>
  <TitlesOfParts>
    <vt:vector size="69" baseType="lpstr">
      <vt:lpstr>Arial</vt:lpstr>
      <vt:lpstr>宋体</vt:lpstr>
      <vt:lpstr>Wingdings</vt:lpstr>
      <vt:lpstr>微软雅黑</vt:lpstr>
      <vt:lpstr>Wingdings</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95</dc:creator>
  <cp:lastModifiedBy>凤雏先生</cp:lastModifiedBy>
  <cp:revision>1181</cp:revision>
  <dcterms:created xsi:type="dcterms:W3CDTF">2014-09-23T02:24:00Z</dcterms:created>
  <dcterms:modified xsi:type="dcterms:W3CDTF">2023-12-06T02:11:58Z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KSORubyTemplateID">
    <vt:lpwstr>2</vt:lpwstr>
  </property>
  <property fmtid="{D5CDD505-2E9C-101B-9397-08002B2CF9AE}" pid="4" name="ICV">
    <vt:lpwstr>21D5D1FF59C7443F87690BE9864C2757_13</vt:lpwstr>
  </property>
</Properties>
</file>